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11"/>
  </p:notesMasterIdLst>
  <p:handoutMasterIdLst>
    <p:handoutMasterId r:id="rId12"/>
  </p:handoutMasterIdLst>
  <p:sldIdLst>
    <p:sldId id="259" r:id="rId3"/>
    <p:sldId id="333" r:id="rId4"/>
    <p:sldId id="361" r:id="rId5"/>
    <p:sldId id="364" r:id="rId6"/>
    <p:sldId id="330" r:id="rId7"/>
    <p:sldId id="366" r:id="rId8"/>
    <p:sldId id="363" r:id="rId9"/>
    <p:sldId id="365" r:id="rId1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page" id="{2710E4BC-ACBB-B040-8D0C-F09E3A474A05}">
          <p14:sldIdLst>
            <p14:sldId id="259"/>
            <p14:sldId id="333"/>
            <p14:sldId id="361"/>
            <p14:sldId id="364"/>
            <p14:sldId id="330"/>
            <p14:sldId id="366"/>
            <p14:sldId id="363"/>
            <p14:sldId id="365"/>
          </p14:sldIdLst>
        </p14:section>
        <p14:section name="Untitled Section" id="{8BC8EF95-547B-4053-A2BD-73D5B90B4400}">
          <p14:sldIdLst/>
        </p14:section>
        <p14:section name="Interior pages" id="{CABFACCB-F159-104A-AFF6-A58A3ADBBA1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D"/>
    <a:srgbClr val="0082CA"/>
    <a:srgbClr val="007C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57002" autoAdjust="0"/>
  </p:normalViewPr>
  <p:slideViewPr>
    <p:cSldViewPr snapToGrid="0" snapToObjects="1">
      <p:cViewPr varScale="1">
        <p:scale>
          <a:sx n="46" d="100"/>
          <a:sy n="46" d="100"/>
        </p:scale>
        <p:origin x="244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626"/>
    </p:cViewPr>
  </p:outlineViewPr>
  <p:notesTextViewPr>
    <p:cViewPr>
      <p:scale>
        <a:sx n="100" d="100"/>
        <a:sy n="100" d="100"/>
      </p:scale>
      <p:origin x="0" y="-1541"/>
    </p:cViewPr>
  </p:notesTextViewPr>
  <p:notesViewPr>
    <p:cSldViewPr snapToGrid="0" snapToObjects="1">
      <p:cViewPr varScale="1">
        <p:scale>
          <a:sx n="65" d="100"/>
          <a:sy n="65" d="100"/>
        </p:scale>
        <p:origin x="3125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48B0-6426-4F97-B8AF-19D069C36BB1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651DA-096B-4C67-AC9F-62489EAC78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957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5A9BBBE-5BF5-479E-A91B-512E943A6BFE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D11EA6-4E9B-4407-A593-206D9C197E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073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</a:t>
            </a:r>
            <a:r>
              <a:rPr lang="en-US" baseline="0" dirty="0"/>
              <a:t> everyone!</a:t>
            </a:r>
          </a:p>
          <a:p>
            <a:endParaRPr lang="en-US" baseline="0" dirty="0"/>
          </a:p>
          <a:p>
            <a:r>
              <a:rPr lang="en-US" baseline="0" dirty="0"/>
              <a:t>Great to see all of you – Literally ALL of you and not just a face on a screen </a:t>
            </a:r>
          </a:p>
          <a:p>
            <a:r>
              <a:rPr lang="en-US" baseline="0" dirty="0"/>
              <a:t>thank you to conference organizers, who even though strongest advocates on online learning- know that it has a space and a place  and a purpose but does not mean WHOLESALE adoption of virtual existence</a:t>
            </a:r>
          </a:p>
          <a:p>
            <a:r>
              <a:rPr lang="en-US" baseline="0" dirty="0"/>
              <a:t>Goal of this conference is learning (which can be done online BUT also networking</a:t>
            </a:r>
          </a:p>
          <a:p>
            <a:r>
              <a:rPr lang="en-US" baseline="0" dirty="0"/>
              <a:t> Deliberate choice Based on evidence and experience that Networking better in person- breaking bread, discussing classroom experience during an Uber,  </a:t>
            </a:r>
            <a:r>
              <a:rPr lang="en-US" baseline="0" dirty="0" smtClean="0"/>
              <a:t>BUT FLEXIBLE- as David noted- allow for student panel online and my dear friend and Uber buddy Andrea Funk- who cannot be here for personal reasons</a:t>
            </a:r>
          </a:p>
          <a:p>
            <a:r>
              <a:rPr lang="en-US" baseline="0" dirty="0" smtClean="0"/>
              <a:t>SEQWAYs </a:t>
            </a:r>
            <a:r>
              <a:rPr lang="en-US" baseline="0" dirty="0"/>
              <a:t>into </a:t>
            </a:r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Moving forward in online - Deliberate in choices about our online program and courses based on evidence and test those choices to determine if they are </a:t>
            </a:r>
            <a:r>
              <a:rPr lang="en-US" baseline="0" dirty="0" smtClean="0"/>
              <a:t>effective-</a:t>
            </a: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11EA6-4E9B-4407-A593-206D9C197E1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765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Acknowledge that decision making for online course design and course materials is complex</a:t>
            </a:r>
          </a:p>
          <a:p>
            <a:endParaRPr lang="en-US" dirty="0"/>
          </a:p>
          <a:p>
            <a:r>
              <a:rPr lang="en-US" dirty="0"/>
              <a:t>Three</a:t>
            </a:r>
            <a:r>
              <a:rPr lang="en-US" baseline="0" dirty="0"/>
              <a:t> </a:t>
            </a:r>
            <a:r>
              <a:rPr lang="en-US" baseline="0" dirty="0" smtClean="0"/>
              <a:t>Modalities-Same terminology</a:t>
            </a:r>
          </a:p>
          <a:p>
            <a:r>
              <a:rPr lang="en-US" baseline="0" dirty="0" smtClean="0"/>
              <a:t>Residential- physically in same place at same time</a:t>
            </a:r>
          </a:p>
          <a:p>
            <a:r>
              <a:rPr lang="en-US" baseline="0" dirty="0" smtClean="0"/>
              <a:t>Synchronous- same time, no same place (Zoom)</a:t>
            </a:r>
          </a:p>
          <a:p>
            <a:r>
              <a:rPr lang="en-US" baseline="0" dirty="0" smtClean="0"/>
              <a:t>Asychronous- not same time nor place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 </a:t>
            </a:r>
            <a:r>
              <a:rPr lang="en-US" baseline="0" dirty="0"/>
              <a:t>what is best- Deliberate and intentional choices</a:t>
            </a:r>
          </a:p>
          <a:p>
            <a:r>
              <a:rPr lang="en-US" baseline="0" dirty="0"/>
              <a:t>-What course- purely async/purely sync/or hybrid- </a:t>
            </a:r>
            <a:r>
              <a:rPr lang="en-US" baseline="0" dirty="0" smtClean="0"/>
              <a:t>DAYTON 50/50</a:t>
            </a:r>
          </a:p>
          <a:p>
            <a:r>
              <a:rPr lang="en-US" baseline="0" dirty="0" smtClean="0"/>
              <a:t>bi </a:t>
            </a:r>
            <a:r>
              <a:rPr lang="en-US" baseline="0" dirty="0"/>
              <a:t>or tri</a:t>
            </a:r>
          </a:p>
          <a:p>
            <a:r>
              <a:rPr lang="en-US" baseline="0" dirty="0"/>
              <a:t>Then if you use bi or tri- choose what goes where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aseline="0" dirty="0"/>
              <a:t>Bichronous learning – intentionally integrating or blending both async and sync- seemingly independent and value based but harnessing strengths of both – can be the best learning environment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Defined as </a:t>
            </a:r>
            <a:r>
              <a:rPr lang="en-US" baseline="0" dirty="0" smtClean="0"/>
              <a:t>“more </a:t>
            </a:r>
            <a:r>
              <a:rPr lang="en-US" baseline="0" dirty="0"/>
              <a:t>than what can be accomplished with a single method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-choosing which activities and experiences to accomplish anytime, anywhere and enriching those experiences with real-time support and guidance can lead to great learning experiences.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Reasearch shows that bichronous learning has advantages of improved learning outcomes, decrease in withdraw, and positive student perceptions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Flexibility in async and immediacy in sync and immediacy and “physical” closeness in residential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r>
              <a:rPr lang="en-US" baseline="0" dirty="0"/>
              <a:t>Putting course online that you have taught</a:t>
            </a:r>
          </a:p>
          <a:p>
            <a:r>
              <a:rPr lang="en-US" baseline="0" dirty="0"/>
              <a:t>Newer might be easier</a:t>
            </a:r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Skills vs. Casebook course (new name- doctrinal- substantive?)</a:t>
            </a:r>
          </a:p>
          <a:p>
            <a:endParaRPr lang="en-US" baseline="0" dirty="0"/>
          </a:p>
          <a:p>
            <a:r>
              <a:rPr lang="en-US" baseline="0" dirty="0"/>
              <a:t>Some faculty- M and W- Mondya is asycn and Wed is Sync</a:t>
            </a:r>
          </a:p>
          <a:p>
            <a:r>
              <a:rPr lang="en-US" baseline="0" dirty="0"/>
              <a:t>LRW- couldn’t do that- because – change of problem- SO, forced to make decisions- Good- FORCED to make a decision 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11EA6-4E9B-4407-A593-206D9C197E1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300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Goals to assess for REAL TIME Interaction- SKILLS best assessed in live interaction- </a:t>
            </a:r>
          </a:p>
          <a:p>
            <a:r>
              <a:rPr lang="en-US" dirty="0"/>
              <a:t>-thinking on their feet</a:t>
            </a:r>
          </a:p>
          <a:p>
            <a:r>
              <a:rPr lang="en-US" dirty="0"/>
              <a:t>-real time discussion</a:t>
            </a:r>
          </a:p>
          <a:p>
            <a:r>
              <a:rPr lang="en-US" dirty="0"/>
              <a:t>-real time quizzes </a:t>
            </a:r>
          </a:p>
          <a:p>
            <a:r>
              <a:rPr lang="en-US" dirty="0"/>
              <a:t>-</a:t>
            </a:r>
            <a:r>
              <a:rPr lang="en-US" u="sng" dirty="0"/>
              <a:t>discussion of paper and or midterm- DRAFT conferences are </a:t>
            </a:r>
            <a:r>
              <a:rPr lang="en-US" u="sng" dirty="0" smtClean="0"/>
              <a:t>key- meetings</a:t>
            </a:r>
            <a:endParaRPr lang="en-US" u="sng" dirty="0"/>
          </a:p>
          <a:p>
            <a:endParaRPr lang="en-US" dirty="0"/>
          </a:p>
          <a:p>
            <a:r>
              <a:rPr lang="en-US" dirty="0"/>
              <a:t>-Socratic method (can be done in ASYNC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-Group work – it is LIVE- and can be part of class (think about assigning group work in ASYNC and using it as out of class time)- hard for working individuals with families in different time zones</a:t>
            </a:r>
          </a:p>
          <a:p>
            <a:r>
              <a:rPr lang="en-US" dirty="0"/>
              <a:t>-using break out rooms- pop in and check progress</a:t>
            </a:r>
          </a:p>
          <a:p>
            <a:r>
              <a:rPr lang="en-US" dirty="0"/>
              <a:t>-make sure there is a deliverable – so don’t sit quietly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you should </a:t>
            </a:r>
            <a:r>
              <a:rPr lang="en-US" u="sng" dirty="0"/>
              <a:t>not </a:t>
            </a:r>
            <a:r>
              <a:rPr lang="en-US" dirty="0"/>
              <a:t>spend time on? Watching videos, presentations? Lectures? MAKE THE MOST of this time, especially if only one hour a week.</a:t>
            </a:r>
          </a:p>
          <a:p>
            <a:r>
              <a:rPr lang="en-US" dirty="0"/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11EA6-4E9B-4407-A593-206D9C197E1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291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Same outcomes as in sync- but maybe best with knowledge as Ken </a:t>
            </a:r>
            <a:r>
              <a:rPr lang="en-US" dirty="0" smtClean="0"/>
              <a:t>says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Discussion forum-</a:t>
            </a:r>
            <a:r>
              <a:rPr lang="en-US" baseline="0" dirty="0" smtClean="0"/>
              <a:t> Not best- as Jon Garon said yesterday about AI Discussion Chat bot- I had a student integreity issue come up this SUMMER </a:t>
            </a: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11EA6-4E9B-4407-A593-206D9C197E1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323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roundtables addressed the flaws of the Socra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 method (goal of Pelisse)</a:t>
            </a:r>
          </a:p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Anxiety	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(different types)- mostly focusing on technology- uploading</a:t>
            </a:r>
            <a:r>
              <a:rPr lang="en-US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videos and time commitment needed </a:t>
            </a:r>
          </a:p>
          <a:p>
            <a:pPr marL="914400" lvl="2" indent="0">
              <a:buNone/>
            </a:pPr>
            <a:r>
              <a:rPr lang="en-US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en-US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fear of providing wrong answer, which </a:t>
            </a:r>
            <a:r>
              <a:rPr lang="en-US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students could see (like anxiety related in Zoom) ; no anxiety becaused of increased accountability due to time and 	resource to provide perfect answer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Engagement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Roundtable responses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Roundtable videos (same as in Zoom)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in Zoom noted because</a:t>
            </a:r>
            <a:r>
              <a:rPr lang="en-US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looser structure unprepared students and sidelined by off topic questions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ASYCN- much tighter structure, which should have “cured” those flaws- THUS- lack of engagement because not being actively called on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marL="914400" lvl="2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Feedback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(still noted)</a:t>
            </a:r>
          </a:p>
          <a:p>
            <a:pPr marL="914400" lvl="2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-no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feedback on aync</a:t>
            </a:r>
            <a:r>
              <a:rPr lang="en-US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responses (AND impded learning- because could not ask questions</a:t>
            </a:r>
            <a:r>
              <a:rPr lang="en-US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14400" lvl="2" indent="0">
              <a:buNone/>
            </a:pPr>
            <a:r>
              <a:rPr lang="en-US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en-US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not self-assess by looking at peer answers </a:t>
            </a:r>
          </a:p>
          <a:p>
            <a:pPr marL="914400" lvl="2" indent="0">
              <a:buNone/>
            </a:pPr>
            <a:endParaRPr lang="en-US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en-US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GOALS not met because students did NOT appreciate </a:t>
            </a:r>
            <a:r>
              <a:rPr lang="en-US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(setting expectations of p</a:t>
            </a:r>
            <a:r>
              <a:rPr lang="en-US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urpose of roundtables) THUS found to be busy work, frustrated with lack of a good model,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11EA6-4E9B-4407-A593-206D9C197E1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634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  <a:p>
            <a:r>
              <a:rPr lang="en-US" dirty="0"/>
              <a:t>Asynchronous</a:t>
            </a:r>
            <a:r>
              <a:rPr lang="en-US" baseline="0" dirty="0"/>
              <a:t> learning:  A general review of best practices for 21</a:t>
            </a:r>
            <a:r>
              <a:rPr lang="en-US" baseline="30000" dirty="0"/>
              <a:t>st</a:t>
            </a:r>
            <a:r>
              <a:rPr lang="en-US" baseline="0" dirty="0"/>
              <a:t> century- Varkey et al. (2022)- Journal of Reseach in Innovative Teaching &amp; Learning</a:t>
            </a:r>
          </a:p>
          <a:p>
            <a:endParaRPr lang="en-US" baseline="0" dirty="0"/>
          </a:p>
          <a:p>
            <a:pPr marL="228600" indent="-228600">
              <a:buAutoNum type="arabicPeriod"/>
            </a:pPr>
            <a:r>
              <a:rPr lang="en-US" baseline="0" dirty="0"/>
              <a:t>Spacing and Interleaving- sequence learning – most effective learning strategies for in person, asynchronous learning</a:t>
            </a:r>
          </a:p>
          <a:p>
            <a:pPr marL="0" indent="0">
              <a:buNone/>
            </a:pPr>
            <a:r>
              <a:rPr lang="en-US" baseline="0" dirty="0"/>
              <a:t>-defined as:  utilization of spaced learning episodes in time with </a:t>
            </a:r>
            <a:r>
              <a:rPr lang="en-US" baseline="0" dirty="0" smtClean="0"/>
              <a:t>breaks </a:t>
            </a:r>
            <a:r>
              <a:rPr lang="en-US" baseline="0" dirty="0"/>
              <a:t>and utilization of other learning experiences </a:t>
            </a:r>
            <a:r>
              <a:rPr lang="en-US" baseline="0" dirty="0" smtClean="0"/>
              <a:t>place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Students can navigate the retention intervals – time between study and assessment- that best suits their needs – </a:t>
            </a:r>
          </a:p>
          <a:p>
            <a:pPr marL="0" indent="0">
              <a:buFontTx/>
              <a:buNone/>
            </a:pPr>
            <a:r>
              <a:rPr lang="en-US" baseline="0" dirty="0"/>
              <a:t>  HOW?  </a:t>
            </a:r>
          </a:p>
          <a:p>
            <a:pPr marL="0" indent="0">
              <a:buFontTx/>
              <a:buNone/>
            </a:pPr>
            <a:r>
              <a:rPr lang="en-US" baseline="0" dirty="0"/>
              <a:t>	</a:t>
            </a:r>
            <a:r>
              <a:rPr lang="en-US" baseline="0" dirty="0" smtClean="0"/>
              <a:t>Evidence </a:t>
            </a:r>
            <a:r>
              <a:rPr lang="en-US" baseline="0" dirty="0"/>
              <a:t>that delayed feedback related to a learner’s process ( cognitive process of developing and articulating an idea) can positively benefit the learner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-other benefit – low stakes assessment (benefit because helps transition students’ focus from a performance-oriented mentality which discourages mistakes and errors to one that facilitates a comfortable display of understanding or lack thereof such that can be corrected if necessary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-best suited for NOT factually correct conclusions BUT in fostering complex cognitive processes that hones one’s critical thinking skills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ISSUE:  workload on teaching in monitering and grading threads BUT cannot understated the benefits of getting students to engage with mateials several days in a row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628650" lvl="1" indent="-171450">
              <a:buFontTx/>
              <a:buChar char="-"/>
            </a:pPr>
            <a:r>
              <a:rPr lang="en-US" baseline="0" dirty="0"/>
              <a:t>2/ Spaced question sets: include sets with new and review questions- LMS allow you to set different due dates and times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-allow unlimited attempts which allow students to get them all right by the end.  (engage multiple times without penalty) – llike 5 multiple choice questions- excellent formative assessment</a:t>
            </a:r>
          </a:p>
          <a:p>
            <a:pPr marL="628650" lvl="1" indent="-171450">
              <a:buFontTx/>
              <a:buChar char="-"/>
            </a:pPr>
            <a:endParaRPr lang="en-US" baseline="0" dirty="0"/>
          </a:p>
          <a:p>
            <a:pPr marL="628650" lvl="1" indent="-171450">
              <a:buFontTx/>
              <a:buChar char="-"/>
            </a:pPr>
            <a:r>
              <a:rPr lang="en-US" baseline="0" dirty="0"/>
              <a:t>ISSUE: to provide points or not- depends as to whther you itning students will do it without</a:t>
            </a:r>
          </a:p>
          <a:p>
            <a:pPr marL="628650" lvl="1" indent="-171450">
              <a:buFontTx/>
              <a:buChar char="-"/>
            </a:pPr>
            <a:endParaRPr lang="en-US" baseline="0" dirty="0"/>
          </a:p>
          <a:p>
            <a:pPr marL="628650" lvl="1" indent="-171450">
              <a:buFontTx/>
              <a:buChar char="-"/>
            </a:pPr>
            <a:r>
              <a:rPr lang="en-US" baseline="0" dirty="0"/>
              <a:t>OTHERS:  Rough drafts, exit tickets, and pre- and post class quizzes:- good types of formative assessemtns- BUT need to be just in time- NOT too late that does not allow for correction(ffedback needs to be immediate) 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Metacognition in Async Classroom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Defined as one’s awareness of one’s own thought processes – efforts incurred in learning profess, lessons learned from the activity and finally what changes can be made to the improve the learning or the amount of material retained.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-use of reflection papers 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Examples:</a:t>
            </a:r>
          </a:p>
          <a:p>
            <a:pPr marL="1085850" lvl="2" indent="-171450">
              <a:buFontTx/>
              <a:buChar char="-"/>
            </a:pPr>
            <a:r>
              <a:rPr lang="en-US" baseline="0" dirty="0"/>
              <a:t>Reflections and </a:t>
            </a:r>
          </a:p>
          <a:p>
            <a:pPr marL="1085850" lvl="2" indent="-171450">
              <a:buFontTx/>
              <a:buChar char="-"/>
            </a:pPr>
            <a:r>
              <a:rPr lang="en-US" baseline="0" dirty="0"/>
              <a:t>-Exit tickets- after a video lecture or powerpoint- a few reflective sentences about the main points that they received from lesson that they watcvhed.</a:t>
            </a:r>
          </a:p>
          <a:p>
            <a:pPr marL="1543050" lvl="3" indent="-171450">
              <a:buFontTx/>
              <a:buChar char="-"/>
            </a:pPr>
            <a:r>
              <a:rPr lang="en-US" baseline="0" dirty="0"/>
              <a:t>- requires them to pay attention and summarize quickly and effectively the key poinbnts – as they monitor their own learning they are more likely to reflect and or research on what they have learned or need to learn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11EA6-4E9B-4407-A593-206D9C197E1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604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COUNT the hours- it is a credit hour- Standard 310 – remember that they have 2 hours per credit hour in class- so 3 hours?</a:t>
            </a:r>
          </a:p>
          <a:p>
            <a:r>
              <a:rPr lang="en-US" dirty="0"/>
              <a:t>-What it shouldn’t be: (IN CLASS)</a:t>
            </a:r>
          </a:p>
          <a:p>
            <a:pPr marL="228600" indent="-228600">
              <a:buAutoNum type="arabicPeriod"/>
            </a:pPr>
            <a:r>
              <a:rPr lang="en-US" dirty="0"/>
              <a:t>Reading</a:t>
            </a:r>
          </a:p>
          <a:p>
            <a:pPr marL="228600" indent="-228600">
              <a:buAutoNum type="arabicPeriod"/>
            </a:pPr>
            <a:r>
              <a:rPr lang="en-US" dirty="0"/>
              <a:t>Outlining</a:t>
            </a:r>
          </a:p>
          <a:p>
            <a:pPr marL="228600" indent="-228600">
              <a:buAutoNum type="arabicPeriod"/>
            </a:pPr>
            <a:r>
              <a:rPr lang="en-US" dirty="0"/>
              <a:t>Taking notes</a:t>
            </a:r>
          </a:p>
          <a:p>
            <a:pPr marL="228600" indent="-228600">
              <a:buAutoNum type="arabicPeriod"/>
            </a:pPr>
            <a:r>
              <a:rPr lang="en-US" dirty="0"/>
              <a:t>Studying</a:t>
            </a:r>
          </a:p>
          <a:p>
            <a:pPr marL="228600" indent="-228600">
              <a:buAutoNum type="arabicPeriod"/>
            </a:pPr>
            <a:endParaRPr lang="en-US" dirty="0"/>
          </a:p>
          <a:p>
            <a:r>
              <a:rPr lang="en-US" dirty="0"/>
              <a:t>Build for longevity</a:t>
            </a:r>
          </a:p>
          <a:p>
            <a:pPr lvl="1"/>
            <a:r>
              <a:rPr lang="en-US" dirty="0"/>
              <a:t>Rebuild is expensive</a:t>
            </a:r>
          </a:p>
          <a:p>
            <a:pPr lvl="1"/>
            <a:r>
              <a:rPr lang="en-US" dirty="0" smtClean="0"/>
              <a:t>Casebook </a:t>
            </a:r>
            <a:r>
              <a:rPr lang="en-US" dirty="0"/>
              <a:t>references or not</a:t>
            </a:r>
          </a:p>
          <a:p>
            <a:pPr lvl="1"/>
            <a:r>
              <a:rPr lang="en-US" dirty="0"/>
              <a:t>Links</a:t>
            </a:r>
          </a:p>
          <a:p>
            <a:pPr lvl="1"/>
            <a:r>
              <a:rPr lang="en-US" dirty="0"/>
              <a:t>Dates and current events</a:t>
            </a:r>
          </a:p>
          <a:p>
            <a:pPr lvl="1"/>
            <a:r>
              <a:rPr lang="en-US" dirty="0"/>
              <a:t>Take it like a book- it is the text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Feedback</a:t>
            </a:r>
          </a:p>
          <a:p>
            <a:pPr lvl="1"/>
            <a:r>
              <a:rPr lang="en-US" dirty="0"/>
              <a:t>Validation after every</a:t>
            </a:r>
          </a:p>
          <a:p>
            <a:r>
              <a:rPr lang="en-US" dirty="0"/>
              <a:t>Clear and easily understandable</a:t>
            </a:r>
          </a:p>
          <a:p>
            <a:r>
              <a:rPr lang="en-US" dirty="0"/>
              <a:t>Concise</a:t>
            </a:r>
          </a:p>
          <a:p>
            <a:r>
              <a:rPr lang="en-US" dirty="0"/>
              <a:t>Actionable (allows learner to change behavior) </a:t>
            </a:r>
          </a:p>
          <a:p>
            <a:r>
              <a:rPr lang="en-US" dirty="0"/>
              <a:t>Timely (bad habits don’t have time to form)</a:t>
            </a:r>
          </a:p>
          <a:p>
            <a:pPr lvl="1"/>
            <a:endParaRPr lang="en-US" dirty="0"/>
          </a:p>
          <a:p>
            <a:r>
              <a:rPr lang="en-US" dirty="0"/>
              <a:t>NOT busy work</a:t>
            </a:r>
          </a:p>
          <a:p>
            <a:pPr lvl="1"/>
            <a:r>
              <a:rPr lang="en-US" dirty="0"/>
              <a:t>Explain </a:t>
            </a:r>
            <a:r>
              <a:rPr lang="en-US" dirty="0" smtClean="0"/>
              <a:t>relevance- set expectations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Reduce busy work- discussion forums –craft good </a:t>
            </a:r>
            <a:r>
              <a:rPr lang="en-US" dirty="0" smtClean="0"/>
              <a:t>prompt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Add for points- How to d</a:t>
            </a:r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LINK- reference back to async- REVIEW</a:t>
            </a:r>
            <a:r>
              <a:rPr lang="en-US" baseline="0" dirty="0" smtClean="0"/>
              <a:t> FULL Course- not just week to week; hand-off video- NEW each semester(up to date)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Expp;ain- setting expectations- WHY doing roundtables, when things are due- standardize all courses or all modules- syllabus quiz, gate</a:t>
            </a:r>
            <a:endParaRPr lang="en-US" dirty="0" smtClean="0"/>
          </a:p>
          <a:p>
            <a:pPr lvl="1"/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11EA6-4E9B-4407-A593-206D9C197E1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655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Dedsigner at Center for Online Learning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Assistant Dean of our Online LLm Program</a:t>
            </a:r>
            <a:r>
              <a:rPr lang="en-US" baseline="0" dirty="0" smtClean="0"/>
              <a:t> (purely async)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- LINK between aysnc/sync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Design- consistent- too much anxiety if not- especially use patterns if not your async- Standardized due dates- reducing guesswork of structure and timing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-MODel- of using other people’s work </a:t>
            </a:r>
          </a:p>
          <a:p>
            <a:r>
              <a:rPr lang="en-US" dirty="0" smtClean="0"/>
              <a:t>Purely </a:t>
            </a:r>
            <a:r>
              <a:rPr lang="en-US" dirty="0"/>
              <a:t>Online LLM Program</a:t>
            </a:r>
          </a:p>
          <a:p>
            <a:endParaRPr lang="en-US" dirty="0"/>
          </a:p>
          <a:p>
            <a:r>
              <a:rPr lang="en-US" u="sng" dirty="0"/>
              <a:t>Consider your audience- </a:t>
            </a:r>
            <a:r>
              <a:rPr lang="en-US" dirty="0"/>
              <a:t>Don’t let students feel like they are all alone (isolated) - facilitator is engaging with content, be available for appt or office hours</a:t>
            </a:r>
          </a:p>
          <a:p>
            <a:r>
              <a:rPr lang="en-US" dirty="0"/>
              <a:t>-”open office hour/review” –</a:t>
            </a:r>
          </a:p>
          <a:p>
            <a:r>
              <a:rPr lang="en-US" dirty="0"/>
              <a:t>-offering community building outside of free sources that are already out there- make sure they feel like a University</a:t>
            </a:r>
          </a:p>
          <a:p>
            <a:r>
              <a:rPr lang="en-US" dirty="0"/>
              <a:t>-all have consistent work and feel of the courses in the Program</a:t>
            </a:r>
          </a:p>
          <a:p>
            <a:endParaRPr lang="en-US" dirty="0"/>
          </a:p>
          <a:p>
            <a:r>
              <a:rPr lang="en-US" dirty="0"/>
              <a:t>-Syllabus quiz- to unlock first module- need to get 100%</a:t>
            </a:r>
          </a:p>
          <a:p>
            <a:r>
              <a:rPr lang="en-US" dirty="0"/>
              <a:t>-get a preview period- 2 days before course starts so that they can get an overview</a:t>
            </a:r>
          </a:p>
          <a:p>
            <a:r>
              <a:rPr lang="en-US" dirty="0"/>
              <a:t>-Course layout and expectations same for all courses- module planning form</a:t>
            </a:r>
          </a:p>
          <a:p>
            <a:r>
              <a:rPr lang="en-US" dirty="0"/>
              <a:t>-adjunct faculty- given a schedule – 50% lectures- community building and an assignment</a:t>
            </a:r>
          </a:p>
          <a:p>
            <a:r>
              <a:rPr lang="en-US" dirty="0"/>
              <a:t>-strong instructional designer</a:t>
            </a:r>
          </a:p>
          <a:p>
            <a:r>
              <a:rPr lang="en-US" dirty="0"/>
              <a:t>-Purely async- no mid-course adjustments, runs without issues- no real-time adjustments</a:t>
            </a:r>
          </a:p>
          <a:p>
            <a:r>
              <a:rPr lang="en-US" dirty="0"/>
              <a:t>-statistics- student opening site, student progress and assessments- formative assessment- model answers with feedback video</a:t>
            </a:r>
          </a:p>
          <a:p>
            <a:r>
              <a:rPr lang="en-US" dirty="0"/>
              <a:t>-accessibilities- closed captioning </a:t>
            </a:r>
          </a:p>
          <a:p>
            <a:endParaRPr lang="en-US" dirty="0"/>
          </a:p>
          <a:p>
            <a:r>
              <a:rPr lang="en-US" dirty="0"/>
              <a:t>-feedback for students: ASP, Asst. Dean, Professor, Peer Advisor- community</a:t>
            </a:r>
          </a:p>
          <a:p>
            <a:r>
              <a:rPr lang="en-US" dirty="0"/>
              <a:t>Feedback from facilitators- how does course run?</a:t>
            </a:r>
          </a:p>
          <a:p>
            <a:endParaRPr lang="en-US" dirty="0"/>
          </a:p>
          <a:p>
            <a:r>
              <a:rPr lang="en-US" dirty="0"/>
              <a:t>-Faculty train- PROBLEM- disconnect between professor in async and sync – “hand off” video between two professors – developer does all assessments with rubric</a:t>
            </a:r>
          </a:p>
          <a:p>
            <a:endParaRPr lang="en-US" dirty="0"/>
          </a:p>
          <a:p>
            <a:r>
              <a:rPr lang="en-US" dirty="0"/>
              <a:t>Gate all modules and have exact deadlines for competition- so they don’t run through all in a week-end</a:t>
            </a:r>
          </a:p>
          <a:p>
            <a:r>
              <a:rPr lang="en-US" dirty="0"/>
              <a:t>Bulk content- not M-F- allows them to schedule themselves – bulk in three weeks at a time for a module- 4 units (3 modules in each)- 3 weeks to complete </a:t>
            </a:r>
          </a:p>
          <a:p>
            <a:endParaRPr lang="en-US" dirty="0"/>
          </a:p>
          <a:p>
            <a:r>
              <a:rPr lang="en-US" dirty="0"/>
              <a:t>Using same assessments- randomizing, proctoring, and have 2 sets of exams – rotate for every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11EA6-4E9B-4407-A593-206D9C197E1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320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448669"/>
            <a:ext cx="8229600" cy="1149049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3401-8769-5E4B-8E62-CB1677B83333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CA4C-30BC-B34B-9FA4-05B7C14B6F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606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356350"/>
            <a:ext cx="2133600" cy="365125"/>
          </a:xfrm>
        </p:spPr>
        <p:txBody>
          <a:bodyPr/>
          <a:lstStyle/>
          <a:p>
            <a:fld id="{7B176B53-B989-9A4F-9FD4-67855968DBAA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126A-BD49-E241-8663-2BF9FF756D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75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68" y="274638"/>
            <a:ext cx="7963231" cy="1143000"/>
          </a:xfrm>
        </p:spPr>
        <p:txBody>
          <a:bodyPr/>
          <a:lstStyle>
            <a:lvl1pPr>
              <a:defRPr baseline="0">
                <a:solidFill>
                  <a:srgbClr val="004B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3568" y="1600200"/>
            <a:ext cx="7963232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568" y="6356349"/>
            <a:ext cx="2133600" cy="365125"/>
          </a:xfrm>
        </p:spPr>
        <p:txBody>
          <a:bodyPr/>
          <a:lstStyle/>
          <a:p>
            <a:fld id="{7B176B53-B989-9A4F-9FD4-67855968DBAA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126A-BD49-E241-8663-2BF9FF756D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799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250" y="274638"/>
            <a:ext cx="5864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2250" y="6356350"/>
            <a:ext cx="2133600" cy="365125"/>
          </a:xfrm>
        </p:spPr>
        <p:txBody>
          <a:bodyPr/>
          <a:lstStyle/>
          <a:p>
            <a:fld id="{7B176B53-B989-9A4F-9FD4-67855968DBAA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126A-BD49-E241-8663-2BF9FF756D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590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49907"/>
            <a:ext cx="7086600" cy="913643"/>
          </a:xfrm>
        </p:spPr>
        <p:txBody>
          <a:bodyPr anchor="t"/>
          <a:lstStyle>
            <a:lvl1pPr algn="l">
              <a:defRPr baseline="0">
                <a:solidFill>
                  <a:srgbClr val="004B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15388"/>
            <a:ext cx="7086600" cy="43234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76B53-B989-9A4F-9FD4-67855968DBAA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126A-BD49-E241-8663-2BF9FF756D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860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274638"/>
            <a:ext cx="7861300" cy="1143000"/>
          </a:xfrm>
        </p:spPr>
        <p:txBody>
          <a:bodyPr/>
          <a:lstStyle>
            <a:lvl1pPr>
              <a:defRPr baseline="0">
                <a:solidFill>
                  <a:srgbClr val="004B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500" y="1600200"/>
            <a:ext cx="78613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5500" y="6356349"/>
            <a:ext cx="2133600" cy="365125"/>
          </a:xfrm>
        </p:spPr>
        <p:txBody>
          <a:bodyPr/>
          <a:lstStyle/>
          <a:p>
            <a:fld id="{7B176B53-B989-9A4F-9FD4-67855968DBAA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126A-BD49-E241-8663-2BF9FF756D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399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 baseline="0">
                <a:solidFill>
                  <a:srgbClr val="004B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900" y="6356350"/>
            <a:ext cx="2133600" cy="365125"/>
          </a:xfrm>
        </p:spPr>
        <p:txBody>
          <a:bodyPr/>
          <a:lstStyle/>
          <a:p>
            <a:fld id="{7B176B53-B989-9A4F-9FD4-67855968DBAA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126A-BD49-E241-8663-2BF9FF756D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64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274638"/>
            <a:ext cx="7962900" cy="1143000"/>
          </a:xfrm>
        </p:spPr>
        <p:txBody>
          <a:bodyPr/>
          <a:lstStyle>
            <a:lvl1pPr>
              <a:defRPr>
                <a:solidFill>
                  <a:srgbClr val="004B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6002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356350"/>
            <a:ext cx="2133600" cy="365125"/>
          </a:xfrm>
        </p:spPr>
        <p:txBody>
          <a:bodyPr/>
          <a:lstStyle/>
          <a:p>
            <a:fld id="{7B176B53-B989-9A4F-9FD4-67855968DBAA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126A-BD49-E241-8663-2BF9FF756D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63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274638"/>
            <a:ext cx="7962900" cy="1143000"/>
          </a:xfrm>
        </p:spPr>
        <p:txBody>
          <a:bodyPr/>
          <a:lstStyle>
            <a:lvl1pPr>
              <a:defRPr>
                <a:solidFill>
                  <a:srgbClr val="004B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35113"/>
            <a:ext cx="37734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3900" y="6356350"/>
            <a:ext cx="2133600" cy="365125"/>
          </a:xfrm>
        </p:spPr>
        <p:txBody>
          <a:bodyPr/>
          <a:lstStyle/>
          <a:p>
            <a:fld id="{7B176B53-B989-9A4F-9FD4-67855968DBAA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126A-BD49-E241-8663-2BF9FF756D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706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B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3900" y="6359608"/>
            <a:ext cx="2133600" cy="365125"/>
          </a:xfrm>
        </p:spPr>
        <p:txBody>
          <a:bodyPr/>
          <a:lstStyle/>
          <a:p>
            <a:fld id="{7B176B53-B989-9A4F-9FD4-67855968DBAA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126A-BD49-E241-8663-2BF9FF756D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90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3900" y="6356350"/>
            <a:ext cx="2133600" cy="365125"/>
          </a:xfrm>
        </p:spPr>
        <p:txBody>
          <a:bodyPr/>
          <a:lstStyle/>
          <a:p>
            <a:fld id="{7B176B53-B989-9A4F-9FD4-67855968DBAA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126A-BD49-E241-8663-2BF9FF756D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1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273050"/>
            <a:ext cx="2741613" cy="1162050"/>
          </a:xfrm>
        </p:spPr>
        <p:txBody>
          <a:bodyPr anchor="b"/>
          <a:lstStyle>
            <a:lvl1pPr algn="l">
              <a:defRPr sz="2000" b="1">
                <a:solidFill>
                  <a:srgbClr val="004B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004B8D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1435100"/>
            <a:ext cx="274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356350"/>
            <a:ext cx="2133600" cy="365125"/>
          </a:xfrm>
        </p:spPr>
        <p:txBody>
          <a:bodyPr/>
          <a:lstStyle/>
          <a:p>
            <a:fld id="{7B176B53-B989-9A4F-9FD4-67855968DBAA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126A-BD49-E241-8663-2BF9FF756D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604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C3401-8769-5E4B-8E62-CB1677B83333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FCA4C-30BC-B34B-9FA4-05B7C14B6FB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7CC191-8212-5E46-B497-0FE6AE7DDD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1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76B53-B989-9A4F-9FD4-67855968DBAA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1126A-BD49-E241-8663-2BF9FF756D3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FEE026-3669-CB45-9676-67BADC3462E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9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295ED-409C-9440-A77D-4F1985F19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807973"/>
            <a:ext cx="8229600" cy="1412717"/>
          </a:xfrm>
        </p:spPr>
        <p:txBody>
          <a:bodyPr>
            <a:normAutofit fontScale="90000"/>
          </a:bodyPr>
          <a:lstStyle/>
          <a:p>
            <a:r>
              <a:rPr lang="en-US" sz="2200" i="1" dirty="0"/>
              <a:t/>
            </a:r>
            <a:br>
              <a:rPr lang="en-US" sz="2200" i="1" dirty="0"/>
            </a:br>
            <a:r>
              <a:rPr lang="en-US" sz="2200" i="1" dirty="0"/>
              <a:t>How to Make the</a:t>
            </a:r>
            <a:br>
              <a:rPr lang="en-US" sz="2200" i="1" dirty="0"/>
            </a:br>
            <a:r>
              <a:rPr lang="en-US" sz="2200" i="1" dirty="0"/>
              <a:t>Synchronous and Asynchronous Components of</a:t>
            </a:r>
            <a:br>
              <a:rPr lang="en-US" sz="2200" i="1" dirty="0"/>
            </a:br>
            <a:r>
              <a:rPr lang="en-US" sz="2200" i="1" dirty="0"/>
              <a:t>Hybrid Learning Most Valuable and Effective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September 27, 2024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Victoria L.VanZandt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74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Modalities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Residential, Synchronous (Zoom), Asynchronous</a:t>
            </a:r>
          </a:p>
          <a:p>
            <a:pPr marL="0" indent="0">
              <a:buNone/>
            </a:pPr>
            <a:endParaRPr lang="en-US" baseline="0" dirty="0"/>
          </a:p>
          <a:p>
            <a:r>
              <a:rPr lang="en-US" baseline="0" dirty="0"/>
              <a:t>Bichronous learning </a:t>
            </a:r>
          </a:p>
          <a:p>
            <a:r>
              <a:rPr lang="en-US" dirty="0"/>
              <a:t>Trichronous </a:t>
            </a:r>
            <a:r>
              <a:rPr lang="en-US" dirty="0" smtClean="0"/>
              <a:t>learning</a:t>
            </a:r>
          </a:p>
          <a:p>
            <a:endParaRPr lang="en-US" baseline="0" dirty="0"/>
          </a:p>
          <a:p>
            <a:r>
              <a:rPr lang="en-US" dirty="0" smtClean="0"/>
              <a:t>Real-time vs. Reflective </a:t>
            </a:r>
            <a:endParaRPr lang="en-US" baseline="0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359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CA016-323A-4752-894C-001050C7D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843B4-3BB9-495D-9EB2-10D33DB8D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lvl="1" indent="0">
              <a:buNone/>
            </a:pPr>
            <a:r>
              <a:rPr lang="en-US" dirty="0"/>
              <a:t>What do you want to assess? (knowledge, skills, values)</a:t>
            </a:r>
          </a:p>
          <a:p>
            <a:pPr marL="457200" lvl="1" indent="0">
              <a:buNone/>
            </a:pPr>
            <a:r>
              <a:rPr lang="en-US" dirty="0"/>
              <a:t>Real-time interaction (skills)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Thinking (real time)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Speaking (real time)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Listening (real time)</a:t>
            </a:r>
          </a:p>
          <a:p>
            <a:pPr marL="457200" lvl="1" indent="0">
              <a:buNone/>
            </a:pPr>
            <a:r>
              <a:rPr lang="en-US" dirty="0"/>
              <a:t>What tools can </a:t>
            </a:r>
            <a:r>
              <a:rPr lang="en-US" dirty="0" smtClean="0"/>
              <a:t>be used </a:t>
            </a:r>
            <a:r>
              <a:rPr lang="en-US" dirty="0"/>
              <a:t>to assess those outcomes?</a:t>
            </a:r>
          </a:p>
          <a:p>
            <a:pPr lvl="2"/>
            <a:r>
              <a:rPr lang="en-US" dirty="0"/>
              <a:t>Socratic Method</a:t>
            </a:r>
          </a:p>
          <a:p>
            <a:pPr lvl="2"/>
            <a:r>
              <a:rPr lang="en-US" dirty="0"/>
              <a:t>Group work</a:t>
            </a:r>
          </a:p>
          <a:p>
            <a:pPr lvl="2"/>
            <a:r>
              <a:rPr lang="en-US" dirty="0" smtClean="0"/>
              <a:t>Presentations</a:t>
            </a:r>
          </a:p>
          <a:p>
            <a:pPr lvl="2"/>
            <a:r>
              <a:rPr lang="en-US" dirty="0" smtClean="0"/>
              <a:t>Draft conferences</a:t>
            </a:r>
          </a:p>
          <a:p>
            <a:pPr lvl="2"/>
            <a:r>
              <a:rPr lang="en-US" dirty="0" smtClean="0"/>
              <a:t>Office hours</a:t>
            </a:r>
            <a:endParaRPr lang="en-US" dirty="0"/>
          </a:p>
          <a:p>
            <a:pPr lvl="2"/>
            <a:r>
              <a:rPr lang="en-US" dirty="0"/>
              <a:t>Other real-time tech tools (polling, screen sharing, break-out rooms)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662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9FACB-22B7-42D9-81B0-D1664157E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A5993-213B-44DD-9D3D-975F52403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dirty="0"/>
              <a:t>What do you want to assess? (knowledge, skills, values)</a:t>
            </a:r>
          </a:p>
          <a:p>
            <a:pPr marL="457200" lvl="1" indent="0">
              <a:buNone/>
            </a:pPr>
            <a:r>
              <a:rPr lang="en-US" dirty="0"/>
              <a:t>Reflective (vs. Real Time)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Thinking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Speaking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Listening</a:t>
            </a:r>
          </a:p>
          <a:p>
            <a:pPr marL="457200" lvl="1" indent="0">
              <a:buNone/>
            </a:pPr>
            <a:r>
              <a:rPr lang="en-US" dirty="0"/>
              <a:t>What tools can I use to assess those outcomes?</a:t>
            </a:r>
          </a:p>
          <a:p>
            <a:pPr lvl="2"/>
            <a:r>
              <a:rPr lang="en-US" dirty="0" smtClean="0"/>
              <a:t>Group </a:t>
            </a:r>
            <a:r>
              <a:rPr lang="en-US" dirty="0"/>
              <a:t>work</a:t>
            </a:r>
          </a:p>
          <a:p>
            <a:pPr lvl="2"/>
            <a:r>
              <a:rPr lang="en-US" dirty="0" smtClean="0"/>
              <a:t>Presentations</a:t>
            </a:r>
          </a:p>
          <a:p>
            <a:pPr lvl="2"/>
            <a:r>
              <a:rPr lang="en-US" dirty="0"/>
              <a:t>Socratic Method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781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from Online Socratic  Research Study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500" y="1184031"/>
            <a:ext cx="7861300" cy="5474677"/>
          </a:xfrm>
        </p:spPr>
        <p:txBody>
          <a:bodyPr>
            <a:normAutofit lnSpcReduction="10000"/>
          </a:bodyPr>
          <a:lstStyle/>
          <a:p>
            <a:pPr marL="914400" lvl="2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roundtables addressed the flaws of the Socratic method</a:t>
            </a:r>
          </a:p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Anxiety	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(different types)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Engagement 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Roundtable responses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Roundtable videos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Feedback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(still noted)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55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BB4B7-BBCB-4C87-BDE3-A56908259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 Assets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D791B-26DF-4011-9AA2-D1713147F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Spacing and Interleaving (sequence learning) </a:t>
            </a:r>
          </a:p>
          <a:p>
            <a:r>
              <a:rPr lang="en-US" dirty="0"/>
              <a:t>Metacognition in the Async Classroom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695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Asynchronous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Consider the “time”- credit hour issues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Build for longevity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Feedback</a:t>
            </a:r>
          </a:p>
          <a:p>
            <a:endParaRPr lang="en-US" dirty="0"/>
          </a:p>
          <a:p>
            <a:r>
              <a:rPr lang="en-US" dirty="0"/>
              <a:t>NOT busy </a:t>
            </a:r>
            <a:r>
              <a:rPr lang="en-US" dirty="0" smtClean="0"/>
              <a:t>work/ Value Add  (points)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Link between async/sync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Explain, Explain, </a:t>
            </a:r>
            <a:r>
              <a:rPr lang="en-US" dirty="0" smtClean="0"/>
              <a:t>Explain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00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F5437-F19E-4F1C-BF7B-40F74622E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F35DD-417F-4658-ADD1-C27F9BF5A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your audience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Standardized </a:t>
            </a:r>
          </a:p>
          <a:p>
            <a:r>
              <a:rPr lang="en-US" dirty="0" smtClean="0"/>
              <a:t>How/Who will teach it?</a:t>
            </a:r>
          </a:p>
          <a:p>
            <a:r>
              <a:rPr lang="en-US" dirty="0" smtClean="0"/>
              <a:t>Feedback</a:t>
            </a:r>
          </a:p>
          <a:p>
            <a:r>
              <a:rPr lang="en-US" dirty="0" smtClean="0"/>
              <a:t>Explain, Explain, Explain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04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70342</TotalTime>
  <Words>1932</Words>
  <Application>Microsoft Office PowerPoint</Application>
  <PresentationFormat>On-screen Show (4:3)</PresentationFormat>
  <Paragraphs>246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Office Theme</vt:lpstr>
      <vt:lpstr>Custom Design</vt:lpstr>
      <vt:lpstr> How to Make the Synchronous and Asynchronous Components of Hybrid Learning Most Valuable and Effective September 27, 2024 Victoria L.VanZandt  </vt:lpstr>
      <vt:lpstr>Modalities</vt:lpstr>
      <vt:lpstr>Synchronous</vt:lpstr>
      <vt:lpstr>Asynchronous</vt:lpstr>
      <vt:lpstr>Conclusions from Online Socratic  Research Study</vt:lpstr>
      <vt:lpstr>Async Assets</vt:lpstr>
      <vt:lpstr>Tips for Asynchronous</vt:lpstr>
      <vt:lpstr>Design Tips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Gina Gray</dc:creator>
  <cp:lastModifiedBy>Victoria VanZandt</cp:lastModifiedBy>
  <cp:revision>368</cp:revision>
  <cp:lastPrinted>2022-09-20T22:00:06Z</cp:lastPrinted>
  <dcterms:created xsi:type="dcterms:W3CDTF">2015-05-11T21:13:17Z</dcterms:created>
  <dcterms:modified xsi:type="dcterms:W3CDTF">2024-09-27T13:30:21Z</dcterms:modified>
</cp:coreProperties>
</file>