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19"/>
  </p:notesMasterIdLst>
  <p:sldIdLst>
    <p:sldId id="256" r:id="rId2"/>
    <p:sldId id="273" r:id="rId3"/>
    <p:sldId id="257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82A0A-06C0-4080-A7D7-59AC8984674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BF1A6A-8D18-4CC3-A398-DA35EB3B6665}">
      <dgm:prSet/>
      <dgm:spPr/>
      <dgm:t>
        <a:bodyPr/>
        <a:lstStyle/>
        <a:p>
          <a:r>
            <a:rPr lang="en-US"/>
            <a:t>FROM</a:t>
          </a:r>
        </a:p>
      </dgm:t>
    </dgm:pt>
    <dgm:pt modelId="{7C0ADF38-1812-4E2A-A8D9-F5351AE3DC51}" type="parTrans" cxnId="{2944CFB4-C97E-4CAC-BA8B-DCCD8AC74867}">
      <dgm:prSet/>
      <dgm:spPr/>
      <dgm:t>
        <a:bodyPr/>
        <a:lstStyle/>
        <a:p>
          <a:endParaRPr lang="en-US"/>
        </a:p>
      </dgm:t>
    </dgm:pt>
    <dgm:pt modelId="{7BBCF2B3-DA66-45D7-83C8-B0563C3D49C1}" type="sibTrans" cxnId="{2944CFB4-C97E-4CAC-BA8B-DCCD8AC74867}">
      <dgm:prSet/>
      <dgm:spPr/>
      <dgm:t>
        <a:bodyPr/>
        <a:lstStyle/>
        <a:p>
          <a:endParaRPr lang="en-US"/>
        </a:p>
      </dgm:t>
    </dgm:pt>
    <dgm:pt modelId="{0FE1CF17-9FD2-456B-9A8D-1261FAA1F517}">
      <dgm:prSet/>
      <dgm:spPr/>
      <dgm:t>
        <a:bodyPr/>
        <a:lstStyle/>
        <a:p>
          <a:r>
            <a:rPr lang="en-US"/>
            <a:t>NO RESIDENCY REQUIRED to</a:t>
          </a:r>
        </a:p>
      </dgm:t>
    </dgm:pt>
    <dgm:pt modelId="{A429E268-FB3B-441A-B541-B3568208678A}" type="parTrans" cxnId="{EC112510-E49E-4837-BCE6-E5BD04D9E679}">
      <dgm:prSet/>
      <dgm:spPr/>
      <dgm:t>
        <a:bodyPr/>
        <a:lstStyle/>
        <a:p>
          <a:endParaRPr lang="en-US"/>
        </a:p>
      </dgm:t>
    </dgm:pt>
    <dgm:pt modelId="{4105224D-A155-42CE-B890-3ECED713AEED}" type="sibTrans" cxnId="{EC112510-E49E-4837-BCE6-E5BD04D9E679}">
      <dgm:prSet/>
      <dgm:spPr/>
      <dgm:t>
        <a:bodyPr/>
        <a:lstStyle/>
        <a:p>
          <a:endParaRPr lang="en-US"/>
        </a:p>
      </dgm:t>
    </dgm:pt>
    <dgm:pt modelId="{C48BBC67-95DA-4ECD-BEC2-659B242AAF2D}">
      <dgm:prSet/>
      <dgm:spPr/>
      <dgm:t>
        <a:bodyPr/>
        <a:lstStyle/>
        <a:p>
          <a:r>
            <a:rPr lang="en-US"/>
            <a:t>PERIODIC RESIDENCIES: to</a:t>
          </a:r>
        </a:p>
      </dgm:t>
    </dgm:pt>
    <dgm:pt modelId="{E794AB78-80D4-46A5-AC1F-D8C41AE94800}" type="parTrans" cxnId="{3AD63CB6-2CA3-42F0-BCE8-7A5397A648F0}">
      <dgm:prSet/>
      <dgm:spPr/>
      <dgm:t>
        <a:bodyPr/>
        <a:lstStyle/>
        <a:p>
          <a:endParaRPr lang="en-US"/>
        </a:p>
      </dgm:t>
    </dgm:pt>
    <dgm:pt modelId="{384A51F7-AC8F-472A-BE41-CFC3342D62CF}" type="sibTrans" cxnId="{3AD63CB6-2CA3-42F0-BCE8-7A5397A648F0}">
      <dgm:prSet/>
      <dgm:spPr/>
      <dgm:t>
        <a:bodyPr/>
        <a:lstStyle/>
        <a:p>
          <a:endParaRPr lang="en-US"/>
        </a:p>
      </dgm:t>
    </dgm:pt>
    <dgm:pt modelId="{D195D563-04D8-4E16-81A1-9F8E7A2A8340}">
      <dgm:prSet/>
      <dgm:spPr/>
      <dgm:t>
        <a:bodyPr/>
        <a:lstStyle/>
        <a:p>
          <a:r>
            <a:rPr lang="en-US" dirty="0"/>
            <a:t>WEEKEND/LONG WEEKEND</a:t>
          </a:r>
        </a:p>
      </dgm:t>
    </dgm:pt>
    <dgm:pt modelId="{61508F2A-708B-4B8D-BE47-87FDC5968B06}" type="parTrans" cxnId="{04BDAAF4-59E1-4ED3-AE9B-31CEAC14DC44}">
      <dgm:prSet/>
      <dgm:spPr/>
      <dgm:t>
        <a:bodyPr/>
        <a:lstStyle/>
        <a:p>
          <a:endParaRPr lang="en-US"/>
        </a:p>
      </dgm:t>
    </dgm:pt>
    <dgm:pt modelId="{396654AB-B5A7-4843-BA61-A63F555FE2E8}" type="sibTrans" cxnId="{04BDAAF4-59E1-4ED3-AE9B-31CEAC14DC44}">
      <dgm:prSet/>
      <dgm:spPr/>
      <dgm:t>
        <a:bodyPr/>
        <a:lstStyle/>
        <a:p>
          <a:endParaRPr lang="en-US"/>
        </a:p>
      </dgm:t>
    </dgm:pt>
    <dgm:pt modelId="{E9F99C58-7329-4DFB-A716-9A9DD72C2FC5}">
      <dgm:prSet/>
      <dgm:spPr/>
      <dgm:t>
        <a:bodyPr/>
        <a:lstStyle/>
        <a:p>
          <a:r>
            <a:rPr lang="en-US" dirty="0"/>
            <a:t>FOUR DAYS, FIVE DAYS</a:t>
          </a:r>
        </a:p>
      </dgm:t>
    </dgm:pt>
    <dgm:pt modelId="{C6477305-EF92-42B8-AD4D-86D9E2CF32EC}" type="parTrans" cxnId="{2BA3925D-63DB-43D0-B820-AF8A1A8C5A25}">
      <dgm:prSet/>
      <dgm:spPr/>
      <dgm:t>
        <a:bodyPr/>
        <a:lstStyle/>
        <a:p>
          <a:endParaRPr lang="en-US"/>
        </a:p>
      </dgm:t>
    </dgm:pt>
    <dgm:pt modelId="{602F0D84-C2E0-4D5F-8F3B-910FC5775C60}" type="sibTrans" cxnId="{2BA3925D-63DB-43D0-B820-AF8A1A8C5A25}">
      <dgm:prSet/>
      <dgm:spPr/>
      <dgm:t>
        <a:bodyPr/>
        <a:lstStyle/>
        <a:p>
          <a:endParaRPr lang="en-US"/>
        </a:p>
      </dgm:t>
    </dgm:pt>
    <dgm:pt modelId="{90AE4E8B-2DAF-44B9-AC85-730BE568F764}">
      <dgm:prSet/>
      <dgm:spPr/>
      <dgm:t>
        <a:bodyPr/>
        <a:lstStyle/>
        <a:p>
          <a:r>
            <a:rPr lang="en-US" dirty="0"/>
            <a:t>A WEEK</a:t>
          </a:r>
        </a:p>
      </dgm:t>
    </dgm:pt>
    <dgm:pt modelId="{B2576A7E-EF48-41AA-AF33-88CAC482BFBD}" type="parTrans" cxnId="{0C1387B0-C03E-4814-852D-E2572C45EA63}">
      <dgm:prSet/>
      <dgm:spPr/>
      <dgm:t>
        <a:bodyPr/>
        <a:lstStyle/>
        <a:p>
          <a:endParaRPr lang="en-US"/>
        </a:p>
      </dgm:t>
    </dgm:pt>
    <dgm:pt modelId="{0785FAF8-A544-42CC-8606-2C276E53B3A5}" type="sibTrans" cxnId="{0C1387B0-C03E-4814-852D-E2572C45EA63}">
      <dgm:prSet/>
      <dgm:spPr/>
      <dgm:t>
        <a:bodyPr/>
        <a:lstStyle/>
        <a:p>
          <a:endParaRPr lang="en-US"/>
        </a:p>
      </dgm:t>
    </dgm:pt>
    <dgm:pt modelId="{C8503BD0-16DC-495E-907B-867EA129C3C5}">
      <dgm:prSet/>
      <dgm:spPr/>
      <dgm:t>
        <a:bodyPr/>
        <a:lstStyle/>
        <a:p>
          <a:r>
            <a:rPr lang="en-US" dirty="0"/>
            <a:t>RANGE IN FREQUENCY (per year, per program) </a:t>
          </a:r>
        </a:p>
      </dgm:t>
    </dgm:pt>
    <dgm:pt modelId="{EA120EED-6F04-46A4-AE5E-777E4D3E74AF}" type="parTrans" cxnId="{D75B3501-EA6C-4A27-BACE-E96E12DFF2D6}">
      <dgm:prSet/>
      <dgm:spPr/>
      <dgm:t>
        <a:bodyPr/>
        <a:lstStyle/>
        <a:p>
          <a:endParaRPr lang="en-US"/>
        </a:p>
      </dgm:t>
    </dgm:pt>
    <dgm:pt modelId="{8DF200A6-A54E-46EB-9789-028A0CB316FF}" type="sibTrans" cxnId="{D75B3501-EA6C-4A27-BACE-E96E12DFF2D6}">
      <dgm:prSet/>
      <dgm:spPr/>
      <dgm:t>
        <a:bodyPr/>
        <a:lstStyle/>
        <a:p>
          <a:endParaRPr lang="en-US"/>
        </a:p>
      </dgm:t>
    </dgm:pt>
    <dgm:pt modelId="{3ADB1FC9-AB34-4247-902C-D63BEC901723}">
      <dgm:prSet/>
      <dgm:spPr/>
      <dgm:t>
        <a:bodyPr/>
        <a:lstStyle/>
        <a:p>
          <a:r>
            <a:rPr lang="en-US"/>
            <a:t>FIRST- YEAR IN RESIDENCE REQUIRED</a:t>
          </a:r>
        </a:p>
      </dgm:t>
    </dgm:pt>
    <dgm:pt modelId="{F3D4711F-9D0A-4FEC-8F4B-AF1491069D68}" type="parTrans" cxnId="{26916E80-D9F8-4B6F-92F5-66A0E451BA22}">
      <dgm:prSet/>
      <dgm:spPr/>
      <dgm:t>
        <a:bodyPr/>
        <a:lstStyle/>
        <a:p>
          <a:endParaRPr lang="en-US"/>
        </a:p>
      </dgm:t>
    </dgm:pt>
    <dgm:pt modelId="{09340FFE-F060-4BE7-8147-BA6FA5857E6A}" type="sibTrans" cxnId="{26916E80-D9F8-4B6F-92F5-66A0E451BA22}">
      <dgm:prSet/>
      <dgm:spPr/>
      <dgm:t>
        <a:bodyPr/>
        <a:lstStyle/>
        <a:p>
          <a:endParaRPr lang="en-US"/>
        </a:p>
      </dgm:t>
    </dgm:pt>
    <dgm:pt modelId="{772C0D2F-17BA-1C43-B24C-0ED6F92FE9BE}" type="pres">
      <dgm:prSet presAssocID="{BE082A0A-06C0-4080-A7D7-59AC89846740}" presName="linear" presStyleCnt="0">
        <dgm:presLayoutVars>
          <dgm:dir/>
          <dgm:animLvl val="lvl"/>
          <dgm:resizeHandles val="exact"/>
        </dgm:presLayoutVars>
      </dgm:prSet>
      <dgm:spPr/>
    </dgm:pt>
    <dgm:pt modelId="{53559412-0BD9-3E45-A2BE-7DD6787EA358}" type="pres">
      <dgm:prSet presAssocID="{DFBF1A6A-8D18-4CC3-A398-DA35EB3B6665}" presName="parentLin" presStyleCnt="0"/>
      <dgm:spPr/>
    </dgm:pt>
    <dgm:pt modelId="{BA7454A1-C0FF-A745-90D4-623C9163F3C3}" type="pres">
      <dgm:prSet presAssocID="{DFBF1A6A-8D18-4CC3-A398-DA35EB3B6665}" presName="parentLeftMargin" presStyleLbl="node1" presStyleIdx="0" presStyleCnt="4"/>
      <dgm:spPr/>
    </dgm:pt>
    <dgm:pt modelId="{B4F77388-9C22-A945-9DCB-963498D1DE3B}" type="pres">
      <dgm:prSet presAssocID="{DFBF1A6A-8D18-4CC3-A398-DA35EB3B66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1FD30B-B9B0-CF42-A36F-3895DA63974E}" type="pres">
      <dgm:prSet presAssocID="{DFBF1A6A-8D18-4CC3-A398-DA35EB3B6665}" presName="negativeSpace" presStyleCnt="0"/>
      <dgm:spPr/>
    </dgm:pt>
    <dgm:pt modelId="{064870BE-24F2-E444-BED5-4ADF42DAEEDC}" type="pres">
      <dgm:prSet presAssocID="{DFBF1A6A-8D18-4CC3-A398-DA35EB3B6665}" presName="childText" presStyleLbl="conFgAcc1" presStyleIdx="0" presStyleCnt="4">
        <dgm:presLayoutVars>
          <dgm:bulletEnabled val="1"/>
        </dgm:presLayoutVars>
      </dgm:prSet>
      <dgm:spPr/>
    </dgm:pt>
    <dgm:pt modelId="{FF7C8DA6-E45B-EC49-9CA8-D6581FB6745A}" type="pres">
      <dgm:prSet presAssocID="{7BBCF2B3-DA66-45D7-83C8-B0563C3D49C1}" presName="spaceBetweenRectangles" presStyleCnt="0"/>
      <dgm:spPr/>
    </dgm:pt>
    <dgm:pt modelId="{68F35BCC-F740-284B-859D-DCF2495350BB}" type="pres">
      <dgm:prSet presAssocID="{0FE1CF17-9FD2-456B-9A8D-1261FAA1F517}" presName="parentLin" presStyleCnt="0"/>
      <dgm:spPr/>
    </dgm:pt>
    <dgm:pt modelId="{3DE6A89A-37AF-7743-A914-5B7ADE02CA91}" type="pres">
      <dgm:prSet presAssocID="{0FE1CF17-9FD2-456B-9A8D-1261FAA1F517}" presName="parentLeftMargin" presStyleLbl="node1" presStyleIdx="0" presStyleCnt="4"/>
      <dgm:spPr/>
    </dgm:pt>
    <dgm:pt modelId="{FD3DE258-6BCD-074E-AD35-204FB6B260DF}" type="pres">
      <dgm:prSet presAssocID="{0FE1CF17-9FD2-456B-9A8D-1261FAA1F5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2A2839-B0B6-3B4F-9366-34D3934FC971}" type="pres">
      <dgm:prSet presAssocID="{0FE1CF17-9FD2-456B-9A8D-1261FAA1F517}" presName="negativeSpace" presStyleCnt="0"/>
      <dgm:spPr/>
    </dgm:pt>
    <dgm:pt modelId="{1B2D8914-C10B-7E47-88C6-159C2346852F}" type="pres">
      <dgm:prSet presAssocID="{0FE1CF17-9FD2-456B-9A8D-1261FAA1F517}" presName="childText" presStyleLbl="conFgAcc1" presStyleIdx="1" presStyleCnt="4">
        <dgm:presLayoutVars>
          <dgm:bulletEnabled val="1"/>
        </dgm:presLayoutVars>
      </dgm:prSet>
      <dgm:spPr/>
    </dgm:pt>
    <dgm:pt modelId="{772BEC2C-5585-3A48-9F55-9853036AE291}" type="pres">
      <dgm:prSet presAssocID="{4105224D-A155-42CE-B890-3ECED713AEED}" presName="spaceBetweenRectangles" presStyleCnt="0"/>
      <dgm:spPr/>
    </dgm:pt>
    <dgm:pt modelId="{04A75123-D2D0-684D-AAAB-0FEFF2BABB6F}" type="pres">
      <dgm:prSet presAssocID="{C48BBC67-95DA-4ECD-BEC2-659B242AAF2D}" presName="parentLin" presStyleCnt="0"/>
      <dgm:spPr/>
    </dgm:pt>
    <dgm:pt modelId="{DD588C45-A468-AD4B-A785-9B7E3554CF07}" type="pres">
      <dgm:prSet presAssocID="{C48BBC67-95DA-4ECD-BEC2-659B242AAF2D}" presName="parentLeftMargin" presStyleLbl="node1" presStyleIdx="1" presStyleCnt="4"/>
      <dgm:spPr/>
    </dgm:pt>
    <dgm:pt modelId="{0F3C0A2E-E44B-C443-931D-B5152CEFCDE9}" type="pres">
      <dgm:prSet presAssocID="{C48BBC67-95DA-4ECD-BEC2-659B242AAF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A99FC5-6AC1-B040-B825-D2520A054A3B}" type="pres">
      <dgm:prSet presAssocID="{C48BBC67-95DA-4ECD-BEC2-659B242AAF2D}" presName="negativeSpace" presStyleCnt="0"/>
      <dgm:spPr/>
    </dgm:pt>
    <dgm:pt modelId="{1938CB87-058A-F440-98D4-2865E91A1969}" type="pres">
      <dgm:prSet presAssocID="{C48BBC67-95DA-4ECD-BEC2-659B242AAF2D}" presName="childText" presStyleLbl="conFgAcc1" presStyleIdx="2" presStyleCnt="4">
        <dgm:presLayoutVars>
          <dgm:bulletEnabled val="1"/>
        </dgm:presLayoutVars>
      </dgm:prSet>
      <dgm:spPr/>
    </dgm:pt>
    <dgm:pt modelId="{F138C064-40F8-E745-BFE0-9AB498A51813}" type="pres">
      <dgm:prSet presAssocID="{384A51F7-AC8F-472A-BE41-CFC3342D62CF}" presName="spaceBetweenRectangles" presStyleCnt="0"/>
      <dgm:spPr/>
    </dgm:pt>
    <dgm:pt modelId="{5A688198-B5BE-C04C-9274-1597A24EA9ED}" type="pres">
      <dgm:prSet presAssocID="{3ADB1FC9-AB34-4247-902C-D63BEC901723}" presName="parentLin" presStyleCnt="0"/>
      <dgm:spPr/>
    </dgm:pt>
    <dgm:pt modelId="{118C5C3C-B975-C84E-A22A-5B1F30F36536}" type="pres">
      <dgm:prSet presAssocID="{3ADB1FC9-AB34-4247-902C-D63BEC901723}" presName="parentLeftMargin" presStyleLbl="node1" presStyleIdx="2" presStyleCnt="4"/>
      <dgm:spPr/>
    </dgm:pt>
    <dgm:pt modelId="{59227135-A347-6048-A3D5-13803BA6523C}" type="pres">
      <dgm:prSet presAssocID="{3ADB1FC9-AB34-4247-902C-D63BEC90172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2FAA3D7-6091-FF41-B921-F592484887CF}" type="pres">
      <dgm:prSet presAssocID="{3ADB1FC9-AB34-4247-902C-D63BEC901723}" presName="negativeSpace" presStyleCnt="0"/>
      <dgm:spPr/>
    </dgm:pt>
    <dgm:pt modelId="{80C1ED40-14A1-E248-B38B-86158C9FAE9D}" type="pres">
      <dgm:prSet presAssocID="{3ADB1FC9-AB34-4247-902C-D63BEC90172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75B3501-EA6C-4A27-BACE-E96E12DFF2D6}" srcId="{C48BBC67-95DA-4ECD-BEC2-659B242AAF2D}" destId="{C8503BD0-16DC-495E-907B-867EA129C3C5}" srcOrd="3" destOrd="0" parTransId="{EA120EED-6F04-46A4-AE5E-777E4D3E74AF}" sibTransId="{8DF200A6-A54E-46EB-9789-028A0CB316FF}"/>
    <dgm:cxn modelId="{EC112510-E49E-4837-BCE6-E5BD04D9E679}" srcId="{BE082A0A-06C0-4080-A7D7-59AC89846740}" destId="{0FE1CF17-9FD2-456B-9A8D-1261FAA1F517}" srcOrd="1" destOrd="0" parTransId="{A429E268-FB3B-441A-B541-B3568208678A}" sibTransId="{4105224D-A155-42CE-B890-3ECED713AEED}"/>
    <dgm:cxn modelId="{0F8C3611-8502-3747-B403-F97D2494F136}" type="presOf" srcId="{D195D563-04D8-4E16-81A1-9F8E7A2A8340}" destId="{1938CB87-058A-F440-98D4-2865E91A1969}" srcOrd="0" destOrd="0" presId="urn:microsoft.com/office/officeart/2005/8/layout/list1"/>
    <dgm:cxn modelId="{E554FC1A-2B81-7A47-A5B3-B9998A538144}" type="presOf" srcId="{90AE4E8B-2DAF-44B9-AC85-730BE568F764}" destId="{1938CB87-058A-F440-98D4-2865E91A1969}" srcOrd="0" destOrd="2" presId="urn:microsoft.com/office/officeart/2005/8/layout/list1"/>
    <dgm:cxn modelId="{86B2DA1D-A132-2D4A-A7D1-F18BFCF4970F}" type="presOf" srcId="{0FE1CF17-9FD2-456B-9A8D-1261FAA1F517}" destId="{3DE6A89A-37AF-7743-A914-5B7ADE02CA91}" srcOrd="0" destOrd="0" presId="urn:microsoft.com/office/officeart/2005/8/layout/list1"/>
    <dgm:cxn modelId="{78F34534-94D9-0142-933A-2E2E02E341C2}" type="presOf" srcId="{3ADB1FC9-AB34-4247-902C-D63BEC901723}" destId="{118C5C3C-B975-C84E-A22A-5B1F30F36536}" srcOrd="0" destOrd="0" presId="urn:microsoft.com/office/officeart/2005/8/layout/list1"/>
    <dgm:cxn modelId="{B4AC1843-90CC-6943-B1F8-8C6A228D0FB7}" type="presOf" srcId="{DFBF1A6A-8D18-4CC3-A398-DA35EB3B6665}" destId="{BA7454A1-C0FF-A745-90D4-623C9163F3C3}" srcOrd="0" destOrd="0" presId="urn:microsoft.com/office/officeart/2005/8/layout/list1"/>
    <dgm:cxn modelId="{F14A274B-A0CE-A142-BF69-BA99BE22725A}" type="presOf" srcId="{0FE1CF17-9FD2-456B-9A8D-1261FAA1F517}" destId="{FD3DE258-6BCD-074E-AD35-204FB6B260DF}" srcOrd="1" destOrd="0" presId="urn:microsoft.com/office/officeart/2005/8/layout/list1"/>
    <dgm:cxn modelId="{92EFDB58-27D5-2141-BC91-894E4809A406}" type="presOf" srcId="{C8503BD0-16DC-495E-907B-867EA129C3C5}" destId="{1938CB87-058A-F440-98D4-2865E91A1969}" srcOrd="0" destOrd="3" presId="urn:microsoft.com/office/officeart/2005/8/layout/list1"/>
    <dgm:cxn modelId="{2BA3925D-63DB-43D0-B820-AF8A1A8C5A25}" srcId="{C48BBC67-95DA-4ECD-BEC2-659B242AAF2D}" destId="{E9F99C58-7329-4DFB-A716-9A9DD72C2FC5}" srcOrd="1" destOrd="0" parTransId="{C6477305-EF92-42B8-AD4D-86D9E2CF32EC}" sibTransId="{602F0D84-C2E0-4D5F-8F3B-910FC5775C60}"/>
    <dgm:cxn modelId="{26916E80-D9F8-4B6F-92F5-66A0E451BA22}" srcId="{BE082A0A-06C0-4080-A7D7-59AC89846740}" destId="{3ADB1FC9-AB34-4247-902C-D63BEC901723}" srcOrd="3" destOrd="0" parTransId="{F3D4711F-9D0A-4FEC-8F4B-AF1491069D68}" sibTransId="{09340FFE-F060-4BE7-8147-BA6FA5857E6A}"/>
    <dgm:cxn modelId="{2C994F89-9F10-C547-93D9-CA8F327BE2E9}" type="presOf" srcId="{C48BBC67-95DA-4ECD-BEC2-659B242AAF2D}" destId="{0F3C0A2E-E44B-C443-931D-B5152CEFCDE9}" srcOrd="1" destOrd="0" presId="urn:microsoft.com/office/officeart/2005/8/layout/list1"/>
    <dgm:cxn modelId="{1104EF8B-9732-2B4E-98C1-F595A33D4CD9}" type="presOf" srcId="{C48BBC67-95DA-4ECD-BEC2-659B242AAF2D}" destId="{DD588C45-A468-AD4B-A785-9B7E3554CF07}" srcOrd="0" destOrd="0" presId="urn:microsoft.com/office/officeart/2005/8/layout/list1"/>
    <dgm:cxn modelId="{954EAD92-79F1-DF49-A51C-FA16EA2006F5}" type="presOf" srcId="{3ADB1FC9-AB34-4247-902C-D63BEC901723}" destId="{59227135-A347-6048-A3D5-13803BA6523C}" srcOrd="1" destOrd="0" presId="urn:microsoft.com/office/officeart/2005/8/layout/list1"/>
    <dgm:cxn modelId="{EF8AFE9C-D5F3-124F-8436-9F97D37ED74F}" type="presOf" srcId="{BE082A0A-06C0-4080-A7D7-59AC89846740}" destId="{772C0D2F-17BA-1C43-B24C-0ED6F92FE9BE}" srcOrd="0" destOrd="0" presId="urn:microsoft.com/office/officeart/2005/8/layout/list1"/>
    <dgm:cxn modelId="{0C1387B0-C03E-4814-852D-E2572C45EA63}" srcId="{C48BBC67-95DA-4ECD-BEC2-659B242AAF2D}" destId="{90AE4E8B-2DAF-44B9-AC85-730BE568F764}" srcOrd="2" destOrd="0" parTransId="{B2576A7E-EF48-41AA-AF33-88CAC482BFBD}" sibTransId="{0785FAF8-A544-42CC-8606-2C276E53B3A5}"/>
    <dgm:cxn modelId="{2944CFB4-C97E-4CAC-BA8B-DCCD8AC74867}" srcId="{BE082A0A-06C0-4080-A7D7-59AC89846740}" destId="{DFBF1A6A-8D18-4CC3-A398-DA35EB3B6665}" srcOrd="0" destOrd="0" parTransId="{7C0ADF38-1812-4E2A-A8D9-F5351AE3DC51}" sibTransId="{7BBCF2B3-DA66-45D7-83C8-B0563C3D49C1}"/>
    <dgm:cxn modelId="{3AD63CB6-2CA3-42F0-BCE8-7A5397A648F0}" srcId="{BE082A0A-06C0-4080-A7D7-59AC89846740}" destId="{C48BBC67-95DA-4ECD-BEC2-659B242AAF2D}" srcOrd="2" destOrd="0" parTransId="{E794AB78-80D4-46A5-AC1F-D8C41AE94800}" sibTransId="{384A51F7-AC8F-472A-BE41-CFC3342D62CF}"/>
    <dgm:cxn modelId="{0CD2A4E7-2689-5341-BF53-29210FCC3349}" type="presOf" srcId="{DFBF1A6A-8D18-4CC3-A398-DA35EB3B6665}" destId="{B4F77388-9C22-A945-9DCB-963498D1DE3B}" srcOrd="1" destOrd="0" presId="urn:microsoft.com/office/officeart/2005/8/layout/list1"/>
    <dgm:cxn modelId="{04BDAAF4-59E1-4ED3-AE9B-31CEAC14DC44}" srcId="{C48BBC67-95DA-4ECD-BEC2-659B242AAF2D}" destId="{D195D563-04D8-4E16-81A1-9F8E7A2A8340}" srcOrd="0" destOrd="0" parTransId="{61508F2A-708B-4B8D-BE47-87FDC5968B06}" sibTransId="{396654AB-B5A7-4843-BA61-A63F555FE2E8}"/>
    <dgm:cxn modelId="{899D09FB-853D-414F-BC5E-D30BE1DB0814}" type="presOf" srcId="{E9F99C58-7329-4DFB-A716-9A9DD72C2FC5}" destId="{1938CB87-058A-F440-98D4-2865E91A1969}" srcOrd="0" destOrd="1" presId="urn:microsoft.com/office/officeart/2005/8/layout/list1"/>
    <dgm:cxn modelId="{F7B0C3CE-B1DD-0B4B-9B16-B3804BB343E7}" type="presParOf" srcId="{772C0D2F-17BA-1C43-B24C-0ED6F92FE9BE}" destId="{53559412-0BD9-3E45-A2BE-7DD6787EA358}" srcOrd="0" destOrd="0" presId="urn:microsoft.com/office/officeart/2005/8/layout/list1"/>
    <dgm:cxn modelId="{E68C8726-2FA9-8B43-A691-19C8EDCF7E92}" type="presParOf" srcId="{53559412-0BD9-3E45-A2BE-7DD6787EA358}" destId="{BA7454A1-C0FF-A745-90D4-623C9163F3C3}" srcOrd="0" destOrd="0" presId="urn:microsoft.com/office/officeart/2005/8/layout/list1"/>
    <dgm:cxn modelId="{F563328F-44CE-3142-83D6-8EFAA13A5456}" type="presParOf" srcId="{53559412-0BD9-3E45-A2BE-7DD6787EA358}" destId="{B4F77388-9C22-A945-9DCB-963498D1DE3B}" srcOrd="1" destOrd="0" presId="urn:microsoft.com/office/officeart/2005/8/layout/list1"/>
    <dgm:cxn modelId="{2222AC79-B86D-CE4D-92B3-756F0E768CD4}" type="presParOf" srcId="{772C0D2F-17BA-1C43-B24C-0ED6F92FE9BE}" destId="{1E1FD30B-B9B0-CF42-A36F-3895DA63974E}" srcOrd="1" destOrd="0" presId="urn:microsoft.com/office/officeart/2005/8/layout/list1"/>
    <dgm:cxn modelId="{B0A47323-F8D1-5C40-AE4F-D52BDFCBA71B}" type="presParOf" srcId="{772C0D2F-17BA-1C43-B24C-0ED6F92FE9BE}" destId="{064870BE-24F2-E444-BED5-4ADF42DAEEDC}" srcOrd="2" destOrd="0" presId="urn:microsoft.com/office/officeart/2005/8/layout/list1"/>
    <dgm:cxn modelId="{675BBEB6-2B0E-3846-AD72-44C10F08354E}" type="presParOf" srcId="{772C0D2F-17BA-1C43-B24C-0ED6F92FE9BE}" destId="{FF7C8DA6-E45B-EC49-9CA8-D6581FB6745A}" srcOrd="3" destOrd="0" presId="urn:microsoft.com/office/officeart/2005/8/layout/list1"/>
    <dgm:cxn modelId="{26FA5648-1F53-F348-8441-0EB839448C2E}" type="presParOf" srcId="{772C0D2F-17BA-1C43-B24C-0ED6F92FE9BE}" destId="{68F35BCC-F740-284B-859D-DCF2495350BB}" srcOrd="4" destOrd="0" presId="urn:microsoft.com/office/officeart/2005/8/layout/list1"/>
    <dgm:cxn modelId="{CC67150A-EF5B-524C-ACD4-176F7240B72A}" type="presParOf" srcId="{68F35BCC-F740-284B-859D-DCF2495350BB}" destId="{3DE6A89A-37AF-7743-A914-5B7ADE02CA91}" srcOrd="0" destOrd="0" presId="urn:microsoft.com/office/officeart/2005/8/layout/list1"/>
    <dgm:cxn modelId="{7F73C05A-05D1-BC46-9C5E-50BBD377F5B5}" type="presParOf" srcId="{68F35BCC-F740-284B-859D-DCF2495350BB}" destId="{FD3DE258-6BCD-074E-AD35-204FB6B260DF}" srcOrd="1" destOrd="0" presId="urn:microsoft.com/office/officeart/2005/8/layout/list1"/>
    <dgm:cxn modelId="{2C9BCE23-8B59-4D4B-AD83-86C2D54B5415}" type="presParOf" srcId="{772C0D2F-17BA-1C43-B24C-0ED6F92FE9BE}" destId="{682A2839-B0B6-3B4F-9366-34D3934FC971}" srcOrd="5" destOrd="0" presId="urn:microsoft.com/office/officeart/2005/8/layout/list1"/>
    <dgm:cxn modelId="{21651A0B-F712-3546-AEB5-63075308801D}" type="presParOf" srcId="{772C0D2F-17BA-1C43-B24C-0ED6F92FE9BE}" destId="{1B2D8914-C10B-7E47-88C6-159C2346852F}" srcOrd="6" destOrd="0" presId="urn:microsoft.com/office/officeart/2005/8/layout/list1"/>
    <dgm:cxn modelId="{21BC6FA5-96B2-2547-BD92-86636E533ED3}" type="presParOf" srcId="{772C0D2F-17BA-1C43-B24C-0ED6F92FE9BE}" destId="{772BEC2C-5585-3A48-9F55-9853036AE291}" srcOrd="7" destOrd="0" presId="urn:microsoft.com/office/officeart/2005/8/layout/list1"/>
    <dgm:cxn modelId="{CA906D48-EE52-204B-B51B-1CAA916EB47D}" type="presParOf" srcId="{772C0D2F-17BA-1C43-B24C-0ED6F92FE9BE}" destId="{04A75123-D2D0-684D-AAAB-0FEFF2BABB6F}" srcOrd="8" destOrd="0" presId="urn:microsoft.com/office/officeart/2005/8/layout/list1"/>
    <dgm:cxn modelId="{E0B8FDCC-140C-AA4B-AC7C-65FA0943ABD4}" type="presParOf" srcId="{04A75123-D2D0-684D-AAAB-0FEFF2BABB6F}" destId="{DD588C45-A468-AD4B-A785-9B7E3554CF07}" srcOrd="0" destOrd="0" presId="urn:microsoft.com/office/officeart/2005/8/layout/list1"/>
    <dgm:cxn modelId="{E8925B23-71F7-C143-B7B1-69B569A86259}" type="presParOf" srcId="{04A75123-D2D0-684D-AAAB-0FEFF2BABB6F}" destId="{0F3C0A2E-E44B-C443-931D-B5152CEFCDE9}" srcOrd="1" destOrd="0" presId="urn:microsoft.com/office/officeart/2005/8/layout/list1"/>
    <dgm:cxn modelId="{06F7016A-DCFA-6D4F-A3FA-7EBC03CCBA9E}" type="presParOf" srcId="{772C0D2F-17BA-1C43-B24C-0ED6F92FE9BE}" destId="{63A99FC5-6AC1-B040-B825-D2520A054A3B}" srcOrd="9" destOrd="0" presId="urn:microsoft.com/office/officeart/2005/8/layout/list1"/>
    <dgm:cxn modelId="{E60BEF65-CFFD-8143-A01D-1393B90A52CE}" type="presParOf" srcId="{772C0D2F-17BA-1C43-B24C-0ED6F92FE9BE}" destId="{1938CB87-058A-F440-98D4-2865E91A1969}" srcOrd="10" destOrd="0" presId="urn:microsoft.com/office/officeart/2005/8/layout/list1"/>
    <dgm:cxn modelId="{A084CAE3-22AD-BD4F-A2AD-9B78CB974005}" type="presParOf" srcId="{772C0D2F-17BA-1C43-B24C-0ED6F92FE9BE}" destId="{F138C064-40F8-E745-BFE0-9AB498A51813}" srcOrd="11" destOrd="0" presId="urn:microsoft.com/office/officeart/2005/8/layout/list1"/>
    <dgm:cxn modelId="{32FE368F-7E46-4247-91B2-A8134D78EB6B}" type="presParOf" srcId="{772C0D2F-17BA-1C43-B24C-0ED6F92FE9BE}" destId="{5A688198-B5BE-C04C-9274-1597A24EA9ED}" srcOrd="12" destOrd="0" presId="urn:microsoft.com/office/officeart/2005/8/layout/list1"/>
    <dgm:cxn modelId="{9924FFC4-8A09-914F-B490-B9C54DFAEBFD}" type="presParOf" srcId="{5A688198-B5BE-C04C-9274-1597A24EA9ED}" destId="{118C5C3C-B975-C84E-A22A-5B1F30F36536}" srcOrd="0" destOrd="0" presId="urn:microsoft.com/office/officeart/2005/8/layout/list1"/>
    <dgm:cxn modelId="{9AA69349-E987-2443-A48E-E1CE8549221E}" type="presParOf" srcId="{5A688198-B5BE-C04C-9274-1597A24EA9ED}" destId="{59227135-A347-6048-A3D5-13803BA6523C}" srcOrd="1" destOrd="0" presId="urn:microsoft.com/office/officeart/2005/8/layout/list1"/>
    <dgm:cxn modelId="{278ABC70-8DF5-214B-876C-320899682A72}" type="presParOf" srcId="{772C0D2F-17BA-1C43-B24C-0ED6F92FE9BE}" destId="{22FAA3D7-6091-FF41-B921-F592484887CF}" srcOrd="13" destOrd="0" presId="urn:microsoft.com/office/officeart/2005/8/layout/list1"/>
    <dgm:cxn modelId="{272C5338-AA34-694A-8035-C4B839BCB246}" type="presParOf" srcId="{772C0D2F-17BA-1C43-B24C-0ED6F92FE9BE}" destId="{80C1ED40-14A1-E248-B38B-86158C9FAE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870BE-24F2-E444-BED5-4ADF42DAEEDC}">
      <dsp:nvSpPr>
        <dsp:cNvPr id="0" name=""/>
        <dsp:cNvSpPr/>
      </dsp:nvSpPr>
      <dsp:spPr>
        <a:xfrm>
          <a:off x="0" y="432863"/>
          <a:ext cx="591343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77388-9C22-A945-9DCB-963498D1DE3B}">
      <dsp:nvSpPr>
        <dsp:cNvPr id="0" name=""/>
        <dsp:cNvSpPr/>
      </dsp:nvSpPr>
      <dsp:spPr>
        <a:xfrm>
          <a:off x="295671" y="167183"/>
          <a:ext cx="4139405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FROM</a:t>
          </a:r>
        </a:p>
      </dsp:txBody>
      <dsp:txXfrm>
        <a:off x="321610" y="193122"/>
        <a:ext cx="4087527" cy="479482"/>
      </dsp:txXfrm>
    </dsp:sp>
    <dsp:sp modelId="{1B2D8914-C10B-7E47-88C6-159C2346852F}">
      <dsp:nvSpPr>
        <dsp:cNvPr id="0" name=""/>
        <dsp:cNvSpPr/>
      </dsp:nvSpPr>
      <dsp:spPr>
        <a:xfrm>
          <a:off x="0" y="1249343"/>
          <a:ext cx="591343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61544"/>
              <a:satOff val="-2648"/>
              <a:lumOff val="6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DE258-6BCD-074E-AD35-204FB6B260DF}">
      <dsp:nvSpPr>
        <dsp:cNvPr id="0" name=""/>
        <dsp:cNvSpPr/>
      </dsp:nvSpPr>
      <dsp:spPr>
        <a:xfrm>
          <a:off x="295671" y="983664"/>
          <a:ext cx="4139405" cy="531360"/>
        </a:xfrm>
        <a:prstGeom prst="roundRec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 RESIDENCY REQUIRED to</a:t>
          </a:r>
        </a:p>
      </dsp:txBody>
      <dsp:txXfrm>
        <a:off x="321610" y="1009603"/>
        <a:ext cx="4087527" cy="479482"/>
      </dsp:txXfrm>
    </dsp:sp>
    <dsp:sp modelId="{1938CB87-058A-F440-98D4-2865E91A1969}">
      <dsp:nvSpPr>
        <dsp:cNvPr id="0" name=""/>
        <dsp:cNvSpPr/>
      </dsp:nvSpPr>
      <dsp:spPr>
        <a:xfrm>
          <a:off x="0" y="2065823"/>
          <a:ext cx="5913437" cy="1587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123087"/>
              <a:satOff val="-5296"/>
              <a:lumOff val="1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74904" rIns="45894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WEEKEND/LONG WEEKEND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FOUR DAYS, FIVE DAYS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WEEK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RANGE IN FREQUENCY (per year, per program) </a:t>
          </a:r>
        </a:p>
      </dsp:txBody>
      <dsp:txXfrm>
        <a:off x="0" y="2065823"/>
        <a:ext cx="5913437" cy="1587599"/>
      </dsp:txXfrm>
    </dsp:sp>
    <dsp:sp modelId="{0F3C0A2E-E44B-C443-931D-B5152CEFCDE9}">
      <dsp:nvSpPr>
        <dsp:cNvPr id="0" name=""/>
        <dsp:cNvSpPr/>
      </dsp:nvSpPr>
      <dsp:spPr>
        <a:xfrm>
          <a:off x="295671" y="1800144"/>
          <a:ext cx="4139405" cy="531360"/>
        </a:xfrm>
        <a:prstGeom prst="roundRec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PERIODIC RESIDENCIES: to</a:t>
          </a:r>
        </a:p>
      </dsp:txBody>
      <dsp:txXfrm>
        <a:off x="321610" y="1826083"/>
        <a:ext cx="4087527" cy="479482"/>
      </dsp:txXfrm>
    </dsp:sp>
    <dsp:sp modelId="{80C1ED40-14A1-E248-B38B-86158C9FAE9D}">
      <dsp:nvSpPr>
        <dsp:cNvPr id="0" name=""/>
        <dsp:cNvSpPr/>
      </dsp:nvSpPr>
      <dsp:spPr>
        <a:xfrm>
          <a:off x="0" y="4016304"/>
          <a:ext cx="591343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27135-A347-6048-A3D5-13803BA6523C}">
      <dsp:nvSpPr>
        <dsp:cNvPr id="0" name=""/>
        <dsp:cNvSpPr/>
      </dsp:nvSpPr>
      <dsp:spPr>
        <a:xfrm>
          <a:off x="295671" y="3750624"/>
          <a:ext cx="4139405" cy="531360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FIRST- YEAR IN RESIDENCE REQUIRED</a:t>
          </a:r>
        </a:p>
      </dsp:txBody>
      <dsp:txXfrm>
        <a:off x="321610" y="3776563"/>
        <a:ext cx="4087527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B821C-17AF-D147-9E5A-A65786BCDDE3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790DF-D4D2-A24B-AE7D-03D1C56E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4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790DF-D4D2-A24B-AE7D-03D1C56EF8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6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7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6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3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1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0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3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7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220B-2AD3-9848-BFE7-98F890E63B8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AF2218-FD88-C547-B087-226D95E69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9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dwinkerman.deviantart.com/art/Schoolhouse-Rock-1990-s-48737763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t.unimelb.edu.au/articles/distress-doubles-for-cancer-patients-during-pandemi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ericanbar.org/groups/legal_education/resources/distance_education/approved-distance-ed-jd-program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858A0-DD0D-05CB-69BB-D3F191AEC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Regulations affecting distance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5F4F-974F-CA77-4783-64A7B5DFA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 </a:t>
            </a:r>
            <a:r>
              <a:rPr lang="en-US" dirty="0" err="1"/>
              <a:t>rosato</a:t>
            </a:r>
            <a:r>
              <a:rPr lang="en-US" dirty="0"/>
              <a:t> </a:t>
            </a:r>
            <a:r>
              <a:rPr lang="en-US" dirty="0" err="1"/>
              <a:t>perea</a:t>
            </a:r>
            <a:r>
              <a:rPr lang="en-US" dirty="0"/>
              <a:t>, Managing Director, ABA section </a:t>
            </a:r>
            <a:r>
              <a:rPr lang="en-US" dirty="0" err="1"/>
              <a:t>oF</a:t>
            </a:r>
            <a:r>
              <a:rPr lang="en-US" dirty="0"/>
              <a:t> Legal education and admissions to the bar</a:t>
            </a:r>
          </a:p>
        </p:txBody>
      </p:sp>
    </p:spTree>
    <p:extLst>
      <p:ext uri="{BB962C8B-B14F-4D97-AF65-F5344CB8AC3E}">
        <p14:creationId xmlns:p14="http://schemas.microsoft.com/office/powerpoint/2010/main" val="371288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BF421-0083-CB94-F90B-148037BB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A SNAPSHOT – RANGE OF RESIDENCY REQUIREMENTS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F52B78-47DA-8C93-90C1-BC5CD6E47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13393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357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5723-DD84-5393-630C-5971BC2E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Snapshot –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E370E-8184-FB4D-DC59-269D13C97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Still early on to predict outcomes since most programs do not yet have graduates</a:t>
            </a:r>
          </a:p>
          <a:p>
            <a:r>
              <a:rPr lang="en-US" dirty="0"/>
              <a:t>Early results comparable between residential and on-line/hybrid programs [and some better]</a:t>
            </a:r>
          </a:p>
          <a:p>
            <a:r>
              <a:rPr lang="en-US" dirty="0"/>
              <a:t>Important to measure consistently and across years:</a:t>
            </a:r>
          </a:p>
          <a:p>
            <a:pPr lvl="1"/>
            <a:r>
              <a:rPr lang="en-US" dirty="0"/>
              <a:t>Attrition </a:t>
            </a:r>
          </a:p>
          <a:p>
            <a:pPr lvl="1"/>
            <a:r>
              <a:rPr lang="en-US" dirty="0"/>
              <a:t>Dismissals/Probation</a:t>
            </a:r>
          </a:p>
          <a:p>
            <a:pPr lvl="1"/>
            <a:r>
              <a:rPr lang="en-US" dirty="0"/>
              <a:t>GPA (1L/cumulative)</a:t>
            </a:r>
          </a:p>
          <a:p>
            <a:pPr lvl="1"/>
            <a:r>
              <a:rPr lang="en-US" dirty="0"/>
              <a:t>Graduation rates</a:t>
            </a:r>
          </a:p>
          <a:p>
            <a:pPr lvl="1"/>
            <a:r>
              <a:rPr lang="en-US" dirty="0"/>
              <a:t>Post-graduate employment outcomes</a:t>
            </a:r>
          </a:p>
          <a:p>
            <a:pPr lvl="1"/>
            <a:r>
              <a:rPr lang="en-US" dirty="0"/>
              <a:t>Bar Passage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0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1FF2-1E37-F2A2-2FD8-EECA73CF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– gathering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0578-6531-002A-133A-499CA3E55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INITIALLY REPORTING TO ABA IN NARRATIVE FORM</a:t>
            </a:r>
          </a:p>
          <a:p>
            <a:r>
              <a:rPr lang="en-US" dirty="0"/>
              <a:t>IN AQ BEGINNING JANUARY 2025 (BACK TO NORMAL AQ REPORTING CYCLE IN FALL 2025)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*CONSISTENCY IN AQ WILL HELP TO COMPARE PROGRAMS, ESPECIALLY ON OUTCOMES</a:t>
            </a:r>
          </a:p>
          <a:p>
            <a:r>
              <a:rPr lang="en-US" dirty="0"/>
              <a:t>*CONSIDER GATHERING DATA ON OTHER HYBRID PROGRAMS THAT DO NOT REQUIRE ACQUIESCENCE?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6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6D8B-ABC9-36C7-E423-7889CADD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going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6326-A404-C1D3-098B-E333DEE3D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Continue to take applications for Acquiescence in a substantive change, and continue to gather/analyze data</a:t>
            </a:r>
          </a:p>
          <a:p>
            <a:endParaRPr lang="en-US" dirty="0"/>
          </a:p>
          <a:p>
            <a:r>
              <a:rPr lang="en-US" dirty="0"/>
              <a:t>Should the Standards be revised to allow a fully on-line law school?</a:t>
            </a:r>
          </a:p>
          <a:p>
            <a:r>
              <a:rPr lang="en-US" dirty="0"/>
              <a:t>Last year, considered changes to 701 and 702 (earlier in 2024) , which went out for notice and comment [per Strategic Review Committee recommendation/Council adoption], but ultimately were not adopted by the Council</a:t>
            </a:r>
          </a:p>
          <a:p>
            <a:r>
              <a:rPr lang="en-US" dirty="0"/>
              <a:t>On the Standards Committee agenda for this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145BFA-2593-BFFA-532E-E439C739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for standards revision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7084C8-7F21-B341-EB3F-26A641475E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Standards Committee Makes Proposal to the Council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Council Approves for Notice and Comment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Notice and Comment Period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Standards Committee Makes Proposal to the Council after Comment Review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 Approval by the Council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ABA House of Delegates Concurrence Decision</a:t>
            </a:r>
            <a:endParaRPr lang="en-US" sz="2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8C0B6F-001A-6313-EEE8-830F071D86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B2AEC3-B62E-7240-1770-DDFBC94C8A64}"/>
              </a:ext>
            </a:extLst>
          </p:cNvPr>
          <p:cNvSpPr txBox="1"/>
          <p:nvPr/>
        </p:nvSpPr>
        <p:spPr>
          <a:xfrm>
            <a:off x="6441546" y="5459413"/>
            <a:ext cx="4588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jdwinkerman.deviantart.com/art/Schoolhouse-Rock-1990-s-48737763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0728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B294-9F69-7E45-3EF6-7C17DD9F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Considerations/information-gathering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9BD03-3B32-9485-D7FE-D7F31FAD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current on-line programs still limited, especially in outcomes/ consistency in reporting considering variations in programs </a:t>
            </a:r>
          </a:p>
          <a:p>
            <a:r>
              <a:rPr lang="en-US" dirty="0"/>
              <a:t>Affiliate organization roundtable discussions during August and November council meetings</a:t>
            </a:r>
          </a:p>
          <a:p>
            <a:r>
              <a:rPr lang="en-US" dirty="0"/>
              <a:t>Which standards would need revision to allow a full-on line law school, or would same/similar standards apply?</a:t>
            </a:r>
          </a:p>
          <a:p>
            <a:r>
              <a:rPr lang="en-US" dirty="0"/>
              <a:t>Will existence of fully on-line law schools increase access to justice (e.g., rural deserts) or  access to legal education/diversity? Will it decrease the costs of legal education?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6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0D6D4-6DF1-02F3-C6B0-19AFAD1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Discussion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EB83-63A4-962F-6496-717BFFC4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700" cap="all" dirty="0">
                <a:solidFill>
                  <a:schemeClr val="accent1"/>
                </a:solidFill>
              </a:rPr>
              <a:t>What should the Council consider as it determines whether to permit a fully on-line law school?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36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1823C-C639-D490-3B42-4DA2EE14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questions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A664E827-A962-CEF0-9EA2-FAE75F8DC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8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3D539-4BF0-B22A-C9FD-BFB167E8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A little bit about me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AA89A-4C54-7E82-AD8D-451B6913A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2"/>
            <a:ext cx="4325113" cy="4074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Entered academy in 1990 as legal writing instructor</a:t>
            </a:r>
          </a:p>
          <a:p>
            <a:r>
              <a:rPr lang="en-US" dirty="0"/>
              <a:t>Professor/Associate Dean at Brooklyn Law School</a:t>
            </a:r>
          </a:p>
          <a:p>
            <a:r>
              <a:rPr lang="en-US" dirty="0"/>
              <a:t>Helped launch Drexel’s law school</a:t>
            </a:r>
          </a:p>
          <a:p>
            <a:r>
              <a:rPr lang="en-US" dirty="0"/>
              <a:t>Served 16 years as Dean (at three law schools) before becoming managing director</a:t>
            </a:r>
          </a:p>
          <a:p>
            <a:r>
              <a:rPr lang="en-US" dirty="0"/>
              <a:t>A joyful warrior for legal education!</a:t>
            </a:r>
          </a:p>
          <a:p>
            <a:endParaRPr lang="en-US" dirty="0"/>
          </a:p>
        </p:txBody>
      </p:sp>
      <p:pic>
        <p:nvPicPr>
          <p:cNvPr id="6" name="Content Placeholder 5" descr="A person running in a marathon&#10;&#10;Description automatically generated">
            <a:extLst>
              <a:ext uri="{FF2B5EF4-FFF2-40B4-BE49-F238E27FC236}">
                <a16:creationId xmlns:a16="http://schemas.microsoft.com/office/drawing/2014/main" id="{C643885E-6CA9-51C8-0093-57891DDF81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2295" y="804519"/>
            <a:ext cx="3527994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5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7E233-C2B4-7B45-B722-3A877F0E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Where we were/2018- early2020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EF372-0A55-99BA-9AF8-A24B2FBE1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Standards:</a:t>
            </a:r>
            <a:br>
              <a:rPr lang="en-US" dirty="0"/>
            </a:br>
            <a:r>
              <a:rPr lang="en-US" dirty="0"/>
              <a:t>Standards allowed law students to grant students up to one-third of the credit hours required for the JD degree for Distance Education courses without seeking acquiescence; up to ten credits could be granted during the first one-third of a student’s program of legal education.</a:t>
            </a:r>
          </a:p>
          <a:p>
            <a:endParaRPr lang="en-US" dirty="0"/>
          </a:p>
          <a:p>
            <a:r>
              <a:rPr lang="en-US" dirty="0"/>
              <a:t>Only three on-line programs [of those that currently exist]</a:t>
            </a:r>
          </a:p>
        </p:txBody>
      </p:sp>
    </p:spTree>
    <p:extLst>
      <p:ext uri="{BB962C8B-B14F-4D97-AF65-F5344CB8AC3E}">
        <p14:creationId xmlns:p14="http://schemas.microsoft.com/office/powerpoint/2010/main" val="357282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38CC-385F-3E21-1E92-0ACB1282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86155-83A2-2A44-8B12-D09279BD9E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 law schools went on-line (in mid-March) 2020</a:t>
            </a:r>
          </a:p>
          <a:p>
            <a:r>
              <a:rPr lang="en-US" dirty="0"/>
              <a:t>New technology/platforms</a:t>
            </a:r>
          </a:p>
          <a:p>
            <a:r>
              <a:rPr lang="en-US" dirty="0"/>
              <a:t>New modes of delivery (synchronous/asynchronous)</a:t>
            </a:r>
          </a:p>
          <a:p>
            <a:r>
              <a:rPr lang="en-US" dirty="0"/>
              <a:t>Training faculty/staff</a:t>
            </a:r>
          </a:p>
          <a:p>
            <a:r>
              <a:rPr lang="en-US" dirty="0"/>
              <a:t>Individual law school “emergency” variances for distance ed</a:t>
            </a:r>
          </a:p>
          <a:p>
            <a:endParaRPr lang="en-US" dirty="0"/>
          </a:p>
          <a:p>
            <a:r>
              <a:rPr lang="en-US" dirty="0"/>
              <a:t>“Silver lining” – an opportunity for innovation and change in law schools, and Standards to support </a:t>
            </a:r>
          </a:p>
          <a:p>
            <a:endParaRPr lang="en-US" dirty="0"/>
          </a:p>
        </p:txBody>
      </p:sp>
      <p:pic>
        <p:nvPicPr>
          <p:cNvPr id="9" name="Content Placeholder 8" descr="A person wearing a face mask&#10;&#10;Description automatically generated">
            <a:extLst>
              <a:ext uri="{FF2B5EF4-FFF2-40B4-BE49-F238E27FC236}">
                <a16:creationId xmlns:a16="http://schemas.microsoft.com/office/drawing/2014/main" id="{1A203638-CF84-571B-1B85-3EF1E7EF4D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9827" y="2324337"/>
            <a:ext cx="4645025" cy="24386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F910F8-1900-2D5C-6E89-12C05379D212}"/>
              </a:ext>
            </a:extLst>
          </p:cNvPr>
          <p:cNvSpPr txBox="1"/>
          <p:nvPr/>
        </p:nvSpPr>
        <p:spPr>
          <a:xfrm>
            <a:off x="6409827" y="4762975"/>
            <a:ext cx="4645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ursuit.unimelb.edu.au/articles/distress-doubles-for-cancer-patients-during-pandemi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4896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8B69-93C8-1F1A-9421-D9E2D4B3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–Applicable Definitions, standards,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0139-CD02-AF8E-0A83-C2B41A22D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Definition 8 (“Distance Education Course”)</a:t>
            </a:r>
          </a:p>
          <a:p>
            <a:r>
              <a:rPr lang="en-US" dirty="0"/>
              <a:t>Standard 105 (a) (12) (</a:t>
            </a:r>
            <a:r>
              <a:rPr lang="en-US" dirty="0" err="1"/>
              <a:t>i</a:t>
            </a:r>
            <a:r>
              <a:rPr lang="en-US" dirty="0"/>
              <a:t>, ii, iii) and Interpretation 105-1 – Acquiescence for Substantive Change in Program or Structure</a:t>
            </a:r>
          </a:p>
          <a:p>
            <a:r>
              <a:rPr lang="en-US" dirty="0"/>
              <a:t>Standard 306 – Distance Education</a:t>
            </a:r>
          </a:p>
          <a:p>
            <a:r>
              <a:rPr lang="en-US" dirty="0"/>
              <a:t>Standard 511 -- Verification of Student Identity</a:t>
            </a:r>
          </a:p>
          <a:p>
            <a:r>
              <a:rPr lang="en-US" dirty="0"/>
              <a:t>Rule 24 (a) (12) (</a:t>
            </a:r>
            <a:r>
              <a:rPr lang="en-US" dirty="0" err="1"/>
              <a:t>i</a:t>
            </a:r>
            <a:r>
              <a:rPr lang="en-US" dirty="0"/>
              <a:t>, ii, iii) – Application for Acquiescence in Substantive Change</a:t>
            </a:r>
          </a:p>
        </p:txBody>
      </p:sp>
    </p:spTree>
    <p:extLst>
      <p:ext uri="{BB962C8B-B14F-4D97-AF65-F5344CB8AC3E}">
        <p14:creationId xmlns:p14="http://schemas.microsoft.com/office/powerpoint/2010/main" val="29640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67EE-9471-391E-8B7E-1DC8007F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Acquiescence in substantive change:</a:t>
            </a:r>
            <a:br>
              <a:rPr lang="en-US" dirty="0"/>
            </a:br>
            <a:r>
              <a:rPr lang="en-US" dirty="0"/>
              <a:t>three thresholds (Standard 105(a)(12))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4BE79-120A-F91D-99E9-01398FA82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dirty="0" err="1">
                <a:highlight>
                  <a:srgbClr val="FFFF00"/>
                </a:highlight>
              </a:rPr>
              <a:t>i</a:t>
            </a:r>
            <a:r>
              <a:rPr lang="en-US" dirty="0">
                <a:highlight>
                  <a:srgbClr val="FFFF00"/>
                </a:highlight>
              </a:rPr>
              <a:t>) instituting a new full-time or part-time in-person, hybrid, or Distance Education division</a:t>
            </a:r>
            <a:r>
              <a:rPr lang="en-US" dirty="0"/>
              <a:t>; </a:t>
            </a:r>
          </a:p>
          <a:p>
            <a:r>
              <a:rPr lang="en-US" dirty="0"/>
              <a:t>(ii) changing academic policies to allow a student to earn 50 percent or more of the credit hours required for the JD degree through Distance Education Courses; or</a:t>
            </a:r>
          </a:p>
          <a:p>
            <a:r>
              <a:rPr lang="en-US" dirty="0"/>
              <a:t>(iii) enrolling 50 percent  or more of its students in at least one Distance Education Course or offering 50 percent or more of its courses as Distance Education courses…</a:t>
            </a:r>
          </a:p>
          <a:p>
            <a:endParaRPr lang="en-US" dirty="0"/>
          </a:p>
          <a:p>
            <a:r>
              <a:rPr lang="en-US" dirty="0"/>
              <a:t>See Interpretation 105-1</a:t>
            </a:r>
          </a:p>
        </p:txBody>
      </p:sp>
    </p:spTree>
    <p:extLst>
      <p:ext uri="{BB962C8B-B14F-4D97-AF65-F5344CB8AC3E}">
        <p14:creationId xmlns:p14="http://schemas.microsoft.com/office/powerpoint/2010/main" val="358343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3FB5-4515-5DC8-2A7E-A7631367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– Distance 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64A3-D00A-8680-85AB-8CA654BAF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18 programs*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dirty="0">
                <a:solidFill>
                  <a:srgbClr val="0078D7"/>
                </a:solidFill>
                <a:effectLst/>
                <a:latin typeface="Tahoma" panose="020B0604030504040204" pitchFamily="34" charset="0"/>
                <a:hlinkClick r:id="rId2" tooltip="https://www.americanbar.org/groups/legal_education/resources/distance_education/approved-distance-ed-jd-programs/"/>
              </a:rPr>
              <a:t>https://www.americanbar.org/groups/legal_education/resources/distance_education/approved-distance-ed-jd-programs/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12121"/>
                </a:solidFill>
                <a:latin typeface="Tahoma" panose="020B0604030504040204" pitchFamily="34" charset="0"/>
              </a:rPr>
              <a:t>*Note: one approved program is a specialized prison pipeline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6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7D25-FA13-EBE6-3B24-CB1D4A5B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snapshot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CB0D-D96A-7276-2F8B-76845D9CD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STARTS: 2019 (3); 2021(3); 2022 (3); 2023 (4); 2024 (5)</a:t>
            </a:r>
          </a:p>
          <a:p>
            <a:r>
              <a:rPr lang="en-US" dirty="0"/>
              <a:t>SIX FULLY ON-LINE (including pipeline program)/REMAINDER HYBRID</a:t>
            </a:r>
          </a:p>
          <a:p>
            <a:r>
              <a:rPr lang="en-US" dirty="0"/>
              <a:t>PART-TIME/FULL-TIME (not including pipeline):  </a:t>
            </a:r>
          </a:p>
          <a:p>
            <a:pPr lvl="1"/>
            <a:r>
              <a:rPr lang="en-US" dirty="0"/>
              <a:t>[All 18 have part-time programs, 2 have full-time programs]</a:t>
            </a:r>
          </a:p>
          <a:p>
            <a:r>
              <a:rPr lang="en-US" dirty="0"/>
              <a:t>PROGRAM COSTS (STICKER PRICE) RESEMBLE THE RESIDENTIAL PROGRAMS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755E-5E2C-D78B-747C-A5A36301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SNAPSHOT -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42A0-A85C-E80B-9BEF-7AE9CB940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There have been 2,044 students who are attending or have attended law school through ABA-acquiesced partial or full-time distance education programs based on reporting through the August 2024 Council meeting.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653 of them are students of color </a:t>
            </a:r>
            <a:r>
              <a:rPr lang="en-US" sz="1800" dirty="0">
                <a:solidFill>
                  <a:srgbClr val="212121"/>
                </a:solidFill>
                <a:latin typeface="Aptos" panose="020B0004020202020204" pitchFamily="34" charset="0"/>
              </a:rPr>
              <a:t>(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32%)</a:t>
            </a:r>
          </a:p>
          <a:p>
            <a:pPr marL="0" marR="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1,066 of them or 52% </a:t>
            </a:r>
            <a:r>
              <a:rPr lang="en-US" sz="1800" dirty="0">
                <a:solidFill>
                  <a:srgbClr val="212121"/>
                </a:solidFill>
                <a:latin typeface="Aptos" panose="020B0004020202020204" pitchFamily="34" charset="0"/>
              </a:rPr>
              <a:t>are 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women; 892 or 44% </a:t>
            </a:r>
            <a:r>
              <a:rPr lang="en-US" sz="1800" dirty="0">
                <a:solidFill>
                  <a:srgbClr val="212121"/>
                </a:solidFill>
                <a:latin typeface="Aptos" panose="020B0004020202020204" pitchFamily="34" charset="0"/>
              </a:rPr>
              <a:t>are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men and 86 or 4% </a:t>
            </a:r>
            <a:r>
              <a:rPr lang="en-US" sz="1800" dirty="0">
                <a:solidFill>
                  <a:srgbClr val="212121"/>
                </a:solidFill>
                <a:latin typeface="Aptos" panose="020B0004020202020204" pitchFamily="34" charset="0"/>
              </a:rPr>
              <a:t>are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another gender identity or chose not to report.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335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894</TotalTime>
  <Words>969</Words>
  <Application>Microsoft Macintosh PowerPoint</Application>
  <PresentationFormat>Widescreen</PresentationFormat>
  <Paragraphs>101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Gill Sans MT</vt:lpstr>
      <vt:lpstr>Helvetica Neue</vt:lpstr>
      <vt:lpstr>Tahoma</vt:lpstr>
      <vt:lpstr>Gallery</vt:lpstr>
      <vt:lpstr>Regulations affecting distance learning</vt:lpstr>
      <vt:lpstr>A little bit about me</vt:lpstr>
      <vt:lpstr>Where we were/2018- early2020</vt:lpstr>
      <vt:lpstr>Where we were</vt:lpstr>
      <vt:lpstr>Where we are –Applicable Definitions, standards, rules</vt:lpstr>
      <vt:lpstr>Acquiescence in substantive change: three thresholds (Standard 105(a)(12))</vt:lpstr>
      <vt:lpstr>Where we are – Distance ed programs</vt:lpstr>
      <vt:lpstr>A snapshot </vt:lpstr>
      <vt:lpstr>A SNAPSHOT - DEMOGRAPHICS</vt:lpstr>
      <vt:lpstr>A SNAPSHOT – RANGE OF RESIDENCY REQUIREMENTS </vt:lpstr>
      <vt:lpstr>A Snapshot – Outcomes </vt:lpstr>
      <vt:lpstr>Where we are – gathering information</vt:lpstr>
      <vt:lpstr>Where we are going  </vt:lpstr>
      <vt:lpstr>The process for standards revision</vt:lpstr>
      <vt:lpstr>Considerations/information-gathering stage</vt:lpstr>
      <vt:lpstr>Discussion question: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 Rosato Perea</dc:creator>
  <cp:lastModifiedBy>Jenn Rosato Perea</cp:lastModifiedBy>
  <cp:revision>21</cp:revision>
  <dcterms:created xsi:type="dcterms:W3CDTF">2024-09-26T15:06:35Z</dcterms:created>
  <dcterms:modified xsi:type="dcterms:W3CDTF">2024-09-27T13:48:01Z</dcterms:modified>
</cp:coreProperties>
</file>