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50" r:id="rId2"/>
    <p:sldMasterId id="2147483663" r:id="rId3"/>
  </p:sldMasterIdLst>
  <p:notesMasterIdLst>
    <p:notesMasterId r:id="rId78"/>
  </p:notesMasterIdLst>
  <p:sldIdLst>
    <p:sldId id="804" r:id="rId4"/>
    <p:sldId id="739" r:id="rId5"/>
    <p:sldId id="861" r:id="rId6"/>
    <p:sldId id="897" r:id="rId7"/>
    <p:sldId id="871" r:id="rId8"/>
    <p:sldId id="875" r:id="rId9"/>
    <p:sldId id="880" r:id="rId10"/>
    <p:sldId id="881" r:id="rId11"/>
    <p:sldId id="888" r:id="rId12"/>
    <p:sldId id="895" r:id="rId13"/>
    <p:sldId id="882" r:id="rId14"/>
    <p:sldId id="896" r:id="rId15"/>
    <p:sldId id="892" r:id="rId16"/>
    <p:sldId id="883" r:id="rId17"/>
    <p:sldId id="876" r:id="rId18"/>
    <p:sldId id="870" r:id="rId19"/>
    <p:sldId id="879" r:id="rId20"/>
    <p:sldId id="893" r:id="rId21"/>
    <p:sldId id="884" r:id="rId22"/>
    <p:sldId id="894" r:id="rId23"/>
    <p:sldId id="877" r:id="rId24"/>
    <p:sldId id="818" r:id="rId25"/>
    <p:sldId id="885" r:id="rId26"/>
    <p:sldId id="759" r:id="rId27"/>
    <p:sldId id="887" r:id="rId28"/>
    <p:sldId id="886" r:id="rId29"/>
    <p:sldId id="889" r:id="rId30"/>
    <p:sldId id="864" r:id="rId31"/>
    <p:sldId id="845" r:id="rId32"/>
    <p:sldId id="853" r:id="rId33"/>
    <p:sldId id="865" r:id="rId34"/>
    <p:sldId id="866" r:id="rId35"/>
    <p:sldId id="874" r:id="rId36"/>
    <p:sldId id="862" r:id="rId37"/>
    <p:sldId id="859" r:id="rId38"/>
    <p:sldId id="806" r:id="rId39"/>
    <p:sldId id="891" r:id="rId40"/>
    <p:sldId id="819" r:id="rId41"/>
    <p:sldId id="854" r:id="rId42"/>
    <p:sldId id="822" r:id="rId43"/>
    <p:sldId id="860" r:id="rId44"/>
    <p:sldId id="810" r:id="rId45"/>
    <p:sldId id="856" r:id="rId46"/>
    <p:sldId id="867" r:id="rId47"/>
    <p:sldId id="855" r:id="rId48"/>
    <p:sldId id="857" r:id="rId49"/>
    <p:sldId id="858" r:id="rId50"/>
    <p:sldId id="812" r:id="rId51"/>
    <p:sldId id="873" r:id="rId52"/>
    <p:sldId id="811" r:id="rId53"/>
    <p:sldId id="846" r:id="rId54"/>
    <p:sldId id="847" r:id="rId55"/>
    <p:sldId id="849" r:id="rId56"/>
    <p:sldId id="834" r:id="rId57"/>
    <p:sldId id="850" r:id="rId58"/>
    <p:sldId id="851" r:id="rId59"/>
    <p:sldId id="841" r:id="rId60"/>
    <p:sldId id="742" r:id="rId61"/>
    <p:sldId id="826" r:id="rId62"/>
    <p:sldId id="852" r:id="rId63"/>
    <p:sldId id="842" r:id="rId64"/>
    <p:sldId id="741" r:id="rId65"/>
    <p:sldId id="755" r:id="rId66"/>
    <p:sldId id="756" r:id="rId67"/>
    <p:sldId id="263" r:id="rId68"/>
    <p:sldId id="827" r:id="rId69"/>
    <p:sldId id="824" r:id="rId70"/>
    <p:sldId id="832" r:id="rId71"/>
    <p:sldId id="843" r:id="rId72"/>
    <p:sldId id="844" r:id="rId73"/>
    <p:sldId id="828" r:id="rId74"/>
    <p:sldId id="788" r:id="rId75"/>
    <p:sldId id="722" r:id="rId76"/>
    <p:sldId id="753" r:id="rId77"/>
  </p:sldIdLst>
  <p:sldSz cx="12192000" cy="6858000"/>
  <p:notesSz cx="6858000" cy="12192000"/>
  <p:embeddedFontLst>
    <p:embeddedFont>
      <p:font typeface="Montserrat" panose="00000500000000000000" pitchFamily="2" charset="0"/>
      <p:regular r:id="rId79"/>
      <p:bold r:id="rId80"/>
      <p:italic r:id="rId81"/>
      <p:boldItalic r:id="rId82"/>
    </p:embeddedFont>
    <p:embeddedFont>
      <p:font typeface="Montserrat Medium" panose="00000600000000000000" pitchFamily="2" charset="0"/>
      <p:regular r:id="rId83"/>
      <p:italic r:id="rId84"/>
    </p:embeddedFont>
    <p:embeddedFont>
      <p:font typeface="Playfair Display" panose="00000500000000000000" pitchFamily="2" charset="0"/>
      <p:regular r:id="rId85"/>
      <p:bold r:id="rId86"/>
      <p:italic r:id="rId87"/>
      <p:boldItalic r:id="rId88"/>
    </p:embeddedFont>
    <p:embeddedFont>
      <p:font typeface="Roboto" panose="02000000000000000000" pitchFamily="2" charset="0"/>
      <p:regular r:id="rId89"/>
      <p:bold r:id="rId90"/>
      <p:italic r:id="rId91"/>
      <p:boldItalic r:id="rId9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7D2"/>
    <a:srgbClr val="8C5E56"/>
    <a:srgbClr val="00395E"/>
    <a:srgbClr val="F6CAE7"/>
    <a:srgbClr val="C220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06" autoAdjust="0"/>
    <p:restoredTop sz="79026" autoAdjust="0"/>
  </p:normalViewPr>
  <p:slideViewPr>
    <p:cSldViewPr snapToGrid="0" snapToObjects="1">
      <p:cViewPr varScale="1">
        <p:scale>
          <a:sx n="56" d="100"/>
          <a:sy n="56" d="100"/>
        </p:scale>
        <p:origin x="631" y="34"/>
      </p:cViewPr>
      <p:guideLst/>
    </p:cSldViewPr>
  </p:slideViewPr>
  <p:outlineViewPr>
    <p:cViewPr>
      <p:scale>
        <a:sx n="33" d="100"/>
        <a:sy n="33" d="100"/>
      </p:scale>
      <p:origin x="0" y="-92563"/>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6.fntdata"/><Relationship Id="rId89" Type="http://schemas.openxmlformats.org/officeDocument/2006/relationships/font" Target="fonts/font11.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font" Target="fonts/font1.fntdata"/><Relationship Id="rId5" Type="http://schemas.openxmlformats.org/officeDocument/2006/relationships/slide" Target="slides/slide2.xml"/><Relationship Id="rId90" Type="http://schemas.openxmlformats.org/officeDocument/2006/relationships/font" Target="fonts/font12.fntdata"/><Relationship Id="rId95" Type="http://schemas.openxmlformats.org/officeDocument/2006/relationships/theme" Target="theme/theme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font" Target="fonts/font2.fntdata"/><Relationship Id="rId85" Type="http://schemas.openxmlformats.org/officeDocument/2006/relationships/font" Target="fonts/font7.fntdata"/><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font" Target="fonts/font13.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9.fntdata"/><Relationship Id="rId61" Type="http://schemas.openxmlformats.org/officeDocument/2006/relationships/slide" Target="slides/slide58.xml"/><Relationship Id="rId82" Type="http://schemas.openxmlformats.org/officeDocument/2006/relationships/font" Target="fonts/font4.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diagrams/_rels/data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AA8E8D-CF15-4D82-9BC7-4E6709E5FC71}" type="doc">
      <dgm:prSet loTypeId="urn:microsoft.com/office/officeart/2008/layout/VerticalCurvedList" loCatId="list" qsTypeId="urn:microsoft.com/office/officeart/2005/8/quickstyle/3d3" qsCatId="3D" csTypeId="urn:microsoft.com/office/officeart/2005/8/colors/colorful5" csCatId="colorful" phldr="1"/>
      <dgm:spPr/>
      <dgm:t>
        <a:bodyPr/>
        <a:lstStyle/>
        <a:p>
          <a:endParaRPr lang="en-US"/>
        </a:p>
      </dgm:t>
    </dgm:pt>
    <dgm:pt modelId="{56B9854C-6D52-4033-AF80-6FF17BD744D4}">
      <dgm:prSet phldrT="[Text]"/>
      <dgm:spPr/>
      <dgm:t>
        <a:bodyPr/>
        <a:lstStyle/>
        <a:p>
          <a:r>
            <a:rPr lang="en-US" dirty="0" err="1">
              <a:solidFill>
                <a:schemeClr val="tx1"/>
              </a:solidFill>
            </a:rPr>
            <a:t>GenAI</a:t>
          </a:r>
          <a:r>
            <a:rPr lang="en-US" dirty="0">
              <a:solidFill>
                <a:schemeClr val="tx1"/>
              </a:solidFill>
            </a:rPr>
            <a:t> can summarize documents, revise for readability, and provide quick easy brainstorming suggestions. It statistically normalizes language.</a:t>
          </a:r>
        </a:p>
      </dgm:t>
    </dgm:pt>
    <dgm:pt modelId="{3AA907CF-5984-4800-A858-50164CDA5E83}" type="parTrans" cxnId="{3E98D0A4-8166-40F5-99FA-50BC763D916D}">
      <dgm:prSet/>
      <dgm:spPr/>
      <dgm:t>
        <a:bodyPr/>
        <a:lstStyle/>
        <a:p>
          <a:endParaRPr lang="en-US"/>
        </a:p>
      </dgm:t>
    </dgm:pt>
    <dgm:pt modelId="{8B589071-0568-483B-AF6F-13D9654F34A7}" type="sibTrans" cxnId="{3E98D0A4-8166-40F5-99FA-50BC763D916D}">
      <dgm:prSet/>
      <dgm:spPr/>
      <dgm:t>
        <a:bodyPr/>
        <a:lstStyle/>
        <a:p>
          <a:endParaRPr lang="en-US"/>
        </a:p>
      </dgm:t>
    </dgm:pt>
    <dgm:pt modelId="{0FA7CF22-DA57-4908-B90F-E27478223F0F}">
      <dgm:prSet phldrT="[Text]"/>
      <dgm:spPr/>
      <dgm:t>
        <a:bodyPr/>
        <a:lstStyle/>
        <a:p>
          <a:pPr>
            <a:buClrTx/>
            <a:buSzTx/>
            <a:buFontTx/>
            <a:buNone/>
          </a:pPr>
          <a:r>
            <a:rPr lang="en-US" dirty="0" err="1">
              <a:solidFill>
                <a:schemeClr val="tx1"/>
              </a:solidFill>
            </a:rPr>
            <a:t>GenAI</a:t>
          </a:r>
          <a:r>
            <a:rPr lang="en-US" dirty="0">
              <a:solidFill>
                <a:schemeClr val="tx1"/>
              </a:solidFill>
            </a:rPr>
            <a:t> can mimic common patterns and use general information in its training and tuning data to answer questions.</a:t>
          </a:r>
        </a:p>
      </dgm:t>
    </dgm:pt>
    <dgm:pt modelId="{15373E50-91DD-4753-8B9E-95D2B7D2736A}" type="parTrans" cxnId="{6BEEF8CC-F44B-48DF-AE9D-6237D7042136}">
      <dgm:prSet/>
      <dgm:spPr/>
      <dgm:t>
        <a:bodyPr/>
        <a:lstStyle/>
        <a:p>
          <a:endParaRPr lang="en-US"/>
        </a:p>
      </dgm:t>
    </dgm:pt>
    <dgm:pt modelId="{2E061778-DF74-4900-86F8-64F9D1FD59B6}" type="sibTrans" cxnId="{6BEEF8CC-F44B-48DF-AE9D-6237D7042136}">
      <dgm:prSet/>
      <dgm:spPr/>
      <dgm:t>
        <a:bodyPr/>
        <a:lstStyle/>
        <a:p>
          <a:endParaRPr lang="en-US"/>
        </a:p>
      </dgm:t>
    </dgm:pt>
    <dgm:pt modelId="{DD853ADF-67DA-4016-8B80-00EAB61AF6AC}">
      <dgm:prSet phldrT="[Text]"/>
      <dgm:spPr/>
      <dgm:t>
        <a:bodyPr/>
        <a:lstStyle/>
        <a:p>
          <a:pPr>
            <a:buClrTx/>
            <a:buSzTx/>
            <a:buFontTx/>
            <a:buNone/>
          </a:pPr>
          <a:r>
            <a:rPr lang="en-US" dirty="0">
              <a:solidFill>
                <a:schemeClr val="tx1"/>
              </a:solidFill>
            </a:rPr>
            <a:t>With “Retrieval Assisted Generation (RAG)” newer GenAI systems will limit their source information to legal databases, but rarely to binding precedent.</a:t>
          </a:r>
        </a:p>
      </dgm:t>
    </dgm:pt>
    <dgm:pt modelId="{2B178178-B2BB-424D-A6F5-E5AB6AF8E774}" type="parTrans" cxnId="{A5C28500-EA44-4659-8D80-9D880D7E707C}">
      <dgm:prSet/>
      <dgm:spPr/>
      <dgm:t>
        <a:bodyPr/>
        <a:lstStyle/>
        <a:p>
          <a:endParaRPr lang="en-US"/>
        </a:p>
      </dgm:t>
    </dgm:pt>
    <dgm:pt modelId="{5CC88CFB-042C-4293-8E7C-F496AFAE4327}" type="sibTrans" cxnId="{A5C28500-EA44-4659-8D80-9D880D7E707C}">
      <dgm:prSet/>
      <dgm:spPr/>
      <dgm:t>
        <a:bodyPr/>
        <a:lstStyle/>
        <a:p>
          <a:endParaRPr lang="en-US"/>
        </a:p>
      </dgm:t>
    </dgm:pt>
    <dgm:pt modelId="{D1B9A8C8-992F-451E-A5DF-C46E42A30754}">
      <dgm:prSet/>
      <dgm:spPr/>
      <dgm:t>
        <a:bodyPr/>
        <a:lstStyle/>
        <a:p>
          <a:r>
            <a:rPr lang="en-US" dirty="0" err="1">
              <a:solidFill>
                <a:schemeClr val="tx1"/>
              </a:solidFill>
            </a:rPr>
            <a:t>GenAI</a:t>
          </a:r>
          <a:r>
            <a:rPr lang="en-US" dirty="0">
              <a:solidFill>
                <a:schemeClr val="tx1"/>
              </a:solidFill>
            </a:rPr>
            <a:t> </a:t>
          </a:r>
          <a:r>
            <a:rPr lang="en-US" u="sng" dirty="0">
              <a:solidFill>
                <a:schemeClr val="tx1"/>
              </a:solidFill>
            </a:rPr>
            <a:t>alone</a:t>
          </a:r>
          <a:r>
            <a:rPr lang="en-US" dirty="0">
              <a:solidFill>
                <a:schemeClr val="tx1"/>
              </a:solidFill>
            </a:rPr>
            <a:t> DOES NOT SEARCH or use accurate information to answer questions. Correct answers are merely statistical probabilities.</a:t>
          </a:r>
        </a:p>
      </dgm:t>
    </dgm:pt>
    <dgm:pt modelId="{03D3CC58-ADBA-44EF-9CBD-2373A088EDB6}" type="parTrans" cxnId="{D49682E3-E554-41AE-8C00-E9386264C52B}">
      <dgm:prSet/>
      <dgm:spPr/>
      <dgm:t>
        <a:bodyPr/>
        <a:lstStyle/>
        <a:p>
          <a:endParaRPr lang="en-US"/>
        </a:p>
      </dgm:t>
    </dgm:pt>
    <dgm:pt modelId="{1C16B700-88FA-4EF1-A555-7A49C8D9FC4E}" type="sibTrans" cxnId="{D49682E3-E554-41AE-8C00-E9386264C52B}">
      <dgm:prSet/>
      <dgm:spPr/>
      <dgm:t>
        <a:bodyPr/>
        <a:lstStyle/>
        <a:p>
          <a:endParaRPr lang="en-US"/>
        </a:p>
      </dgm:t>
    </dgm:pt>
    <dgm:pt modelId="{2351A812-BB7F-4D95-86A4-6DF4417507B7}" type="pres">
      <dgm:prSet presAssocID="{F5AA8E8D-CF15-4D82-9BC7-4E6709E5FC71}" presName="Name0" presStyleCnt="0">
        <dgm:presLayoutVars>
          <dgm:chMax val="7"/>
          <dgm:chPref val="7"/>
          <dgm:dir/>
        </dgm:presLayoutVars>
      </dgm:prSet>
      <dgm:spPr/>
    </dgm:pt>
    <dgm:pt modelId="{996ABDD6-0005-477D-AA48-B59007F1BF76}" type="pres">
      <dgm:prSet presAssocID="{F5AA8E8D-CF15-4D82-9BC7-4E6709E5FC71}" presName="Name1" presStyleCnt="0"/>
      <dgm:spPr/>
    </dgm:pt>
    <dgm:pt modelId="{A057779E-F1DF-495C-804E-7BA0A1197D8A}" type="pres">
      <dgm:prSet presAssocID="{F5AA8E8D-CF15-4D82-9BC7-4E6709E5FC71}" presName="cycle" presStyleCnt="0"/>
      <dgm:spPr/>
    </dgm:pt>
    <dgm:pt modelId="{664A36E8-6C42-42DA-A1AA-083B966ABC46}" type="pres">
      <dgm:prSet presAssocID="{F5AA8E8D-CF15-4D82-9BC7-4E6709E5FC71}" presName="srcNode" presStyleLbl="node1" presStyleIdx="0" presStyleCnt="4"/>
      <dgm:spPr/>
    </dgm:pt>
    <dgm:pt modelId="{F34BA1FD-F9FB-4908-85BF-035CF27F5516}" type="pres">
      <dgm:prSet presAssocID="{F5AA8E8D-CF15-4D82-9BC7-4E6709E5FC71}" presName="conn" presStyleLbl="parChTrans1D2" presStyleIdx="0" presStyleCnt="1"/>
      <dgm:spPr/>
    </dgm:pt>
    <dgm:pt modelId="{DE179B04-6A68-46AD-879F-C8682CEC4505}" type="pres">
      <dgm:prSet presAssocID="{F5AA8E8D-CF15-4D82-9BC7-4E6709E5FC71}" presName="extraNode" presStyleLbl="node1" presStyleIdx="0" presStyleCnt="4"/>
      <dgm:spPr/>
    </dgm:pt>
    <dgm:pt modelId="{983064F3-0B76-4A85-9CBE-B95C2754F6FE}" type="pres">
      <dgm:prSet presAssocID="{F5AA8E8D-CF15-4D82-9BC7-4E6709E5FC71}" presName="dstNode" presStyleLbl="node1" presStyleIdx="0" presStyleCnt="4"/>
      <dgm:spPr/>
    </dgm:pt>
    <dgm:pt modelId="{CF6A6122-4BF1-4473-9476-5DC8CF6B10D1}" type="pres">
      <dgm:prSet presAssocID="{56B9854C-6D52-4033-AF80-6FF17BD744D4}" presName="text_1" presStyleLbl="node1" presStyleIdx="0" presStyleCnt="4">
        <dgm:presLayoutVars>
          <dgm:bulletEnabled val="1"/>
        </dgm:presLayoutVars>
      </dgm:prSet>
      <dgm:spPr/>
    </dgm:pt>
    <dgm:pt modelId="{1645E27B-146E-47FD-B952-C7C9BE97D20F}" type="pres">
      <dgm:prSet presAssocID="{56B9854C-6D52-4033-AF80-6FF17BD744D4}" presName="accent_1" presStyleCnt="0"/>
      <dgm:spPr/>
    </dgm:pt>
    <dgm:pt modelId="{B0D372E8-3DB1-4C71-8CAB-B57552DAE461}" type="pres">
      <dgm:prSet presAssocID="{56B9854C-6D52-4033-AF80-6FF17BD744D4}" presName="accentRepeatNode" presStyleLbl="solidFgAcc1" presStyleIdx="0" presStyleCnt="4"/>
      <dgm:spPr/>
    </dgm:pt>
    <dgm:pt modelId="{6728CF1F-9235-4E39-A0F1-D92F1E4C24BD}" type="pres">
      <dgm:prSet presAssocID="{0FA7CF22-DA57-4908-B90F-E27478223F0F}" presName="text_2" presStyleLbl="node1" presStyleIdx="1" presStyleCnt="4">
        <dgm:presLayoutVars>
          <dgm:bulletEnabled val="1"/>
        </dgm:presLayoutVars>
      </dgm:prSet>
      <dgm:spPr/>
    </dgm:pt>
    <dgm:pt modelId="{7F4EE463-A4E1-4F01-8BA9-0777678A8C4E}" type="pres">
      <dgm:prSet presAssocID="{0FA7CF22-DA57-4908-B90F-E27478223F0F}" presName="accent_2" presStyleCnt="0"/>
      <dgm:spPr/>
    </dgm:pt>
    <dgm:pt modelId="{7D42EA09-E9B0-4F20-8080-728C2CF6BCD2}" type="pres">
      <dgm:prSet presAssocID="{0FA7CF22-DA57-4908-B90F-E27478223F0F}" presName="accentRepeatNode" presStyleLbl="solidFgAcc1" presStyleIdx="1" presStyleCnt="4"/>
      <dgm:spPr/>
    </dgm:pt>
    <dgm:pt modelId="{A5E0DD99-B4E9-4917-8DB3-839AC5619E2F}" type="pres">
      <dgm:prSet presAssocID="{DD853ADF-67DA-4016-8B80-00EAB61AF6AC}" presName="text_3" presStyleLbl="node1" presStyleIdx="2" presStyleCnt="4">
        <dgm:presLayoutVars>
          <dgm:bulletEnabled val="1"/>
        </dgm:presLayoutVars>
      </dgm:prSet>
      <dgm:spPr/>
    </dgm:pt>
    <dgm:pt modelId="{3A61BAFC-7688-42B0-94DB-6D54E284992F}" type="pres">
      <dgm:prSet presAssocID="{DD853ADF-67DA-4016-8B80-00EAB61AF6AC}" presName="accent_3" presStyleCnt="0"/>
      <dgm:spPr/>
    </dgm:pt>
    <dgm:pt modelId="{7B03FB36-4F5B-4F07-BADA-AD49B8EBB033}" type="pres">
      <dgm:prSet presAssocID="{DD853ADF-67DA-4016-8B80-00EAB61AF6AC}" presName="accentRepeatNode" presStyleLbl="solidFgAcc1" presStyleIdx="2" presStyleCnt="4"/>
      <dgm:spPr/>
    </dgm:pt>
    <dgm:pt modelId="{F4B22564-D459-4C2E-9192-A9874E973902}" type="pres">
      <dgm:prSet presAssocID="{D1B9A8C8-992F-451E-A5DF-C46E42A30754}" presName="text_4" presStyleLbl="node1" presStyleIdx="3" presStyleCnt="4">
        <dgm:presLayoutVars>
          <dgm:bulletEnabled val="1"/>
        </dgm:presLayoutVars>
      </dgm:prSet>
      <dgm:spPr/>
    </dgm:pt>
    <dgm:pt modelId="{DA9A8098-9FAF-4B4E-BE54-2BDDF11F5B08}" type="pres">
      <dgm:prSet presAssocID="{D1B9A8C8-992F-451E-A5DF-C46E42A30754}" presName="accent_4" presStyleCnt="0"/>
      <dgm:spPr/>
    </dgm:pt>
    <dgm:pt modelId="{7B094878-65A6-4A0F-B829-D566D21BF7AF}" type="pres">
      <dgm:prSet presAssocID="{D1B9A8C8-992F-451E-A5DF-C46E42A30754}" presName="accentRepeatNode" presStyleLbl="solidFgAcc1" presStyleIdx="3" presStyleCnt="4"/>
      <dgm:spPr/>
    </dgm:pt>
  </dgm:ptLst>
  <dgm:cxnLst>
    <dgm:cxn modelId="{A5C28500-EA44-4659-8D80-9D880D7E707C}" srcId="{F5AA8E8D-CF15-4D82-9BC7-4E6709E5FC71}" destId="{DD853ADF-67DA-4016-8B80-00EAB61AF6AC}" srcOrd="2" destOrd="0" parTransId="{2B178178-B2BB-424D-A6F5-E5AB6AF8E774}" sibTransId="{5CC88CFB-042C-4293-8E7C-F496AFAE4327}"/>
    <dgm:cxn modelId="{019C9007-CF3F-47A4-8C4A-295F256E85E6}" type="presOf" srcId="{D1B9A8C8-992F-451E-A5DF-C46E42A30754}" destId="{F4B22564-D459-4C2E-9192-A9874E973902}" srcOrd="0" destOrd="0" presId="urn:microsoft.com/office/officeart/2008/layout/VerticalCurvedList"/>
    <dgm:cxn modelId="{D1EE9C3E-5A7C-477A-8945-028D3A6AE532}" type="presOf" srcId="{0FA7CF22-DA57-4908-B90F-E27478223F0F}" destId="{6728CF1F-9235-4E39-A0F1-D92F1E4C24BD}" srcOrd="0" destOrd="0" presId="urn:microsoft.com/office/officeart/2008/layout/VerticalCurvedList"/>
    <dgm:cxn modelId="{48CB9144-2180-4608-87DC-F2FD978486C3}" type="presOf" srcId="{DD853ADF-67DA-4016-8B80-00EAB61AF6AC}" destId="{A5E0DD99-B4E9-4917-8DB3-839AC5619E2F}" srcOrd="0" destOrd="0" presId="urn:microsoft.com/office/officeart/2008/layout/VerticalCurvedList"/>
    <dgm:cxn modelId="{3E98D0A4-8166-40F5-99FA-50BC763D916D}" srcId="{F5AA8E8D-CF15-4D82-9BC7-4E6709E5FC71}" destId="{56B9854C-6D52-4033-AF80-6FF17BD744D4}" srcOrd="0" destOrd="0" parTransId="{3AA907CF-5984-4800-A858-50164CDA5E83}" sibTransId="{8B589071-0568-483B-AF6F-13D9654F34A7}"/>
    <dgm:cxn modelId="{86887EB1-38DD-4D1D-AF12-5B689DF7178B}" type="presOf" srcId="{8B589071-0568-483B-AF6F-13D9654F34A7}" destId="{F34BA1FD-F9FB-4908-85BF-035CF27F5516}" srcOrd="0" destOrd="0" presId="urn:microsoft.com/office/officeart/2008/layout/VerticalCurvedList"/>
    <dgm:cxn modelId="{6BEEF8CC-F44B-48DF-AE9D-6237D7042136}" srcId="{F5AA8E8D-CF15-4D82-9BC7-4E6709E5FC71}" destId="{0FA7CF22-DA57-4908-B90F-E27478223F0F}" srcOrd="1" destOrd="0" parTransId="{15373E50-91DD-4753-8B9E-95D2B7D2736A}" sibTransId="{2E061778-DF74-4900-86F8-64F9D1FD59B6}"/>
    <dgm:cxn modelId="{95A5F3DA-0CCE-4DE6-BF70-646C93F47480}" type="presOf" srcId="{F5AA8E8D-CF15-4D82-9BC7-4E6709E5FC71}" destId="{2351A812-BB7F-4D95-86A4-6DF4417507B7}" srcOrd="0" destOrd="0" presId="urn:microsoft.com/office/officeart/2008/layout/VerticalCurvedList"/>
    <dgm:cxn modelId="{D49682E3-E554-41AE-8C00-E9386264C52B}" srcId="{F5AA8E8D-CF15-4D82-9BC7-4E6709E5FC71}" destId="{D1B9A8C8-992F-451E-A5DF-C46E42A30754}" srcOrd="3" destOrd="0" parTransId="{03D3CC58-ADBA-44EF-9CBD-2373A088EDB6}" sibTransId="{1C16B700-88FA-4EF1-A555-7A49C8D9FC4E}"/>
    <dgm:cxn modelId="{20A36BEA-8B82-4CC2-A789-E2991BB765DB}" type="presOf" srcId="{56B9854C-6D52-4033-AF80-6FF17BD744D4}" destId="{CF6A6122-4BF1-4473-9476-5DC8CF6B10D1}" srcOrd="0" destOrd="0" presId="urn:microsoft.com/office/officeart/2008/layout/VerticalCurvedList"/>
    <dgm:cxn modelId="{59AF9378-2955-419F-8030-A3841F74E464}" type="presParOf" srcId="{2351A812-BB7F-4D95-86A4-6DF4417507B7}" destId="{996ABDD6-0005-477D-AA48-B59007F1BF76}" srcOrd="0" destOrd="0" presId="urn:microsoft.com/office/officeart/2008/layout/VerticalCurvedList"/>
    <dgm:cxn modelId="{838BB622-B4AB-4EEE-BC7B-538F937170D2}" type="presParOf" srcId="{996ABDD6-0005-477D-AA48-B59007F1BF76}" destId="{A057779E-F1DF-495C-804E-7BA0A1197D8A}" srcOrd="0" destOrd="0" presId="urn:microsoft.com/office/officeart/2008/layout/VerticalCurvedList"/>
    <dgm:cxn modelId="{F380B56B-36F0-454F-984A-A0D3EF67880F}" type="presParOf" srcId="{A057779E-F1DF-495C-804E-7BA0A1197D8A}" destId="{664A36E8-6C42-42DA-A1AA-083B966ABC46}" srcOrd="0" destOrd="0" presId="urn:microsoft.com/office/officeart/2008/layout/VerticalCurvedList"/>
    <dgm:cxn modelId="{6741145C-0EAE-455A-831A-B4FB16C63809}" type="presParOf" srcId="{A057779E-F1DF-495C-804E-7BA0A1197D8A}" destId="{F34BA1FD-F9FB-4908-85BF-035CF27F5516}" srcOrd="1" destOrd="0" presId="urn:microsoft.com/office/officeart/2008/layout/VerticalCurvedList"/>
    <dgm:cxn modelId="{60FB2DE6-2621-45E9-A5A0-1B4DF25711CF}" type="presParOf" srcId="{A057779E-F1DF-495C-804E-7BA0A1197D8A}" destId="{DE179B04-6A68-46AD-879F-C8682CEC4505}" srcOrd="2" destOrd="0" presId="urn:microsoft.com/office/officeart/2008/layout/VerticalCurvedList"/>
    <dgm:cxn modelId="{7DFA3895-76FB-4AF2-8795-4B376A9B9CA3}" type="presParOf" srcId="{A057779E-F1DF-495C-804E-7BA0A1197D8A}" destId="{983064F3-0B76-4A85-9CBE-B95C2754F6FE}" srcOrd="3" destOrd="0" presId="urn:microsoft.com/office/officeart/2008/layout/VerticalCurvedList"/>
    <dgm:cxn modelId="{34523178-3482-4135-AD37-39C36C64D976}" type="presParOf" srcId="{996ABDD6-0005-477D-AA48-B59007F1BF76}" destId="{CF6A6122-4BF1-4473-9476-5DC8CF6B10D1}" srcOrd="1" destOrd="0" presId="urn:microsoft.com/office/officeart/2008/layout/VerticalCurvedList"/>
    <dgm:cxn modelId="{E72E8247-3FD4-456E-9B65-E85F148EE754}" type="presParOf" srcId="{996ABDD6-0005-477D-AA48-B59007F1BF76}" destId="{1645E27B-146E-47FD-B952-C7C9BE97D20F}" srcOrd="2" destOrd="0" presId="urn:microsoft.com/office/officeart/2008/layout/VerticalCurvedList"/>
    <dgm:cxn modelId="{2A761BB1-927B-4E16-9F2D-D7105BE03981}" type="presParOf" srcId="{1645E27B-146E-47FD-B952-C7C9BE97D20F}" destId="{B0D372E8-3DB1-4C71-8CAB-B57552DAE461}" srcOrd="0" destOrd="0" presId="urn:microsoft.com/office/officeart/2008/layout/VerticalCurvedList"/>
    <dgm:cxn modelId="{1E04ED47-ED20-40FA-8286-30C190D486BE}" type="presParOf" srcId="{996ABDD6-0005-477D-AA48-B59007F1BF76}" destId="{6728CF1F-9235-4E39-A0F1-D92F1E4C24BD}" srcOrd="3" destOrd="0" presId="urn:microsoft.com/office/officeart/2008/layout/VerticalCurvedList"/>
    <dgm:cxn modelId="{AC1E96CE-1C0B-4157-A7B8-0C4E61B5910A}" type="presParOf" srcId="{996ABDD6-0005-477D-AA48-B59007F1BF76}" destId="{7F4EE463-A4E1-4F01-8BA9-0777678A8C4E}" srcOrd="4" destOrd="0" presId="urn:microsoft.com/office/officeart/2008/layout/VerticalCurvedList"/>
    <dgm:cxn modelId="{D94BC7D2-949C-43C5-B6E3-FF2558CF4C2C}" type="presParOf" srcId="{7F4EE463-A4E1-4F01-8BA9-0777678A8C4E}" destId="{7D42EA09-E9B0-4F20-8080-728C2CF6BCD2}" srcOrd="0" destOrd="0" presId="urn:microsoft.com/office/officeart/2008/layout/VerticalCurvedList"/>
    <dgm:cxn modelId="{A0DE1BC6-A8F1-4900-A86D-8B35F7168DEB}" type="presParOf" srcId="{996ABDD6-0005-477D-AA48-B59007F1BF76}" destId="{A5E0DD99-B4E9-4917-8DB3-839AC5619E2F}" srcOrd="5" destOrd="0" presId="urn:microsoft.com/office/officeart/2008/layout/VerticalCurvedList"/>
    <dgm:cxn modelId="{A970B48E-1244-48DF-BB5B-29DA57297A01}" type="presParOf" srcId="{996ABDD6-0005-477D-AA48-B59007F1BF76}" destId="{3A61BAFC-7688-42B0-94DB-6D54E284992F}" srcOrd="6" destOrd="0" presId="urn:microsoft.com/office/officeart/2008/layout/VerticalCurvedList"/>
    <dgm:cxn modelId="{58EA6264-AB51-4C2A-BB16-5F94A19DCE87}" type="presParOf" srcId="{3A61BAFC-7688-42B0-94DB-6D54E284992F}" destId="{7B03FB36-4F5B-4F07-BADA-AD49B8EBB033}" srcOrd="0" destOrd="0" presId="urn:microsoft.com/office/officeart/2008/layout/VerticalCurvedList"/>
    <dgm:cxn modelId="{AB3FBC50-0965-4C1C-8F4F-64F6FA4CF8DA}" type="presParOf" srcId="{996ABDD6-0005-477D-AA48-B59007F1BF76}" destId="{F4B22564-D459-4C2E-9192-A9874E973902}" srcOrd="7" destOrd="0" presId="urn:microsoft.com/office/officeart/2008/layout/VerticalCurvedList"/>
    <dgm:cxn modelId="{87D38E56-9D42-4354-9F70-9CA2CEFD885B}" type="presParOf" srcId="{996ABDD6-0005-477D-AA48-B59007F1BF76}" destId="{DA9A8098-9FAF-4B4E-BE54-2BDDF11F5B08}" srcOrd="8" destOrd="0" presId="urn:microsoft.com/office/officeart/2008/layout/VerticalCurvedList"/>
    <dgm:cxn modelId="{8548F522-2424-4C40-9646-A207E26BA1BF}" type="presParOf" srcId="{DA9A8098-9FAF-4B4E-BE54-2BDDF11F5B08}" destId="{7B094878-65A6-4A0F-B829-D566D21BF7A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208D55-1FA5-4B66-8F36-2DC8D0AC9310}" type="doc">
      <dgm:prSet loTypeId="urn:microsoft.com/office/officeart/2018/2/layout/IconVerticalSolidList" loCatId="icon" qsTypeId="urn:microsoft.com/office/officeart/2005/8/quickstyle/3d2" qsCatId="3D" csTypeId="urn:microsoft.com/office/officeart/2005/8/colors/accent1_2" csCatId="accent1" phldr="1"/>
      <dgm:spPr/>
      <dgm:t>
        <a:bodyPr/>
        <a:lstStyle/>
        <a:p>
          <a:endParaRPr lang="en-US"/>
        </a:p>
      </dgm:t>
    </dgm:pt>
    <dgm:pt modelId="{9CD6D1F8-1505-4B34-926C-7545AEA9CE83}">
      <dgm:prSet/>
      <dgm:spPr/>
      <dgm:t>
        <a:bodyPr/>
        <a:lstStyle/>
        <a:p>
          <a:pPr>
            <a:lnSpc>
              <a:spcPct val="100000"/>
            </a:lnSpc>
          </a:pPr>
          <a:r>
            <a:rPr lang="en-US" b="1" dirty="0"/>
            <a:t>Predictive AI</a:t>
          </a:r>
          <a:r>
            <a:rPr lang="en-US" dirty="0"/>
            <a:t>: is a computer program's ability to use statistical analysis to identify patterns, anticipate behaviors, and forecast future events. The field of statistics has long been used to make predictions about the future. </a:t>
          </a:r>
        </a:p>
      </dgm:t>
    </dgm:pt>
    <dgm:pt modelId="{C23CF425-687D-42DA-8B40-2849E1F15A2A}" type="parTrans" cxnId="{4902ECAF-3D76-46BA-AB6D-8D0BE3959F54}">
      <dgm:prSet/>
      <dgm:spPr/>
      <dgm:t>
        <a:bodyPr/>
        <a:lstStyle/>
        <a:p>
          <a:endParaRPr lang="en-US"/>
        </a:p>
      </dgm:t>
    </dgm:pt>
    <dgm:pt modelId="{E3612E2B-E075-481F-A486-9D96E7BCB70E}" type="sibTrans" cxnId="{4902ECAF-3D76-46BA-AB6D-8D0BE3959F54}">
      <dgm:prSet/>
      <dgm:spPr/>
      <dgm:t>
        <a:bodyPr/>
        <a:lstStyle/>
        <a:p>
          <a:endParaRPr lang="en-US"/>
        </a:p>
      </dgm:t>
    </dgm:pt>
    <dgm:pt modelId="{6D5D3F14-8ED8-40CF-9745-35950E4AE05B}">
      <dgm:prSet/>
      <dgm:spPr/>
      <dgm:t>
        <a:bodyPr/>
        <a:lstStyle/>
        <a:p>
          <a:pPr>
            <a:lnSpc>
              <a:spcPct val="100000"/>
            </a:lnSpc>
          </a:pPr>
          <a:r>
            <a:rPr lang="en-US" b="1"/>
            <a:t>Automating AI</a:t>
          </a:r>
          <a:r>
            <a:rPr lang="en-US"/>
            <a:t>: Certain AI models automate processes within business or government without making decisions about the opportunities of specific people. Automating AI may streamline an accounting system, research the case law on burglary, or provide a system of forms for running a company. </a:t>
          </a:r>
        </a:p>
      </dgm:t>
    </dgm:pt>
    <dgm:pt modelId="{105ECD84-8B6C-4BF3-A77C-582BD563FDBB}" type="parTrans" cxnId="{90D402D4-9200-49BE-A66B-073404964AE0}">
      <dgm:prSet/>
      <dgm:spPr/>
      <dgm:t>
        <a:bodyPr/>
        <a:lstStyle/>
        <a:p>
          <a:endParaRPr lang="en-US"/>
        </a:p>
      </dgm:t>
    </dgm:pt>
    <dgm:pt modelId="{9E34F0E0-ADC2-46F3-9246-F1017FE51EB0}" type="sibTrans" cxnId="{90D402D4-9200-49BE-A66B-073404964AE0}">
      <dgm:prSet/>
      <dgm:spPr/>
      <dgm:t>
        <a:bodyPr/>
        <a:lstStyle/>
        <a:p>
          <a:endParaRPr lang="en-US"/>
        </a:p>
      </dgm:t>
    </dgm:pt>
    <dgm:pt modelId="{3D402726-73C6-465F-B3C7-5CF702E9A7F1}">
      <dgm:prSet/>
      <dgm:spPr/>
      <dgm:t>
        <a:bodyPr/>
        <a:lstStyle/>
        <a:p>
          <a:pPr>
            <a:lnSpc>
              <a:spcPct val="100000"/>
            </a:lnSpc>
          </a:pPr>
          <a:r>
            <a:rPr lang="en-US" b="1"/>
            <a:t>Generative AI</a:t>
          </a:r>
          <a:r>
            <a:rPr lang="en-US"/>
            <a:t>: is an AI model that generates content in response to a prompt. Generative-AI tools can produce a wide variety of credible writing in seconds, then respond to a user’s critiques to make the writing more fit for purpose. A broad range of industries can benefit from the instantaneous code and content</a:t>
          </a:r>
        </a:p>
      </dgm:t>
    </dgm:pt>
    <dgm:pt modelId="{211C0DF9-5A0A-4D5A-938C-F6028970B621}" type="parTrans" cxnId="{B07AC3DC-5AD5-400B-A903-1CF23690C693}">
      <dgm:prSet/>
      <dgm:spPr/>
      <dgm:t>
        <a:bodyPr/>
        <a:lstStyle/>
        <a:p>
          <a:endParaRPr lang="en-US"/>
        </a:p>
      </dgm:t>
    </dgm:pt>
    <dgm:pt modelId="{F4F557B5-3E79-4001-8283-5304D213EF9A}" type="sibTrans" cxnId="{B07AC3DC-5AD5-400B-A903-1CF23690C693}">
      <dgm:prSet/>
      <dgm:spPr/>
      <dgm:t>
        <a:bodyPr/>
        <a:lstStyle/>
        <a:p>
          <a:endParaRPr lang="en-US"/>
        </a:p>
      </dgm:t>
    </dgm:pt>
    <dgm:pt modelId="{CF4E9E1A-14DB-486D-B974-8225709FEF14}" type="pres">
      <dgm:prSet presAssocID="{07208D55-1FA5-4B66-8F36-2DC8D0AC9310}" presName="root" presStyleCnt="0">
        <dgm:presLayoutVars>
          <dgm:dir/>
          <dgm:resizeHandles val="exact"/>
        </dgm:presLayoutVars>
      </dgm:prSet>
      <dgm:spPr/>
    </dgm:pt>
    <dgm:pt modelId="{F695BBA2-0A87-4EF2-9548-1A3E35156709}" type="pres">
      <dgm:prSet presAssocID="{9CD6D1F8-1505-4B34-926C-7545AEA9CE83}" presName="compNode" presStyleCnt="0"/>
      <dgm:spPr/>
    </dgm:pt>
    <dgm:pt modelId="{675D26F6-AA2A-4DDD-9DFD-D2DB4BE6EF44}" type="pres">
      <dgm:prSet presAssocID="{9CD6D1F8-1505-4B34-926C-7545AEA9CE83}" presName="bgRect" presStyleLbl="bgShp" presStyleIdx="0" presStyleCnt="3"/>
      <dgm:spPr/>
    </dgm:pt>
    <dgm:pt modelId="{CB8B1327-475C-4FD6-99D9-EF14638E516D}" type="pres">
      <dgm:prSet presAssocID="{9CD6D1F8-1505-4B34-926C-7545AEA9CE83}" presName="iconRect" presStyleLbl="node1" presStyleIdx="0" presStyleCnt="3" custScaleX="187600" custScaleY="14255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rson with Idea"/>
        </a:ext>
      </dgm:extLst>
    </dgm:pt>
    <dgm:pt modelId="{AD8710A1-FA7B-4A19-B778-F732C5C7679F}" type="pres">
      <dgm:prSet presAssocID="{9CD6D1F8-1505-4B34-926C-7545AEA9CE83}" presName="spaceRect" presStyleCnt="0"/>
      <dgm:spPr/>
    </dgm:pt>
    <dgm:pt modelId="{80C3DC3C-7B65-453E-9E81-A5A82930E03A}" type="pres">
      <dgm:prSet presAssocID="{9CD6D1F8-1505-4B34-926C-7545AEA9CE83}" presName="parTx" presStyleLbl="revTx" presStyleIdx="0" presStyleCnt="3">
        <dgm:presLayoutVars>
          <dgm:chMax val="0"/>
          <dgm:chPref val="0"/>
        </dgm:presLayoutVars>
      </dgm:prSet>
      <dgm:spPr/>
    </dgm:pt>
    <dgm:pt modelId="{00D768BF-2D12-4882-B939-ACD95BC8F194}" type="pres">
      <dgm:prSet presAssocID="{E3612E2B-E075-481F-A486-9D96E7BCB70E}" presName="sibTrans" presStyleCnt="0"/>
      <dgm:spPr/>
    </dgm:pt>
    <dgm:pt modelId="{10D66AD5-34D8-4155-B178-8ADB0D4B9BB9}" type="pres">
      <dgm:prSet presAssocID="{6D5D3F14-8ED8-40CF-9745-35950E4AE05B}" presName="compNode" presStyleCnt="0"/>
      <dgm:spPr/>
    </dgm:pt>
    <dgm:pt modelId="{B9D67E08-B703-40CB-9512-B8C35738A77D}" type="pres">
      <dgm:prSet presAssocID="{6D5D3F14-8ED8-40CF-9745-35950E4AE05B}" presName="bgRect" presStyleLbl="bgShp" presStyleIdx="1" presStyleCnt="3"/>
      <dgm:spPr>
        <a:solidFill>
          <a:schemeClr val="accent4">
            <a:lumMod val="20000"/>
            <a:lumOff val="80000"/>
          </a:schemeClr>
        </a:solidFill>
      </dgm:spPr>
    </dgm:pt>
    <dgm:pt modelId="{0BA907F5-18F8-433F-B1E0-2A94DA4B8EC7}" type="pres">
      <dgm:prSet presAssocID="{6D5D3F14-8ED8-40CF-9745-35950E4AE05B}" presName="iconRect" presStyleLbl="node1" presStyleIdx="1" presStyleCnt="3" custScaleX="191154" custScaleY="15638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obot"/>
        </a:ext>
      </dgm:extLst>
    </dgm:pt>
    <dgm:pt modelId="{F6752DC2-7E36-4CF1-94C3-24BC9874DD25}" type="pres">
      <dgm:prSet presAssocID="{6D5D3F14-8ED8-40CF-9745-35950E4AE05B}" presName="spaceRect" presStyleCnt="0"/>
      <dgm:spPr/>
    </dgm:pt>
    <dgm:pt modelId="{D45679D3-A826-43FD-83DF-A72E7B2FB58C}" type="pres">
      <dgm:prSet presAssocID="{6D5D3F14-8ED8-40CF-9745-35950E4AE05B}" presName="parTx" presStyleLbl="revTx" presStyleIdx="1" presStyleCnt="3">
        <dgm:presLayoutVars>
          <dgm:chMax val="0"/>
          <dgm:chPref val="0"/>
        </dgm:presLayoutVars>
      </dgm:prSet>
      <dgm:spPr/>
    </dgm:pt>
    <dgm:pt modelId="{C27B8A2B-07D4-4507-98B7-FB3DD0ECF6C9}" type="pres">
      <dgm:prSet presAssocID="{9E34F0E0-ADC2-46F3-9246-F1017FE51EB0}" presName="sibTrans" presStyleCnt="0"/>
      <dgm:spPr/>
    </dgm:pt>
    <dgm:pt modelId="{D837CC31-798C-49F4-9F50-F69C32883549}" type="pres">
      <dgm:prSet presAssocID="{3D402726-73C6-465F-B3C7-5CF702E9A7F1}" presName="compNode" presStyleCnt="0"/>
      <dgm:spPr/>
    </dgm:pt>
    <dgm:pt modelId="{0E0C6D8A-A3C4-411F-A607-7823E73BA96A}" type="pres">
      <dgm:prSet presAssocID="{3D402726-73C6-465F-B3C7-5CF702E9A7F1}" presName="bgRect" presStyleLbl="bgShp" presStyleIdx="2" presStyleCnt="3"/>
      <dgm:spPr>
        <a:solidFill>
          <a:srgbClr val="F6CAE7"/>
        </a:solidFill>
      </dgm:spPr>
    </dgm:pt>
    <dgm:pt modelId="{A1C1AB74-D710-41C1-AE71-E073FECBEF0C}" type="pres">
      <dgm:prSet presAssocID="{3D402726-73C6-465F-B3C7-5CF702E9A7F1}" presName="iconRect" presStyleLbl="node1" presStyleIdx="2" presStyleCnt="3" custScaleX="205370" custScaleY="16310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ogrammer"/>
        </a:ext>
      </dgm:extLst>
    </dgm:pt>
    <dgm:pt modelId="{07FE88E5-BE41-4623-93F6-77A479FA39A7}" type="pres">
      <dgm:prSet presAssocID="{3D402726-73C6-465F-B3C7-5CF702E9A7F1}" presName="spaceRect" presStyleCnt="0"/>
      <dgm:spPr/>
    </dgm:pt>
    <dgm:pt modelId="{2E63BA21-7CDF-4F09-8493-7F41A1F79CC7}" type="pres">
      <dgm:prSet presAssocID="{3D402726-73C6-465F-B3C7-5CF702E9A7F1}" presName="parTx" presStyleLbl="revTx" presStyleIdx="2" presStyleCnt="3">
        <dgm:presLayoutVars>
          <dgm:chMax val="0"/>
          <dgm:chPref val="0"/>
        </dgm:presLayoutVars>
      </dgm:prSet>
      <dgm:spPr/>
    </dgm:pt>
  </dgm:ptLst>
  <dgm:cxnLst>
    <dgm:cxn modelId="{60A2AE0A-FA33-4E17-B6CC-06BCA0722BBF}" type="presOf" srcId="{9CD6D1F8-1505-4B34-926C-7545AEA9CE83}" destId="{80C3DC3C-7B65-453E-9E81-A5A82930E03A}" srcOrd="0" destOrd="0" presId="urn:microsoft.com/office/officeart/2018/2/layout/IconVerticalSolidList"/>
    <dgm:cxn modelId="{3CCD58AC-C7AA-4B32-98CC-15FCD8BBF717}" type="presOf" srcId="{3D402726-73C6-465F-B3C7-5CF702E9A7F1}" destId="{2E63BA21-7CDF-4F09-8493-7F41A1F79CC7}" srcOrd="0" destOrd="0" presId="urn:microsoft.com/office/officeart/2018/2/layout/IconVerticalSolidList"/>
    <dgm:cxn modelId="{4902ECAF-3D76-46BA-AB6D-8D0BE3959F54}" srcId="{07208D55-1FA5-4B66-8F36-2DC8D0AC9310}" destId="{9CD6D1F8-1505-4B34-926C-7545AEA9CE83}" srcOrd="0" destOrd="0" parTransId="{C23CF425-687D-42DA-8B40-2849E1F15A2A}" sibTransId="{E3612E2B-E075-481F-A486-9D96E7BCB70E}"/>
    <dgm:cxn modelId="{90D402D4-9200-49BE-A66B-073404964AE0}" srcId="{07208D55-1FA5-4B66-8F36-2DC8D0AC9310}" destId="{6D5D3F14-8ED8-40CF-9745-35950E4AE05B}" srcOrd="1" destOrd="0" parTransId="{105ECD84-8B6C-4BF3-A77C-582BD563FDBB}" sibTransId="{9E34F0E0-ADC2-46F3-9246-F1017FE51EB0}"/>
    <dgm:cxn modelId="{B07AC3DC-5AD5-400B-A903-1CF23690C693}" srcId="{07208D55-1FA5-4B66-8F36-2DC8D0AC9310}" destId="{3D402726-73C6-465F-B3C7-5CF702E9A7F1}" srcOrd="2" destOrd="0" parTransId="{211C0DF9-5A0A-4D5A-938C-F6028970B621}" sibTransId="{F4F557B5-3E79-4001-8283-5304D213EF9A}"/>
    <dgm:cxn modelId="{D97C03E5-9B3C-4772-80C2-D03F2EB8012E}" type="presOf" srcId="{07208D55-1FA5-4B66-8F36-2DC8D0AC9310}" destId="{CF4E9E1A-14DB-486D-B974-8225709FEF14}" srcOrd="0" destOrd="0" presId="urn:microsoft.com/office/officeart/2018/2/layout/IconVerticalSolidList"/>
    <dgm:cxn modelId="{1808D4EC-6912-412D-9591-8DDFBF47A78A}" type="presOf" srcId="{6D5D3F14-8ED8-40CF-9745-35950E4AE05B}" destId="{D45679D3-A826-43FD-83DF-A72E7B2FB58C}" srcOrd="0" destOrd="0" presId="urn:microsoft.com/office/officeart/2018/2/layout/IconVerticalSolidList"/>
    <dgm:cxn modelId="{37485C9C-FA98-4B9C-9F37-DD53BF6AC2D0}" type="presParOf" srcId="{CF4E9E1A-14DB-486D-B974-8225709FEF14}" destId="{F695BBA2-0A87-4EF2-9548-1A3E35156709}" srcOrd="0" destOrd="0" presId="urn:microsoft.com/office/officeart/2018/2/layout/IconVerticalSolidList"/>
    <dgm:cxn modelId="{F70E5830-939F-4E3B-A4BA-194BD1E63B4F}" type="presParOf" srcId="{F695BBA2-0A87-4EF2-9548-1A3E35156709}" destId="{675D26F6-AA2A-4DDD-9DFD-D2DB4BE6EF44}" srcOrd="0" destOrd="0" presId="urn:microsoft.com/office/officeart/2018/2/layout/IconVerticalSolidList"/>
    <dgm:cxn modelId="{74026A66-CA53-493F-A8A6-F979534C3C6C}" type="presParOf" srcId="{F695BBA2-0A87-4EF2-9548-1A3E35156709}" destId="{CB8B1327-475C-4FD6-99D9-EF14638E516D}" srcOrd="1" destOrd="0" presId="urn:microsoft.com/office/officeart/2018/2/layout/IconVerticalSolidList"/>
    <dgm:cxn modelId="{C63CFE37-A19B-465C-9507-0A13BB2A57B1}" type="presParOf" srcId="{F695BBA2-0A87-4EF2-9548-1A3E35156709}" destId="{AD8710A1-FA7B-4A19-B778-F732C5C7679F}" srcOrd="2" destOrd="0" presId="urn:microsoft.com/office/officeart/2018/2/layout/IconVerticalSolidList"/>
    <dgm:cxn modelId="{A756BE5C-A4E6-4B50-8E5A-48DE08E5B117}" type="presParOf" srcId="{F695BBA2-0A87-4EF2-9548-1A3E35156709}" destId="{80C3DC3C-7B65-453E-9E81-A5A82930E03A}" srcOrd="3" destOrd="0" presId="urn:microsoft.com/office/officeart/2018/2/layout/IconVerticalSolidList"/>
    <dgm:cxn modelId="{ACA965A0-7271-4F12-852A-78A7854310B7}" type="presParOf" srcId="{CF4E9E1A-14DB-486D-B974-8225709FEF14}" destId="{00D768BF-2D12-4882-B939-ACD95BC8F194}" srcOrd="1" destOrd="0" presId="urn:microsoft.com/office/officeart/2018/2/layout/IconVerticalSolidList"/>
    <dgm:cxn modelId="{7ED86414-B771-4340-8EDB-21723309984D}" type="presParOf" srcId="{CF4E9E1A-14DB-486D-B974-8225709FEF14}" destId="{10D66AD5-34D8-4155-B178-8ADB0D4B9BB9}" srcOrd="2" destOrd="0" presId="urn:microsoft.com/office/officeart/2018/2/layout/IconVerticalSolidList"/>
    <dgm:cxn modelId="{0CC7467A-E10F-4798-AD75-F55E70614D82}" type="presParOf" srcId="{10D66AD5-34D8-4155-B178-8ADB0D4B9BB9}" destId="{B9D67E08-B703-40CB-9512-B8C35738A77D}" srcOrd="0" destOrd="0" presId="urn:microsoft.com/office/officeart/2018/2/layout/IconVerticalSolidList"/>
    <dgm:cxn modelId="{A1E20F94-2755-41D6-81BB-2BC6CE4CBA9E}" type="presParOf" srcId="{10D66AD5-34D8-4155-B178-8ADB0D4B9BB9}" destId="{0BA907F5-18F8-433F-B1E0-2A94DA4B8EC7}" srcOrd="1" destOrd="0" presId="urn:microsoft.com/office/officeart/2018/2/layout/IconVerticalSolidList"/>
    <dgm:cxn modelId="{52DDB55D-DAE4-4081-BDB3-6E33E6B83DAD}" type="presParOf" srcId="{10D66AD5-34D8-4155-B178-8ADB0D4B9BB9}" destId="{F6752DC2-7E36-4CF1-94C3-24BC9874DD25}" srcOrd="2" destOrd="0" presId="urn:microsoft.com/office/officeart/2018/2/layout/IconVerticalSolidList"/>
    <dgm:cxn modelId="{CCC83EA9-41DA-4DBF-BC96-6ED330C1381D}" type="presParOf" srcId="{10D66AD5-34D8-4155-B178-8ADB0D4B9BB9}" destId="{D45679D3-A826-43FD-83DF-A72E7B2FB58C}" srcOrd="3" destOrd="0" presId="urn:microsoft.com/office/officeart/2018/2/layout/IconVerticalSolidList"/>
    <dgm:cxn modelId="{84103F14-B3E9-43BD-869D-2FF80F0E567A}" type="presParOf" srcId="{CF4E9E1A-14DB-486D-B974-8225709FEF14}" destId="{C27B8A2B-07D4-4507-98B7-FB3DD0ECF6C9}" srcOrd="3" destOrd="0" presId="urn:microsoft.com/office/officeart/2018/2/layout/IconVerticalSolidList"/>
    <dgm:cxn modelId="{92EF23F7-B22D-4504-9A9D-FFD47CDC44E7}" type="presParOf" srcId="{CF4E9E1A-14DB-486D-B974-8225709FEF14}" destId="{D837CC31-798C-49F4-9F50-F69C32883549}" srcOrd="4" destOrd="0" presId="urn:microsoft.com/office/officeart/2018/2/layout/IconVerticalSolidList"/>
    <dgm:cxn modelId="{C97FAA06-FD94-44C1-85E7-3306BF44D12C}" type="presParOf" srcId="{D837CC31-798C-49F4-9F50-F69C32883549}" destId="{0E0C6D8A-A3C4-411F-A607-7823E73BA96A}" srcOrd="0" destOrd="0" presId="urn:microsoft.com/office/officeart/2018/2/layout/IconVerticalSolidList"/>
    <dgm:cxn modelId="{E983AB7C-CE44-44C3-A5FB-3A9FC36E78E4}" type="presParOf" srcId="{D837CC31-798C-49F4-9F50-F69C32883549}" destId="{A1C1AB74-D710-41C1-AE71-E073FECBEF0C}" srcOrd="1" destOrd="0" presId="urn:microsoft.com/office/officeart/2018/2/layout/IconVerticalSolidList"/>
    <dgm:cxn modelId="{B546109B-4A65-4CE4-AD4B-D1EA0DC976AF}" type="presParOf" srcId="{D837CC31-798C-49F4-9F50-F69C32883549}" destId="{07FE88E5-BE41-4623-93F6-77A479FA39A7}" srcOrd="2" destOrd="0" presId="urn:microsoft.com/office/officeart/2018/2/layout/IconVerticalSolidList"/>
    <dgm:cxn modelId="{F17437D4-3D34-498A-87AD-92E0D584F8D2}" type="presParOf" srcId="{D837CC31-798C-49F4-9F50-F69C32883549}" destId="{2E63BA21-7CDF-4F09-8493-7F41A1F79CC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BA1FD-F9FB-4908-85BF-035CF27F5516}">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F6A6122-4BF1-4473-9476-5DC8CF6B10D1}">
      <dsp:nvSpPr>
        <dsp:cNvPr id="0" name=""/>
        <dsp:cNvSpPr/>
      </dsp:nvSpPr>
      <dsp:spPr>
        <a:xfrm>
          <a:off x="610504" y="416587"/>
          <a:ext cx="10728824" cy="833607"/>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6167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chemeClr val="tx1"/>
              </a:solidFill>
            </a:rPr>
            <a:t>GenAI</a:t>
          </a:r>
          <a:r>
            <a:rPr lang="en-US" sz="2400" kern="1200" dirty="0">
              <a:solidFill>
                <a:schemeClr val="tx1"/>
              </a:solidFill>
            </a:rPr>
            <a:t> can summarize documents, revise for readability, and provide quick easy brainstorming suggestions. It statistically normalizes language.</a:t>
          </a:r>
        </a:p>
      </dsp:txBody>
      <dsp:txXfrm>
        <a:off x="610504" y="416587"/>
        <a:ext cx="10728824" cy="833607"/>
      </dsp:txXfrm>
    </dsp:sp>
    <dsp:sp modelId="{B0D372E8-3DB1-4C71-8CAB-B57552DAE461}">
      <dsp:nvSpPr>
        <dsp:cNvPr id="0" name=""/>
        <dsp:cNvSpPr/>
      </dsp:nvSpPr>
      <dsp:spPr>
        <a:xfrm>
          <a:off x="89500" y="312386"/>
          <a:ext cx="1042009" cy="104200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728CF1F-9235-4E39-A0F1-D92F1E4C24BD}">
      <dsp:nvSpPr>
        <dsp:cNvPr id="0" name=""/>
        <dsp:cNvSpPr/>
      </dsp:nvSpPr>
      <dsp:spPr>
        <a:xfrm>
          <a:off x="1088431" y="1667215"/>
          <a:ext cx="10250897" cy="833607"/>
        </a:xfrm>
        <a:prstGeom prst="rect">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61676" tIns="60960" rIns="60960" bIns="60960" numCol="1" spcCol="1270" anchor="ctr" anchorCtr="0">
          <a:noAutofit/>
        </a:bodyPr>
        <a:lstStyle/>
        <a:p>
          <a:pPr marL="0" lvl="0" indent="0" algn="l" defTabSz="1066800">
            <a:lnSpc>
              <a:spcPct val="90000"/>
            </a:lnSpc>
            <a:spcBef>
              <a:spcPct val="0"/>
            </a:spcBef>
            <a:spcAft>
              <a:spcPct val="35000"/>
            </a:spcAft>
            <a:buClrTx/>
            <a:buSzTx/>
            <a:buFontTx/>
            <a:buNone/>
          </a:pPr>
          <a:r>
            <a:rPr lang="en-US" sz="2400" kern="1200" dirty="0" err="1">
              <a:solidFill>
                <a:schemeClr val="tx1"/>
              </a:solidFill>
            </a:rPr>
            <a:t>GenAI</a:t>
          </a:r>
          <a:r>
            <a:rPr lang="en-US" sz="2400" kern="1200" dirty="0">
              <a:solidFill>
                <a:schemeClr val="tx1"/>
              </a:solidFill>
            </a:rPr>
            <a:t> can mimic common patterns and use general information in its training and tuning data to answer questions.</a:t>
          </a:r>
        </a:p>
      </dsp:txBody>
      <dsp:txXfrm>
        <a:off x="1088431" y="1667215"/>
        <a:ext cx="10250897" cy="833607"/>
      </dsp:txXfrm>
    </dsp:sp>
    <dsp:sp modelId="{7D42EA09-E9B0-4F20-8080-728C2CF6BCD2}">
      <dsp:nvSpPr>
        <dsp:cNvPr id="0" name=""/>
        <dsp:cNvSpPr/>
      </dsp:nvSpPr>
      <dsp:spPr>
        <a:xfrm>
          <a:off x="567426" y="1563014"/>
          <a:ext cx="1042009" cy="104200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5E0DD99-B4E9-4917-8DB3-839AC5619E2F}">
      <dsp:nvSpPr>
        <dsp:cNvPr id="0" name=""/>
        <dsp:cNvSpPr/>
      </dsp:nvSpPr>
      <dsp:spPr>
        <a:xfrm>
          <a:off x="1088431" y="2917843"/>
          <a:ext cx="10250897" cy="833607"/>
        </a:xfrm>
        <a:prstGeom prst="rect">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61676" tIns="60960" rIns="60960" bIns="60960" numCol="1" spcCol="1270" anchor="ctr" anchorCtr="0">
          <a:noAutofit/>
        </a:bodyPr>
        <a:lstStyle/>
        <a:p>
          <a:pPr marL="0" lvl="0" indent="0" algn="l" defTabSz="1066800">
            <a:lnSpc>
              <a:spcPct val="90000"/>
            </a:lnSpc>
            <a:spcBef>
              <a:spcPct val="0"/>
            </a:spcBef>
            <a:spcAft>
              <a:spcPct val="35000"/>
            </a:spcAft>
            <a:buClrTx/>
            <a:buSzTx/>
            <a:buFontTx/>
            <a:buNone/>
          </a:pPr>
          <a:r>
            <a:rPr lang="en-US" sz="2400" kern="1200" dirty="0">
              <a:solidFill>
                <a:schemeClr val="tx1"/>
              </a:solidFill>
            </a:rPr>
            <a:t>With “Retrieval Assisted Generation (RAG)” newer GenAI systems will limit their source information to legal databases, but rarely to binding precedent.</a:t>
          </a:r>
        </a:p>
      </dsp:txBody>
      <dsp:txXfrm>
        <a:off x="1088431" y="2917843"/>
        <a:ext cx="10250897" cy="833607"/>
      </dsp:txXfrm>
    </dsp:sp>
    <dsp:sp modelId="{7B03FB36-4F5B-4F07-BADA-AD49B8EBB033}">
      <dsp:nvSpPr>
        <dsp:cNvPr id="0" name=""/>
        <dsp:cNvSpPr/>
      </dsp:nvSpPr>
      <dsp:spPr>
        <a:xfrm>
          <a:off x="567426" y="2813642"/>
          <a:ext cx="1042009" cy="104200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4B22564-D459-4C2E-9192-A9874E973902}">
      <dsp:nvSpPr>
        <dsp:cNvPr id="0" name=""/>
        <dsp:cNvSpPr/>
      </dsp:nvSpPr>
      <dsp:spPr>
        <a:xfrm>
          <a:off x="610504" y="4168472"/>
          <a:ext cx="10728824" cy="833607"/>
        </a:xfrm>
        <a:prstGeom prst="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6167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chemeClr val="tx1"/>
              </a:solidFill>
            </a:rPr>
            <a:t>GenAI</a:t>
          </a:r>
          <a:r>
            <a:rPr lang="en-US" sz="2400" kern="1200" dirty="0">
              <a:solidFill>
                <a:schemeClr val="tx1"/>
              </a:solidFill>
            </a:rPr>
            <a:t> </a:t>
          </a:r>
          <a:r>
            <a:rPr lang="en-US" sz="2400" u="sng" kern="1200" dirty="0">
              <a:solidFill>
                <a:schemeClr val="tx1"/>
              </a:solidFill>
            </a:rPr>
            <a:t>alone</a:t>
          </a:r>
          <a:r>
            <a:rPr lang="en-US" sz="2400" kern="1200" dirty="0">
              <a:solidFill>
                <a:schemeClr val="tx1"/>
              </a:solidFill>
            </a:rPr>
            <a:t> DOES NOT SEARCH or use accurate information to answer questions. Correct answers are merely statistical probabilities.</a:t>
          </a:r>
        </a:p>
      </dsp:txBody>
      <dsp:txXfrm>
        <a:off x="610504" y="4168472"/>
        <a:ext cx="10728824" cy="833607"/>
      </dsp:txXfrm>
    </dsp:sp>
    <dsp:sp modelId="{7B094878-65A6-4A0F-B829-D566D21BF7AF}">
      <dsp:nvSpPr>
        <dsp:cNvPr id="0" name=""/>
        <dsp:cNvSpPr/>
      </dsp:nvSpPr>
      <dsp:spPr>
        <a:xfrm>
          <a:off x="89500" y="4064271"/>
          <a:ext cx="1042009" cy="104200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D26F6-AA2A-4DDD-9DFD-D2DB4BE6EF44}">
      <dsp:nvSpPr>
        <dsp:cNvPr id="0" name=""/>
        <dsp:cNvSpPr/>
      </dsp:nvSpPr>
      <dsp:spPr>
        <a:xfrm>
          <a:off x="0" y="587"/>
          <a:ext cx="11550650" cy="1375799"/>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CB8B1327-475C-4FD6-99D9-EF14638E516D}">
      <dsp:nvSpPr>
        <dsp:cNvPr id="0" name=""/>
        <dsp:cNvSpPr/>
      </dsp:nvSpPr>
      <dsp:spPr>
        <a:xfrm>
          <a:off x="84749" y="149130"/>
          <a:ext cx="1419550" cy="10787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0C3DC3C-7B65-453E-9E81-A5A82930E03A}">
      <dsp:nvSpPr>
        <dsp:cNvPr id="0" name=""/>
        <dsp:cNvSpPr/>
      </dsp:nvSpPr>
      <dsp:spPr>
        <a:xfrm>
          <a:off x="1589048" y="587"/>
          <a:ext cx="9961601" cy="1375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605" tIns="145605" rIns="145605" bIns="145605" numCol="1" spcCol="1270" anchor="ctr" anchorCtr="0">
          <a:noAutofit/>
        </a:bodyPr>
        <a:lstStyle/>
        <a:p>
          <a:pPr marL="0" lvl="0" indent="0" algn="l" defTabSz="755650">
            <a:lnSpc>
              <a:spcPct val="100000"/>
            </a:lnSpc>
            <a:spcBef>
              <a:spcPct val="0"/>
            </a:spcBef>
            <a:spcAft>
              <a:spcPct val="35000"/>
            </a:spcAft>
            <a:buNone/>
          </a:pPr>
          <a:r>
            <a:rPr lang="en-US" sz="1700" b="1" kern="1200" dirty="0"/>
            <a:t>Predictive AI</a:t>
          </a:r>
          <a:r>
            <a:rPr lang="en-US" sz="1700" kern="1200" dirty="0"/>
            <a:t>: is a computer program's ability to use statistical analysis to identify patterns, anticipate behaviors, and forecast future events. The field of statistics has long been used to make predictions about the future. </a:t>
          </a:r>
        </a:p>
      </dsp:txBody>
      <dsp:txXfrm>
        <a:off x="1589048" y="587"/>
        <a:ext cx="9961601" cy="1375799"/>
      </dsp:txXfrm>
    </dsp:sp>
    <dsp:sp modelId="{B9D67E08-B703-40CB-9512-B8C35738A77D}">
      <dsp:nvSpPr>
        <dsp:cNvPr id="0" name=""/>
        <dsp:cNvSpPr/>
      </dsp:nvSpPr>
      <dsp:spPr>
        <a:xfrm>
          <a:off x="0" y="1720337"/>
          <a:ext cx="11550650" cy="1375799"/>
        </a:xfrm>
        <a:prstGeom prst="roundRect">
          <a:avLst>
            <a:gd name="adj" fmla="val 10000"/>
          </a:avLst>
        </a:prstGeom>
        <a:solidFill>
          <a:schemeClr val="accent4">
            <a:lumMod val="20000"/>
            <a:lumOff val="80000"/>
          </a:schemeClr>
        </a:soli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BA907F5-18F8-433F-B1E0-2A94DA4B8EC7}">
      <dsp:nvSpPr>
        <dsp:cNvPr id="0" name=""/>
        <dsp:cNvSpPr/>
      </dsp:nvSpPr>
      <dsp:spPr>
        <a:xfrm>
          <a:off x="71302" y="1816566"/>
          <a:ext cx="1446442" cy="11833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45679D3-A826-43FD-83DF-A72E7B2FB58C}">
      <dsp:nvSpPr>
        <dsp:cNvPr id="0" name=""/>
        <dsp:cNvSpPr/>
      </dsp:nvSpPr>
      <dsp:spPr>
        <a:xfrm>
          <a:off x="1589048" y="1720337"/>
          <a:ext cx="9961601" cy="1375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605" tIns="145605" rIns="145605" bIns="145605" numCol="1" spcCol="1270" anchor="ctr" anchorCtr="0">
          <a:noAutofit/>
        </a:bodyPr>
        <a:lstStyle/>
        <a:p>
          <a:pPr marL="0" lvl="0" indent="0" algn="l" defTabSz="755650">
            <a:lnSpc>
              <a:spcPct val="100000"/>
            </a:lnSpc>
            <a:spcBef>
              <a:spcPct val="0"/>
            </a:spcBef>
            <a:spcAft>
              <a:spcPct val="35000"/>
            </a:spcAft>
            <a:buNone/>
          </a:pPr>
          <a:r>
            <a:rPr lang="en-US" sz="1700" b="1" kern="1200"/>
            <a:t>Automating AI</a:t>
          </a:r>
          <a:r>
            <a:rPr lang="en-US" sz="1700" kern="1200"/>
            <a:t>: Certain AI models automate processes within business or government without making decisions about the opportunities of specific people. Automating AI may streamline an accounting system, research the case law on burglary, or provide a system of forms for running a company. </a:t>
          </a:r>
        </a:p>
      </dsp:txBody>
      <dsp:txXfrm>
        <a:off x="1589048" y="1720337"/>
        <a:ext cx="9961601" cy="1375799"/>
      </dsp:txXfrm>
    </dsp:sp>
    <dsp:sp modelId="{0E0C6D8A-A3C4-411F-A607-7823E73BA96A}">
      <dsp:nvSpPr>
        <dsp:cNvPr id="0" name=""/>
        <dsp:cNvSpPr/>
      </dsp:nvSpPr>
      <dsp:spPr>
        <a:xfrm>
          <a:off x="0" y="3440087"/>
          <a:ext cx="11550650" cy="1375799"/>
        </a:xfrm>
        <a:prstGeom prst="roundRect">
          <a:avLst>
            <a:gd name="adj" fmla="val 10000"/>
          </a:avLst>
        </a:prstGeom>
        <a:solidFill>
          <a:srgbClr val="F6CAE7"/>
        </a:soli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A1C1AB74-D710-41C1-AE71-E073FECBEF0C}">
      <dsp:nvSpPr>
        <dsp:cNvPr id="0" name=""/>
        <dsp:cNvSpPr/>
      </dsp:nvSpPr>
      <dsp:spPr>
        <a:xfrm>
          <a:off x="17517" y="3510895"/>
          <a:ext cx="1554013" cy="12341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E63BA21-7CDF-4F09-8493-7F41A1F79CC7}">
      <dsp:nvSpPr>
        <dsp:cNvPr id="0" name=""/>
        <dsp:cNvSpPr/>
      </dsp:nvSpPr>
      <dsp:spPr>
        <a:xfrm>
          <a:off x="1589048" y="3440087"/>
          <a:ext cx="9961601" cy="1375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605" tIns="145605" rIns="145605" bIns="145605" numCol="1" spcCol="1270" anchor="ctr" anchorCtr="0">
          <a:noAutofit/>
        </a:bodyPr>
        <a:lstStyle/>
        <a:p>
          <a:pPr marL="0" lvl="0" indent="0" algn="l" defTabSz="755650">
            <a:lnSpc>
              <a:spcPct val="100000"/>
            </a:lnSpc>
            <a:spcBef>
              <a:spcPct val="0"/>
            </a:spcBef>
            <a:spcAft>
              <a:spcPct val="35000"/>
            </a:spcAft>
            <a:buNone/>
          </a:pPr>
          <a:r>
            <a:rPr lang="en-US" sz="1700" b="1" kern="1200"/>
            <a:t>Generative AI</a:t>
          </a:r>
          <a:r>
            <a:rPr lang="en-US" sz="1700" kern="1200"/>
            <a:t>: is an AI model that generates content in response to a prompt. Generative-AI tools can produce a wide variety of credible writing in seconds, then respond to a user’s critiques to make the writing more fit for purpose. A broad range of industries can benefit from the instantaneous code and content</a:t>
          </a:r>
        </a:p>
      </dsp:txBody>
      <dsp:txXfrm>
        <a:off x="1589048" y="3440087"/>
        <a:ext cx="9961601" cy="137579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599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theinformation.com/articles/how-amazons-big-bet-on-just-walk-out-stumbled"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Deductive arguments: These arguments offer the strongest possible support for the conclusion. They claim that if the premises are true, then the conclusion must be true as well. Examples of deductive arguments are modus ponens, modus tollens, hypothetical syllogism, categorical syllogism, etc.12</a:t>
            </a:r>
          </a:p>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Inductive arguments: These arguments offer weaker but still correct support for the conclusion. They claim that if the premises are true, then the conclusion is likely or probable to be true as well. Examples of inductive arguments are inductive generalization, statistical argument, causal argument, argument from analogy, etc.</a:t>
            </a:r>
          </a:p>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Abductive arguments: These arguments offer the best possible explanation for the premises. They claim that if the premises are true, then the conclusion is the most plausible or reasonable to be true as well. Examples of abductive arguments are inference to the best explanation, argument from ignorance, etc.</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7236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Deductive arguments: These arguments offer the strongest possible support for the conclusion. They claim that if the premises are true, then the conclusion must be true as well. Examples of deductive arguments are modus ponens, modus tollens, hypothetical syllogism, categorical syllogism, etc.12</a:t>
            </a:r>
          </a:p>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Inductive arguments: These arguments offer weaker but still correct support for the conclusion. They claim that if the premises are true, then the conclusion is likely or probable to be true as well. Examples of inductive arguments are inductive generalization, statistical argument, causal argument, argument from analogy, etc.</a:t>
            </a:r>
          </a:p>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Abductive arguments: These arguments offer the best possible explanation for the premises. They claim that if the premises are true, then the conclusion is the most plausible or reasonable to be true as well. Examples of abductive arguments are inference to the best explanation, argument from ignorance, etc.</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3889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Deductive arguments: These arguments offer the strongest possible support for the conclusion. They claim that if the premises are true, then the conclusion must be true as well. Examples of deductive arguments are modus ponens, modus tollens, hypothetical syllogism, categorical syllogism, etc.12</a:t>
            </a:r>
          </a:p>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Inductive arguments: These arguments offer weaker but still correct support for the conclusion. They claim that if the premises are true, then the conclusion is likely or probable to be true as well. Examples of inductive arguments are inductive generalization, statistical argument, causal argument, argument from analogy, etc.</a:t>
            </a:r>
          </a:p>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Abductive arguments: These arguments offer the best possible explanation for the premises. They claim that if the premises are true, then the conclusion is the most plausible or reasonable to be true as well. Examples of abductive arguments are inference to the best explanation, argument from ignorance, etc.</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5565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Deductive arguments: These arguments offer the strongest possible support for the conclusion. They claim that if the premises are true, then the conclusion must be true as well. Examples of deductive arguments are modus ponens, modus tollens, hypothetical syllogism, categorical syllogism, etc.12</a:t>
            </a:r>
          </a:p>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Inductive arguments: These arguments offer weaker but still correct support for the conclusion. They claim that if the premises are true, then the conclusion is likely or probable to be true as well. Examples of inductive arguments are inductive generalization, statistical argument, causal argument, argument from analogy, etc.</a:t>
            </a:r>
          </a:p>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Abductive arguments: These arguments offer the best possible explanation for the premises. They claim that if the premises are true, then the conclusion is the most plausible or reasonable to be true as well. Examples of abductive arguments are inference to the best explanation, argument from ignorance, etc.</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6627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1035473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2537536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24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1281440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1891279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r>
              <a:rPr lang="en-US" dirty="0"/>
              <a:t>Amazon’s Just Walk Out technology, which allowed customers to grab grocery items from a shelf and walk out of the store, was being phased out of its grocery stores. It </a:t>
            </a:r>
            <a:r>
              <a:rPr lang="en-US" dirty="0">
                <a:hlinkClick r:id="rId3"/>
              </a:rPr>
              <a:t>partially relied on</a:t>
            </a:r>
            <a:r>
              <a:rPr lang="en-US" dirty="0"/>
              <a:t> more than 1,000 people in India who were watching and labeling videos to make sure the checkouts were accurate. </a:t>
            </a:r>
          </a:p>
        </p:txBody>
      </p:sp>
    </p:spTree>
    <p:extLst>
      <p:ext uri="{BB962C8B-B14F-4D97-AF65-F5344CB8AC3E}">
        <p14:creationId xmlns:p14="http://schemas.microsoft.com/office/powerpoint/2010/main" val="316189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3205203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824369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pPr marL="0" lvl="0" indent="0" algn="l" rtl="0">
              <a:spcBef>
                <a:spcPts val="0"/>
              </a:spcBef>
              <a:spcAft>
                <a:spcPts val="0"/>
              </a:spcAft>
              <a:buNone/>
            </a:pPr>
            <a:r>
              <a:rPr lang="en-US" dirty="0"/>
              <a:t>Ai – Voice assistants like Siri and Alexa are founded on Ai technology </a:t>
            </a:r>
          </a:p>
          <a:p>
            <a:pPr marL="0" lvl="0" indent="0" algn="l" rtl="0">
              <a:spcBef>
                <a:spcPts val="0"/>
              </a:spcBef>
              <a:spcAft>
                <a:spcPts val="0"/>
              </a:spcAft>
              <a:buNone/>
            </a:pPr>
            <a:r>
              <a:rPr lang="en-US" dirty="0"/>
              <a:t>ML - </a:t>
            </a:r>
            <a:r>
              <a:rPr lang="en-US" b="0" i="0" dirty="0">
                <a:solidFill>
                  <a:srgbClr val="333333"/>
                </a:solidFill>
                <a:effectLst/>
                <a:latin typeface="McKinsey Sans"/>
              </a:rPr>
              <a:t>These algorithms can detect patterns and learn how to make predictions and recommendations by processing data and experiences, rather than by receiving explicit programming instruction. The algorithms also adapt in response to new data and experiences to improve their efficacy over time. </a:t>
            </a:r>
            <a:r>
              <a:rPr lang="en-US" b="0" i="0" dirty="0">
                <a:solidFill>
                  <a:srgbClr val="2251FF"/>
                </a:solidFill>
                <a:effectLst/>
                <a:latin typeface="Bower"/>
              </a:rPr>
              <a:t>The volume and complexity of data that is now being generated, too vast for humans to reasonably reckon with, has increased the potential of machine learning, as well as the need for it.</a:t>
            </a:r>
            <a:endParaRPr lang="en-US" dirty="0"/>
          </a:p>
          <a:p>
            <a:endParaRPr lang="en-US" dirty="0"/>
          </a:p>
        </p:txBody>
      </p:sp>
    </p:spTree>
    <p:extLst>
      <p:ext uri="{BB962C8B-B14F-4D97-AF65-F5344CB8AC3E}">
        <p14:creationId xmlns:p14="http://schemas.microsoft.com/office/powerpoint/2010/main" val="700261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1825116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1026695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3375017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002B48"/>
                </a:solidFill>
                <a:latin typeface="+mn-lt"/>
                <a:ea typeface="+mj-ea"/>
                <a:cs typeface="+mj-cs"/>
              </a:rPr>
              <a:t>Given the time, I’ll start with the use and provide the context and considerations later</a:t>
            </a:r>
          </a:p>
          <a:p>
            <a:endParaRPr lang="en-US" dirty="0"/>
          </a:p>
        </p:txBody>
      </p:sp>
    </p:spTree>
    <p:extLst>
      <p:ext uri="{BB962C8B-B14F-4D97-AF65-F5344CB8AC3E}">
        <p14:creationId xmlns:p14="http://schemas.microsoft.com/office/powerpoint/2010/main" val="1704871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Student Retention: Civitas Learning uses predictive analytics to help institutions improve student retention and success rates.</a:t>
            </a:r>
          </a:p>
          <a:p>
            <a:endParaRPr lang="en-US" dirty="0"/>
          </a:p>
        </p:txBody>
      </p:sp>
    </p:spTree>
    <p:extLst>
      <p:ext uri="{BB962C8B-B14F-4D97-AF65-F5344CB8AC3E}">
        <p14:creationId xmlns:p14="http://schemas.microsoft.com/office/powerpoint/2010/main" val="2638643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1193774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2164019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1362461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919281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Deductive arguments: These arguments offer the strongest possible support for the conclusion. They claim that if the premises are true, then the conclusion must be true as well. Examples of deductive arguments are modus ponens, modus tollens, hypothetical syllogism, categorical syllogism, etc.12</a:t>
            </a:r>
          </a:p>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Inductive arguments: These arguments offer weaker but still correct support for the conclusion. They claim that if the premises are true, then the conclusion is likely or probable to be true as well. Examples of inductive arguments are inductive generalization, statistical argument, causal argument, argument from analogy, etc.</a:t>
            </a:r>
          </a:p>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Abductive arguments: These arguments offer the best possible explanation for the premises. They claim that if the premises are true, then the conclusion is the most plausible or reasonable to be true as well. Examples of abductive arguments are inference to the best explanation, argument from ignorance, etc.</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7569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38905"/>
            <a:ext cx="3932237" cy="813691"/>
          </a:xfrm>
        </p:spPr>
        <p:txBody>
          <a:bodyPr anchor="b"/>
          <a:lstStyle>
            <a:lvl1pPr>
              <a:defRPr sz="3200"/>
            </a:lvl1pPr>
          </a:lstStyle>
          <a:p>
            <a:r>
              <a:rPr lang="en-US" dirty="0"/>
              <a:t>Click to edit Master title</a:t>
            </a:r>
          </a:p>
        </p:txBody>
      </p:sp>
      <p:sp>
        <p:nvSpPr>
          <p:cNvPr id="3" name="Picture Placeholder 2"/>
          <p:cNvSpPr>
            <a:spLocks noGrp="1" noChangeAspect="1"/>
          </p:cNvSpPr>
          <p:nvPr>
            <p:ph type="pic" idx="1"/>
          </p:nvPr>
        </p:nvSpPr>
        <p:spPr>
          <a:xfrm>
            <a:off x="5183188" y="928247"/>
            <a:ext cx="6172200" cy="458586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1752595"/>
            <a:ext cx="3932237" cy="374275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9090897" y="6304008"/>
            <a:ext cx="2743200" cy="365125"/>
          </a:xfrm>
          <a:prstGeom prst="rect">
            <a:avLst/>
          </a:prstGeom>
        </p:spPr>
        <p:txBody>
          <a:bodyPr/>
          <a:lstStyle/>
          <a:p>
            <a:fld id="{A1C70834-43E7-FC44-8B87-D1FCD75A3ECE}" type="slidenum">
              <a:rPr lang="en-US" smtClean="0"/>
              <a:t>‹#›</a:t>
            </a:fld>
            <a:endParaRPr lang="en-US"/>
          </a:p>
        </p:txBody>
      </p:sp>
    </p:spTree>
    <p:extLst>
      <p:ext uri="{BB962C8B-B14F-4D97-AF65-F5344CB8AC3E}">
        <p14:creationId xmlns:p14="http://schemas.microsoft.com/office/powerpoint/2010/main" val="3721387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908054"/>
            <a:ext cx="10515600" cy="971111"/>
          </a:xfrm>
        </p:spPr>
        <p:txBody>
          <a:bodyPr/>
          <a:lstStyle/>
          <a:p>
            <a:r>
              <a:rPr lang="en-US" dirty="0"/>
              <a:t>Click to edit Master title style</a:t>
            </a:r>
          </a:p>
        </p:txBody>
      </p:sp>
      <p:sp>
        <p:nvSpPr>
          <p:cNvPr id="3" name="Vertical Text Placeholder 2"/>
          <p:cNvSpPr>
            <a:spLocks noGrp="1"/>
          </p:cNvSpPr>
          <p:nvPr>
            <p:ph type="body" orient="vert" idx="1"/>
          </p:nvPr>
        </p:nvSpPr>
        <p:spPr>
          <a:xfrm>
            <a:off x="838200" y="1912511"/>
            <a:ext cx="10515600" cy="35877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090897" y="6304008"/>
            <a:ext cx="2743200" cy="365125"/>
          </a:xfrm>
          <a:prstGeom prst="rect">
            <a:avLst/>
          </a:prstGeom>
        </p:spPr>
        <p:txBody>
          <a:bodyPr/>
          <a:lstStyle/>
          <a:p>
            <a:fld id="{A1C70834-43E7-FC44-8B87-D1FCD75A3ECE}" type="slidenum">
              <a:rPr lang="en-US" smtClean="0"/>
              <a:t>‹#›</a:t>
            </a:fld>
            <a:endParaRPr lang="en-US"/>
          </a:p>
        </p:txBody>
      </p:sp>
    </p:spTree>
    <p:extLst>
      <p:ext uri="{BB962C8B-B14F-4D97-AF65-F5344CB8AC3E}">
        <p14:creationId xmlns:p14="http://schemas.microsoft.com/office/powerpoint/2010/main" val="2459106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928247"/>
            <a:ext cx="2628900" cy="457200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928247"/>
            <a:ext cx="7734300" cy="457200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090897" y="6304008"/>
            <a:ext cx="2743200" cy="365125"/>
          </a:xfrm>
          <a:prstGeom prst="rect">
            <a:avLst/>
          </a:prstGeom>
        </p:spPr>
        <p:txBody>
          <a:bodyPr/>
          <a:lstStyle/>
          <a:p>
            <a:fld id="{A1C70834-43E7-FC44-8B87-D1FCD75A3ECE}" type="slidenum">
              <a:rPr lang="en-US" smtClean="0"/>
              <a:t>‹#›</a:t>
            </a:fld>
            <a:endParaRPr lang="en-US"/>
          </a:p>
        </p:txBody>
      </p:sp>
    </p:spTree>
    <p:extLst>
      <p:ext uri="{BB962C8B-B14F-4D97-AF65-F5344CB8AC3E}">
        <p14:creationId xmlns:p14="http://schemas.microsoft.com/office/powerpoint/2010/main" val="1253852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10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480" y="411481"/>
            <a:ext cx="11549617" cy="932410"/>
          </a:xfrm>
        </p:spPr>
        <p:txBody>
          <a:bodyPr/>
          <a:lstStyle/>
          <a:p>
            <a:r>
              <a:rPr lang="en-US" dirty="0"/>
              <a:t>Click to edit Master title style</a:t>
            </a:r>
          </a:p>
        </p:txBody>
      </p:sp>
      <p:sp>
        <p:nvSpPr>
          <p:cNvPr id="3" name="Content Placeholder 2"/>
          <p:cNvSpPr>
            <a:spLocks noGrp="1"/>
          </p:cNvSpPr>
          <p:nvPr>
            <p:ph idx="1"/>
          </p:nvPr>
        </p:nvSpPr>
        <p:spPr>
          <a:xfrm>
            <a:off x="284480" y="1478280"/>
            <a:ext cx="11549617" cy="4815840"/>
          </a:xfrm>
        </p:spPr>
        <p:txBody>
          <a:bodyPr/>
          <a:lstStyle>
            <a:lvl1pPr>
              <a:defRPr sz="3200">
                <a:solidFill>
                  <a:schemeClr val="tx1">
                    <a:lumMod val="65000"/>
                    <a:lumOff val="35000"/>
                  </a:schemeClr>
                </a:solidFill>
              </a:defRPr>
            </a:lvl1pPr>
            <a:lvl2pPr>
              <a:defRPr sz="2800">
                <a:solidFill>
                  <a:schemeClr val="tx1">
                    <a:lumMod val="65000"/>
                    <a:lumOff val="35000"/>
                  </a:schemeClr>
                </a:solidFill>
              </a:defRPr>
            </a:lvl2pPr>
            <a:lvl3pPr>
              <a:defRPr sz="2800">
                <a:solidFill>
                  <a:schemeClr val="tx1">
                    <a:lumMod val="65000"/>
                    <a:lumOff val="35000"/>
                  </a:schemeClr>
                </a:solidFill>
              </a:defRPr>
            </a:lvl3pPr>
            <a:lvl4pPr>
              <a:defRPr sz="2800">
                <a:solidFill>
                  <a:schemeClr val="tx1">
                    <a:lumMod val="65000"/>
                    <a:lumOff val="35000"/>
                  </a:schemeClr>
                </a:solidFill>
              </a:defRPr>
            </a:lvl4pPr>
            <a:lvl5pPr>
              <a:defRPr sz="28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408160" y="6456090"/>
            <a:ext cx="2743200" cy="365125"/>
          </a:xfrm>
          <a:prstGeom prst="rect">
            <a:avLst/>
          </a:prstGeom>
        </p:spPr>
        <p:txBody>
          <a:bodyPr/>
          <a:lstStyle/>
          <a:p>
            <a:fld id="{A1C70834-43E7-FC44-8B87-D1FCD75A3ECE}" type="slidenum">
              <a:rPr lang="en-US" smtClean="0"/>
              <a:t>‹#›</a:t>
            </a:fld>
            <a:endParaRPr lang="en-US"/>
          </a:p>
        </p:txBody>
      </p:sp>
    </p:spTree>
    <p:extLst>
      <p:ext uri="{BB962C8B-B14F-4D97-AF65-F5344CB8AC3E}">
        <p14:creationId xmlns:p14="http://schemas.microsoft.com/office/powerpoint/2010/main" val="3867378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307953"/>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187678"/>
            <a:ext cx="10515600" cy="96620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8344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023" y="213634"/>
            <a:ext cx="11951447" cy="612774"/>
          </a:xfrm>
        </p:spPr>
        <p:txBody>
          <a:bodyPr/>
          <a:lstStyle/>
          <a:p>
            <a:r>
              <a:rPr lang="en-US" dirty="0"/>
              <a:t>Click to edit Master title style</a:t>
            </a:r>
          </a:p>
        </p:txBody>
      </p:sp>
      <p:sp>
        <p:nvSpPr>
          <p:cNvPr id="3" name="Content Placeholder 2"/>
          <p:cNvSpPr>
            <a:spLocks noGrp="1"/>
          </p:cNvSpPr>
          <p:nvPr>
            <p:ph sz="half" idx="1"/>
          </p:nvPr>
        </p:nvSpPr>
        <p:spPr>
          <a:xfrm>
            <a:off x="121024" y="902251"/>
            <a:ext cx="5843493" cy="5525443"/>
          </a:xfrm>
        </p:spPr>
        <p:txBody>
          <a:bodyPr/>
          <a:lstStyle>
            <a:lvl1pPr>
              <a:defRPr sz="24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0" y="902251"/>
            <a:ext cx="5974976" cy="5525442"/>
          </a:xfrm>
        </p:spPr>
        <p:txBody>
          <a:bodyPr/>
          <a:lstStyle>
            <a:lvl1pPr>
              <a:defRPr sz="24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5968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899670"/>
            <a:ext cx="10515600" cy="500064"/>
          </a:xfrm>
        </p:spPr>
        <p:txBody>
          <a:bodyPr/>
          <a:lstStyle/>
          <a:p>
            <a:r>
              <a:rPr lang="en-US" dirty="0"/>
              <a:t>Click to edit Master title style</a:t>
            </a:r>
          </a:p>
        </p:txBody>
      </p:sp>
      <p:sp>
        <p:nvSpPr>
          <p:cNvPr id="3" name="Text Placeholder 2"/>
          <p:cNvSpPr>
            <a:spLocks noGrp="1"/>
          </p:cNvSpPr>
          <p:nvPr>
            <p:ph type="body" idx="1"/>
          </p:nvPr>
        </p:nvSpPr>
        <p:spPr>
          <a:xfrm>
            <a:off x="839789" y="1427444"/>
            <a:ext cx="5157787" cy="7312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172555"/>
            <a:ext cx="5157787" cy="3327276"/>
          </a:xfrm>
        </p:spPr>
        <p:txBody>
          <a:bodyPr/>
          <a:lstStyle>
            <a:lvl1pPr>
              <a:defRPr sz="24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427444"/>
            <a:ext cx="5183188" cy="7312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172555"/>
            <a:ext cx="5183188" cy="3327276"/>
          </a:xfrm>
        </p:spPr>
        <p:txBody>
          <a:bodyPr/>
          <a:lstStyle>
            <a:lvl1pPr>
              <a:defRPr sz="24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642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79109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38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985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38898"/>
            <a:ext cx="6172200" cy="45890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9090897" y="6304008"/>
            <a:ext cx="2743200" cy="365125"/>
          </a:xfrm>
          <a:prstGeom prst="rect">
            <a:avLst/>
          </a:prstGeom>
        </p:spPr>
        <p:txBody>
          <a:bodyPr/>
          <a:lstStyle/>
          <a:p>
            <a:fld id="{A1C70834-43E7-FC44-8B87-D1FCD75A3ECE}" type="slidenum">
              <a:rPr lang="en-US" smtClean="0"/>
              <a:t>‹#›</a:t>
            </a:fld>
            <a:endParaRPr lang="en-US"/>
          </a:p>
        </p:txBody>
      </p:sp>
      <p:sp>
        <p:nvSpPr>
          <p:cNvPr id="8" name="Title 1">
            <a:extLst>
              <a:ext uri="{FF2B5EF4-FFF2-40B4-BE49-F238E27FC236}">
                <a16:creationId xmlns:a16="http://schemas.microsoft.com/office/drawing/2014/main" id="{47E76796-0DEA-4E58-9C49-2F04B62AF0D8}"/>
              </a:ext>
            </a:extLst>
          </p:cNvPr>
          <p:cNvSpPr>
            <a:spLocks noGrp="1"/>
          </p:cNvSpPr>
          <p:nvPr>
            <p:ph type="title"/>
          </p:nvPr>
        </p:nvSpPr>
        <p:spPr>
          <a:xfrm>
            <a:off x="839788" y="938899"/>
            <a:ext cx="3932237" cy="813691"/>
          </a:xfrm>
        </p:spPr>
        <p:txBody>
          <a:bodyPr anchor="b"/>
          <a:lstStyle>
            <a:lvl1pPr>
              <a:defRPr sz="3200"/>
            </a:lvl1pPr>
          </a:lstStyle>
          <a:p>
            <a:r>
              <a:rPr lang="en-US" dirty="0"/>
              <a:t>Click to edit Master title</a:t>
            </a:r>
          </a:p>
        </p:txBody>
      </p:sp>
      <p:sp>
        <p:nvSpPr>
          <p:cNvPr id="9" name="Text Placeholder 3">
            <a:extLst>
              <a:ext uri="{FF2B5EF4-FFF2-40B4-BE49-F238E27FC236}">
                <a16:creationId xmlns:a16="http://schemas.microsoft.com/office/drawing/2014/main" id="{075F9B3B-1F48-497D-BF89-0338FD60E90F}"/>
              </a:ext>
            </a:extLst>
          </p:cNvPr>
          <p:cNvSpPr>
            <a:spLocks noGrp="1"/>
          </p:cNvSpPr>
          <p:nvPr>
            <p:ph type="body" sz="half" idx="2"/>
          </p:nvPr>
        </p:nvSpPr>
        <p:spPr>
          <a:xfrm>
            <a:off x="839788" y="1752590"/>
            <a:ext cx="3932237" cy="37276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70443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38905"/>
            <a:ext cx="3932237" cy="813691"/>
          </a:xfrm>
        </p:spPr>
        <p:txBody>
          <a:bodyPr anchor="b"/>
          <a:lstStyle>
            <a:lvl1pPr>
              <a:defRPr sz="3200"/>
            </a:lvl1pPr>
          </a:lstStyle>
          <a:p>
            <a:r>
              <a:rPr lang="en-US" dirty="0"/>
              <a:t>Click to edit Master title</a:t>
            </a:r>
          </a:p>
        </p:txBody>
      </p:sp>
      <p:sp>
        <p:nvSpPr>
          <p:cNvPr id="3" name="Picture Placeholder 2"/>
          <p:cNvSpPr>
            <a:spLocks noGrp="1" noChangeAspect="1"/>
          </p:cNvSpPr>
          <p:nvPr>
            <p:ph type="pic" idx="1"/>
          </p:nvPr>
        </p:nvSpPr>
        <p:spPr>
          <a:xfrm>
            <a:off x="5183188" y="928247"/>
            <a:ext cx="6172200" cy="458586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1752595"/>
            <a:ext cx="3932237" cy="374275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9090897" y="6304008"/>
            <a:ext cx="2743200" cy="365125"/>
          </a:xfrm>
          <a:prstGeom prst="rect">
            <a:avLst/>
          </a:prstGeom>
        </p:spPr>
        <p:txBody>
          <a:bodyPr/>
          <a:lstStyle/>
          <a:p>
            <a:fld id="{A1C70834-43E7-FC44-8B87-D1FCD75A3ECE}" type="slidenum">
              <a:rPr lang="en-US" smtClean="0"/>
              <a:t>‹#›</a:t>
            </a:fld>
            <a:endParaRPr lang="en-US"/>
          </a:p>
        </p:txBody>
      </p:sp>
    </p:spTree>
    <p:extLst>
      <p:ext uri="{BB962C8B-B14F-4D97-AF65-F5344CB8AC3E}">
        <p14:creationId xmlns:p14="http://schemas.microsoft.com/office/powerpoint/2010/main" val="3331557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908054"/>
            <a:ext cx="10515600" cy="971111"/>
          </a:xfrm>
        </p:spPr>
        <p:txBody>
          <a:bodyPr/>
          <a:lstStyle/>
          <a:p>
            <a:r>
              <a:rPr lang="en-US" dirty="0"/>
              <a:t>Click to edit Master title style</a:t>
            </a:r>
          </a:p>
        </p:txBody>
      </p:sp>
      <p:sp>
        <p:nvSpPr>
          <p:cNvPr id="3" name="Vertical Text Placeholder 2"/>
          <p:cNvSpPr>
            <a:spLocks noGrp="1"/>
          </p:cNvSpPr>
          <p:nvPr>
            <p:ph type="body" orient="vert" idx="1"/>
          </p:nvPr>
        </p:nvSpPr>
        <p:spPr>
          <a:xfrm>
            <a:off x="838200" y="1912511"/>
            <a:ext cx="10515600" cy="35877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090897" y="6304008"/>
            <a:ext cx="2743200" cy="365125"/>
          </a:xfrm>
          <a:prstGeom prst="rect">
            <a:avLst/>
          </a:prstGeom>
        </p:spPr>
        <p:txBody>
          <a:bodyPr/>
          <a:lstStyle/>
          <a:p>
            <a:fld id="{A1C70834-43E7-FC44-8B87-D1FCD75A3ECE}" type="slidenum">
              <a:rPr lang="en-US" smtClean="0"/>
              <a:t>‹#›</a:t>
            </a:fld>
            <a:endParaRPr lang="en-US"/>
          </a:p>
        </p:txBody>
      </p:sp>
    </p:spTree>
    <p:extLst>
      <p:ext uri="{BB962C8B-B14F-4D97-AF65-F5344CB8AC3E}">
        <p14:creationId xmlns:p14="http://schemas.microsoft.com/office/powerpoint/2010/main" val="1686067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928247"/>
            <a:ext cx="2628900" cy="457200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928247"/>
            <a:ext cx="7734300" cy="457200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090897" y="6304008"/>
            <a:ext cx="2743200" cy="365125"/>
          </a:xfrm>
          <a:prstGeom prst="rect">
            <a:avLst/>
          </a:prstGeom>
        </p:spPr>
        <p:txBody>
          <a:bodyPr/>
          <a:lstStyle/>
          <a:p>
            <a:fld id="{A1C70834-43E7-FC44-8B87-D1FCD75A3ECE}" type="slidenum">
              <a:rPr lang="en-US" smtClean="0"/>
              <a:t>‹#›</a:t>
            </a:fld>
            <a:endParaRPr lang="en-US"/>
          </a:p>
        </p:txBody>
      </p:sp>
    </p:spTree>
    <p:extLst>
      <p:ext uri="{BB962C8B-B14F-4D97-AF65-F5344CB8AC3E}">
        <p14:creationId xmlns:p14="http://schemas.microsoft.com/office/powerpoint/2010/main" val="201698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2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34290" indent="0" algn="r">
              <a:buNone/>
              <a:defRPr>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a:defRPr/>
            </a:pPr>
            <a:fld id="{B90AFC5E-703D-45B5-A650-11A61236527A}" type="datetimeFigureOut">
              <a:rPr lang="en-US" smtClean="0">
                <a:solidFill>
                  <a:srgbClr val="DBF5F9">
                    <a:shade val="90000"/>
                  </a:srgbClr>
                </a:solidFill>
              </a:rPr>
              <a:pPr>
                <a:defRPr/>
              </a:pPr>
              <a:t>9/25/2024</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pPr>
              <a:defRPr/>
            </a:pPr>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pPr>
              <a:defRPr/>
            </a:pPr>
            <a:fld id="{5B9762A9-3481-4B39-8E47-16F3512468FB}" type="slidenum">
              <a:rPr lang="en-US" smtClean="0">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41664850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480" y="411481"/>
            <a:ext cx="11549617" cy="932410"/>
          </a:xfrm>
        </p:spPr>
        <p:txBody>
          <a:bodyPr/>
          <a:lstStyle/>
          <a:p>
            <a:r>
              <a:rPr lang="en-US" dirty="0"/>
              <a:t>Click to edit Master title style</a:t>
            </a:r>
          </a:p>
        </p:txBody>
      </p:sp>
      <p:sp>
        <p:nvSpPr>
          <p:cNvPr id="3" name="Content Placeholder 2"/>
          <p:cNvSpPr>
            <a:spLocks noGrp="1"/>
          </p:cNvSpPr>
          <p:nvPr>
            <p:ph idx="1"/>
          </p:nvPr>
        </p:nvSpPr>
        <p:spPr>
          <a:xfrm>
            <a:off x="284480" y="1478280"/>
            <a:ext cx="11549617" cy="4815840"/>
          </a:xfrm>
        </p:spPr>
        <p:txBody>
          <a:bodyPr/>
          <a:lstStyle>
            <a:lvl1pPr>
              <a:defRPr sz="3200">
                <a:solidFill>
                  <a:schemeClr val="tx1">
                    <a:lumMod val="65000"/>
                    <a:lumOff val="35000"/>
                  </a:schemeClr>
                </a:solidFill>
              </a:defRPr>
            </a:lvl1pPr>
            <a:lvl2pPr>
              <a:defRPr sz="2800">
                <a:solidFill>
                  <a:schemeClr val="tx1">
                    <a:lumMod val="65000"/>
                    <a:lumOff val="35000"/>
                  </a:schemeClr>
                </a:solidFill>
              </a:defRPr>
            </a:lvl2pPr>
            <a:lvl3pPr>
              <a:defRPr sz="2800">
                <a:solidFill>
                  <a:schemeClr val="tx1">
                    <a:lumMod val="65000"/>
                    <a:lumOff val="35000"/>
                  </a:schemeClr>
                </a:solidFill>
              </a:defRPr>
            </a:lvl3pPr>
            <a:lvl4pPr>
              <a:defRPr sz="2800">
                <a:solidFill>
                  <a:schemeClr val="tx1">
                    <a:lumMod val="65000"/>
                    <a:lumOff val="35000"/>
                  </a:schemeClr>
                </a:solidFill>
              </a:defRPr>
            </a:lvl4pPr>
            <a:lvl5pPr>
              <a:defRPr sz="28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408160" y="6456090"/>
            <a:ext cx="2743200" cy="365125"/>
          </a:xfrm>
          <a:prstGeom prst="rect">
            <a:avLst/>
          </a:prstGeom>
        </p:spPr>
        <p:txBody>
          <a:bodyPr/>
          <a:lstStyle/>
          <a:p>
            <a:fld id="{A1C70834-43E7-FC44-8B87-D1FCD75A3ECE}" type="slidenum">
              <a:rPr lang="en-US" smtClean="0"/>
              <a:t>‹#›</a:t>
            </a:fld>
            <a:endParaRPr lang="en-US"/>
          </a:p>
        </p:txBody>
      </p:sp>
    </p:spTree>
    <p:extLst>
      <p:ext uri="{BB962C8B-B14F-4D97-AF65-F5344CB8AC3E}">
        <p14:creationId xmlns:p14="http://schemas.microsoft.com/office/powerpoint/2010/main" val="2525377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307953"/>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187678"/>
            <a:ext cx="10515600" cy="96620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57477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023" y="213634"/>
            <a:ext cx="11951447" cy="612774"/>
          </a:xfrm>
        </p:spPr>
        <p:txBody>
          <a:bodyPr/>
          <a:lstStyle/>
          <a:p>
            <a:r>
              <a:rPr lang="en-US" dirty="0"/>
              <a:t>Click to edit Master title style</a:t>
            </a:r>
          </a:p>
        </p:txBody>
      </p:sp>
      <p:sp>
        <p:nvSpPr>
          <p:cNvPr id="3" name="Content Placeholder 2"/>
          <p:cNvSpPr>
            <a:spLocks noGrp="1"/>
          </p:cNvSpPr>
          <p:nvPr>
            <p:ph sz="half" idx="1"/>
          </p:nvPr>
        </p:nvSpPr>
        <p:spPr>
          <a:xfrm>
            <a:off x="121024" y="902251"/>
            <a:ext cx="5843493" cy="5525443"/>
          </a:xfrm>
        </p:spPr>
        <p:txBody>
          <a:bodyPr/>
          <a:lstStyle>
            <a:lvl1pPr>
              <a:lnSpc>
                <a:spcPct val="80000"/>
              </a:lnSpc>
              <a:spcBef>
                <a:spcPts val="600"/>
              </a:spcBef>
              <a:spcAft>
                <a:spcPts val="0"/>
              </a:spcAft>
              <a:defRPr sz="2400" baseline="0"/>
            </a:lvl1pPr>
            <a:lvl2pPr>
              <a:lnSpc>
                <a:spcPct val="80000"/>
              </a:lnSpc>
              <a:spcBef>
                <a:spcPts val="600"/>
              </a:spcBef>
              <a:spcAft>
                <a:spcPts val="0"/>
              </a:spcAft>
              <a:defRPr sz="2000" baseline="0"/>
            </a:lvl2pPr>
            <a:lvl3pPr>
              <a:lnSpc>
                <a:spcPct val="80000"/>
              </a:lnSpc>
              <a:spcBef>
                <a:spcPts val="600"/>
              </a:spcBef>
              <a:spcAft>
                <a:spcPts val="0"/>
              </a:spcAft>
              <a:defRPr baseline="0"/>
            </a:lvl3pPr>
            <a:lvl4pPr>
              <a:lnSpc>
                <a:spcPct val="80000"/>
              </a:lnSpc>
              <a:spcBef>
                <a:spcPts val="600"/>
              </a:spcBef>
              <a:spcAft>
                <a:spcPts val="0"/>
              </a:spcAft>
              <a:defRPr baseline="0"/>
            </a:lvl4pPr>
            <a:lvl5pPr>
              <a:lnSpc>
                <a:spcPct val="80000"/>
              </a:lnSpc>
              <a:spcBef>
                <a:spcPts val="600"/>
              </a:spcBef>
              <a:spcAft>
                <a:spcPts val="0"/>
              </a:spcAft>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0" y="902251"/>
            <a:ext cx="5974976" cy="5525442"/>
          </a:xfrm>
        </p:spPr>
        <p:txBody>
          <a:bodyPr/>
          <a:lstStyle>
            <a:lvl1pPr>
              <a:lnSpc>
                <a:spcPct val="80000"/>
              </a:lnSpc>
              <a:spcBef>
                <a:spcPts val="600"/>
              </a:spcBef>
              <a:defRPr sz="2400" baseline="0"/>
            </a:lvl1pPr>
            <a:lvl2pPr>
              <a:lnSpc>
                <a:spcPct val="80000"/>
              </a:lnSpc>
              <a:spcBef>
                <a:spcPts val="600"/>
              </a:spcBef>
              <a:defRPr sz="2000" baseline="0"/>
            </a:lvl2pPr>
            <a:lvl3pPr>
              <a:lnSpc>
                <a:spcPct val="80000"/>
              </a:lnSpc>
              <a:spcBef>
                <a:spcPts val="600"/>
              </a:spcBef>
              <a:defRPr baseline="0"/>
            </a:lvl3pPr>
            <a:lvl4pPr>
              <a:lnSpc>
                <a:spcPct val="80000"/>
              </a:lnSpc>
              <a:spcBef>
                <a:spcPts val="600"/>
              </a:spcBef>
              <a:defRPr baseline="0"/>
            </a:lvl4pPr>
            <a:lvl5pPr>
              <a:lnSpc>
                <a:spcPct val="80000"/>
              </a:lnSpc>
              <a:spcBef>
                <a:spcPts val="600"/>
              </a:spcBef>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3571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899670"/>
            <a:ext cx="10515600" cy="500064"/>
          </a:xfrm>
        </p:spPr>
        <p:txBody>
          <a:bodyPr/>
          <a:lstStyle/>
          <a:p>
            <a:r>
              <a:rPr lang="en-US" dirty="0"/>
              <a:t>Click to edit Master title style</a:t>
            </a:r>
          </a:p>
        </p:txBody>
      </p:sp>
      <p:sp>
        <p:nvSpPr>
          <p:cNvPr id="3" name="Text Placeholder 2"/>
          <p:cNvSpPr>
            <a:spLocks noGrp="1"/>
          </p:cNvSpPr>
          <p:nvPr>
            <p:ph type="body" idx="1"/>
          </p:nvPr>
        </p:nvSpPr>
        <p:spPr>
          <a:xfrm>
            <a:off x="839789" y="1427444"/>
            <a:ext cx="5157787" cy="7312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172555"/>
            <a:ext cx="5157787" cy="3327276"/>
          </a:xfrm>
        </p:spPr>
        <p:txBody>
          <a:bodyPr/>
          <a:lstStyle>
            <a:lvl1pPr>
              <a:defRPr sz="24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427444"/>
            <a:ext cx="5183188" cy="7312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172555"/>
            <a:ext cx="5183188" cy="3327276"/>
          </a:xfrm>
        </p:spPr>
        <p:txBody>
          <a:bodyPr/>
          <a:lstStyle>
            <a:lvl1pPr>
              <a:defRPr sz="24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7579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95911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563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38898"/>
            <a:ext cx="6172200" cy="45890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9090897" y="6304008"/>
            <a:ext cx="2743200" cy="365125"/>
          </a:xfrm>
          <a:prstGeom prst="rect">
            <a:avLst/>
          </a:prstGeom>
        </p:spPr>
        <p:txBody>
          <a:bodyPr/>
          <a:lstStyle/>
          <a:p>
            <a:fld id="{A1C70834-43E7-FC44-8B87-D1FCD75A3ECE}" type="slidenum">
              <a:rPr lang="en-US" smtClean="0"/>
              <a:t>‹#›</a:t>
            </a:fld>
            <a:endParaRPr lang="en-US"/>
          </a:p>
        </p:txBody>
      </p:sp>
      <p:sp>
        <p:nvSpPr>
          <p:cNvPr id="8" name="Title 1">
            <a:extLst>
              <a:ext uri="{FF2B5EF4-FFF2-40B4-BE49-F238E27FC236}">
                <a16:creationId xmlns:a16="http://schemas.microsoft.com/office/drawing/2014/main" id="{47E76796-0DEA-4E58-9C49-2F04B62AF0D8}"/>
              </a:ext>
            </a:extLst>
          </p:cNvPr>
          <p:cNvSpPr>
            <a:spLocks noGrp="1"/>
          </p:cNvSpPr>
          <p:nvPr>
            <p:ph type="title"/>
          </p:nvPr>
        </p:nvSpPr>
        <p:spPr>
          <a:xfrm>
            <a:off x="839788" y="938899"/>
            <a:ext cx="3932237" cy="813691"/>
          </a:xfrm>
        </p:spPr>
        <p:txBody>
          <a:bodyPr anchor="b"/>
          <a:lstStyle>
            <a:lvl1pPr>
              <a:defRPr sz="3200"/>
            </a:lvl1pPr>
          </a:lstStyle>
          <a:p>
            <a:r>
              <a:rPr lang="en-US" dirty="0"/>
              <a:t>Click to edit Master title</a:t>
            </a:r>
          </a:p>
        </p:txBody>
      </p:sp>
      <p:sp>
        <p:nvSpPr>
          <p:cNvPr id="9" name="Text Placeholder 3">
            <a:extLst>
              <a:ext uri="{FF2B5EF4-FFF2-40B4-BE49-F238E27FC236}">
                <a16:creationId xmlns:a16="http://schemas.microsoft.com/office/drawing/2014/main" id="{075F9B3B-1F48-497D-BF89-0338FD60E90F}"/>
              </a:ext>
            </a:extLst>
          </p:cNvPr>
          <p:cNvSpPr>
            <a:spLocks noGrp="1"/>
          </p:cNvSpPr>
          <p:nvPr>
            <p:ph type="body" sz="half" idx="2"/>
          </p:nvPr>
        </p:nvSpPr>
        <p:spPr>
          <a:xfrm>
            <a:off x="839788" y="1752590"/>
            <a:ext cx="3932237" cy="37276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1475320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1524EA-C999-4901-BC4E-ADC0C2128292}"/>
              </a:ext>
              <a:ext uri="{C183D7F6-B498-43B3-948B-1728B52AA6E4}">
                <adec:decorative xmlns:adec="http://schemas.microsoft.com/office/drawing/2017/decorative" val="1"/>
              </a:ext>
            </a:extLst>
          </p:cNvPr>
          <p:cNvPicPr>
            <a:picLocks noChangeAspect="1"/>
          </p:cNvPicPr>
          <p:nvPr userDrawn="1"/>
        </p:nvPicPr>
        <p:blipFill rotWithShape="1">
          <a:blip r:embed="rId13"/>
          <a:srcRect b="98222"/>
          <a:stretch/>
        </p:blipFill>
        <p:spPr>
          <a:xfrm>
            <a:off x="0" y="0"/>
            <a:ext cx="12192000" cy="121920"/>
          </a:xfrm>
          <a:prstGeom prst="rect">
            <a:avLst/>
          </a:prstGeom>
        </p:spPr>
      </p:pic>
      <p:sp>
        <p:nvSpPr>
          <p:cNvPr id="2" name="Title Placeholder 1"/>
          <p:cNvSpPr>
            <a:spLocks noGrp="1"/>
          </p:cNvSpPr>
          <p:nvPr>
            <p:ph type="title"/>
          </p:nvPr>
        </p:nvSpPr>
        <p:spPr>
          <a:xfrm>
            <a:off x="264458" y="222247"/>
            <a:ext cx="11700436" cy="97111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64457" y="1293683"/>
            <a:ext cx="11700436" cy="50368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62DFBC1B-5C7D-449B-9434-629FD086E9FD}"/>
              </a:ext>
            </a:extLst>
          </p:cNvPr>
          <p:cNvGrpSpPr/>
          <p:nvPr userDrawn="1"/>
        </p:nvGrpSpPr>
        <p:grpSpPr>
          <a:xfrm>
            <a:off x="0" y="6426488"/>
            <a:ext cx="12192000" cy="492473"/>
            <a:chOff x="0" y="6426487"/>
            <a:chExt cx="9144000" cy="492473"/>
          </a:xfrm>
        </p:grpSpPr>
        <p:pic>
          <p:nvPicPr>
            <p:cNvPr id="8" name="Picture 7">
              <a:extLst>
                <a:ext uri="{FF2B5EF4-FFF2-40B4-BE49-F238E27FC236}">
                  <a16:creationId xmlns:a16="http://schemas.microsoft.com/office/drawing/2014/main" id="{E0AF0DB1-3305-463C-8FD3-233CAF770C86}"/>
                </a:ext>
                <a:ext uri="{C183D7F6-B498-43B3-948B-1728B52AA6E4}">
                  <adec:decorative xmlns:adec="http://schemas.microsoft.com/office/drawing/2017/decorative" val="1"/>
                </a:ext>
              </a:extLst>
            </p:cNvPr>
            <p:cNvPicPr>
              <a:picLocks noChangeAspect="1"/>
            </p:cNvPicPr>
            <p:nvPr userDrawn="1"/>
          </p:nvPicPr>
          <p:blipFill rotWithShape="1">
            <a:blip r:embed="rId13"/>
            <a:srcRect b="98222"/>
            <a:stretch/>
          </p:blipFill>
          <p:spPr>
            <a:xfrm>
              <a:off x="0" y="6426487"/>
              <a:ext cx="9144000" cy="492473"/>
            </a:xfrm>
            <a:prstGeom prst="rect">
              <a:avLst/>
            </a:prstGeom>
          </p:spPr>
        </p:pic>
        <p:sp>
          <p:nvSpPr>
            <p:cNvPr id="13" name="Text Box 10">
              <a:extLst>
                <a:ext uri="{FF2B5EF4-FFF2-40B4-BE49-F238E27FC236}">
                  <a16:creationId xmlns:a16="http://schemas.microsoft.com/office/drawing/2014/main" id="{70C9DEA6-0666-4DAA-B7C4-8554CD94ED18}"/>
                </a:ext>
              </a:extLst>
            </p:cNvPr>
            <p:cNvSpPr txBox="1">
              <a:spLocks noChangeArrowheads="1"/>
            </p:cNvSpPr>
            <p:nvPr userDrawn="1"/>
          </p:nvSpPr>
          <p:spPr bwMode="auto">
            <a:xfrm>
              <a:off x="62859" y="6515243"/>
              <a:ext cx="19771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endParaRPr lang="en-US" altLang="en-US" sz="1400" dirty="0">
                <a:solidFill>
                  <a:schemeClr val="bg1"/>
                </a:solidFill>
              </a:endParaRPr>
            </a:p>
          </p:txBody>
        </p:sp>
      </p:grpSp>
      <p:sp>
        <p:nvSpPr>
          <p:cNvPr id="10" name="Text Box 10">
            <a:extLst>
              <a:ext uri="{FF2B5EF4-FFF2-40B4-BE49-F238E27FC236}">
                <a16:creationId xmlns:a16="http://schemas.microsoft.com/office/drawing/2014/main" id="{D5DD5961-A446-4EFE-A59A-3275BA27923C}"/>
              </a:ext>
            </a:extLst>
          </p:cNvPr>
          <p:cNvSpPr txBox="1">
            <a:spLocks noChangeArrowheads="1"/>
          </p:cNvSpPr>
          <p:nvPr userDrawn="1"/>
        </p:nvSpPr>
        <p:spPr bwMode="auto">
          <a:xfrm>
            <a:off x="11655706" y="6500937"/>
            <a:ext cx="4524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fld id="{75891BEE-58C4-4DD5-B1AF-2DD00ABC7650}" type="slidenum">
              <a:rPr lang="en-US" altLang="en-US" sz="1400" smtClean="0">
                <a:solidFill>
                  <a:schemeClr val="bg1"/>
                </a:solidFill>
              </a:rPr>
              <a:pPr algn="r" eaLnBrk="1" hangingPunct="1">
                <a:spcBef>
                  <a:spcPct val="50000"/>
                </a:spcBef>
                <a:defRPr/>
              </a:pPr>
              <a:t>‹#›</a:t>
            </a:fld>
            <a:r>
              <a:rPr lang="en-US" altLang="en-US" sz="1400" dirty="0">
                <a:solidFill>
                  <a:schemeClr val="bg1"/>
                </a:solidFill>
              </a:rPr>
              <a:t> </a:t>
            </a:r>
          </a:p>
        </p:txBody>
      </p:sp>
      <p:sp>
        <p:nvSpPr>
          <p:cNvPr id="4" name="Text Box 10">
            <a:extLst>
              <a:ext uri="{FF2B5EF4-FFF2-40B4-BE49-F238E27FC236}">
                <a16:creationId xmlns:a16="http://schemas.microsoft.com/office/drawing/2014/main" id="{B8356A34-96C6-09D7-C0CD-F0C7C3F1CD8C}"/>
              </a:ext>
            </a:extLst>
          </p:cNvPr>
          <p:cNvSpPr txBox="1">
            <a:spLocks noChangeArrowheads="1"/>
          </p:cNvSpPr>
          <p:nvPr userDrawn="1"/>
        </p:nvSpPr>
        <p:spPr bwMode="auto">
          <a:xfrm>
            <a:off x="9725095" y="6505936"/>
            <a:ext cx="21018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r>
              <a:rPr lang="en-US" altLang="en-US" sz="1400" dirty="0">
                <a:solidFill>
                  <a:schemeClr val="bg1"/>
                </a:solidFill>
              </a:rPr>
              <a:t>Professor Jon M. Garon</a:t>
            </a:r>
          </a:p>
        </p:txBody>
      </p:sp>
    </p:spTree>
    <p:extLst>
      <p:ext uri="{BB962C8B-B14F-4D97-AF65-F5344CB8AC3E}">
        <p14:creationId xmlns:p14="http://schemas.microsoft.com/office/powerpoint/2010/main" val="2630795904"/>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defTabSz="914400" rtl="0" eaLnBrk="1" latinLnBrk="0" hangingPunct="1">
        <a:lnSpc>
          <a:spcPct val="90000"/>
        </a:lnSpc>
        <a:spcBef>
          <a:spcPct val="0"/>
        </a:spcBef>
        <a:buNone/>
        <a:defRPr sz="3600" b="1" kern="1200">
          <a:solidFill>
            <a:srgbClr val="002B4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1524EA-C999-4901-BC4E-ADC0C2128292}"/>
              </a:ext>
              <a:ext uri="{C183D7F6-B498-43B3-948B-1728B52AA6E4}">
                <adec:decorative xmlns:adec="http://schemas.microsoft.com/office/drawing/2017/decorative" val="1"/>
              </a:ext>
            </a:extLst>
          </p:cNvPr>
          <p:cNvPicPr>
            <a:picLocks noChangeAspect="1"/>
          </p:cNvPicPr>
          <p:nvPr userDrawn="1"/>
        </p:nvPicPr>
        <p:blipFill rotWithShape="1">
          <a:blip r:embed="rId14"/>
          <a:srcRect b="98222"/>
          <a:stretch/>
        </p:blipFill>
        <p:spPr>
          <a:xfrm>
            <a:off x="0" y="0"/>
            <a:ext cx="12192000" cy="121920"/>
          </a:xfrm>
          <a:prstGeom prst="rect">
            <a:avLst/>
          </a:prstGeom>
        </p:spPr>
      </p:pic>
      <p:sp>
        <p:nvSpPr>
          <p:cNvPr id="2" name="Title Placeholder 1"/>
          <p:cNvSpPr>
            <a:spLocks noGrp="1"/>
          </p:cNvSpPr>
          <p:nvPr>
            <p:ph type="title"/>
          </p:nvPr>
        </p:nvSpPr>
        <p:spPr>
          <a:xfrm>
            <a:off x="264458" y="222247"/>
            <a:ext cx="11700436" cy="97111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64457" y="1293683"/>
            <a:ext cx="11700436" cy="50368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E0AF0DB1-3305-463C-8FD3-233CAF770C86}"/>
              </a:ext>
              <a:ext uri="{C183D7F6-B498-43B3-948B-1728B52AA6E4}">
                <adec:decorative xmlns:adec="http://schemas.microsoft.com/office/drawing/2017/decorative" val="1"/>
              </a:ext>
            </a:extLst>
          </p:cNvPr>
          <p:cNvPicPr>
            <a:picLocks noChangeAspect="1"/>
          </p:cNvPicPr>
          <p:nvPr userDrawn="1"/>
        </p:nvPicPr>
        <p:blipFill rotWithShape="1">
          <a:blip r:embed="rId14"/>
          <a:srcRect b="98222"/>
          <a:stretch/>
        </p:blipFill>
        <p:spPr>
          <a:xfrm>
            <a:off x="0" y="6426488"/>
            <a:ext cx="12192000" cy="492473"/>
          </a:xfrm>
          <a:prstGeom prst="rect">
            <a:avLst/>
          </a:prstGeom>
        </p:spPr>
      </p:pic>
      <p:sp>
        <p:nvSpPr>
          <p:cNvPr id="10" name="Text Box 10">
            <a:extLst>
              <a:ext uri="{FF2B5EF4-FFF2-40B4-BE49-F238E27FC236}">
                <a16:creationId xmlns:a16="http://schemas.microsoft.com/office/drawing/2014/main" id="{D5DD5961-A446-4EFE-A59A-3275BA27923C}"/>
              </a:ext>
            </a:extLst>
          </p:cNvPr>
          <p:cNvSpPr txBox="1">
            <a:spLocks noChangeArrowheads="1"/>
          </p:cNvSpPr>
          <p:nvPr userDrawn="1"/>
        </p:nvSpPr>
        <p:spPr bwMode="auto">
          <a:xfrm>
            <a:off x="11632555" y="6515874"/>
            <a:ext cx="478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fld id="{75891BEE-58C4-4DD5-B1AF-2DD00ABC7650}" type="slidenum">
              <a:rPr lang="en-US" altLang="en-US" sz="1400" smtClean="0">
                <a:solidFill>
                  <a:schemeClr val="bg1"/>
                </a:solidFill>
              </a:rPr>
              <a:pPr algn="r" eaLnBrk="1" hangingPunct="1">
                <a:spcBef>
                  <a:spcPct val="50000"/>
                </a:spcBef>
                <a:defRPr/>
              </a:pPr>
              <a:t>‹#›</a:t>
            </a:fld>
            <a:r>
              <a:rPr lang="en-US" altLang="en-US" sz="1400" dirty="0">
                <a:solidFill>
                  <a:schemeClr val="bg1"/>
                </a:solidFill>
              </a:rPr>
              <a:t> </a:t>
            </a:r>
          </a:p>
        </p:txBody>
      </p:sp>
    </p:spTree>
    <p:extLst>
      <p:ext uri="{BB962C8B-B14F-4D97-AF65-F5344CB8AC3E}">
        <p14:creationId xmlns:p14="http://schemas.microsoft.com/office/powerpoint/2010/main" val="177764355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3600" b="1" kern="1200">
          <a:solidFill>
            <a:srgbClr val="002B4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www.ava.me/" TargetMode="External"/><Relationship Id="rId3" Type="http://schemas.openxmlformats.org/officeDocument/2006/relationships/hyperlink" Target="https://astica.ai/" TargetMode="External"/><Relationship Id="rId7" Type="http://schemas.openxmlformats.org/officeDocument/2006/relationships/hyperlink" Target="https://blogs.microsoft.com/blog/2024/05/20/introducing-copilot-pcs/" TargetMode="External"/><Relationship Id="rId2" Type="http://schemas.openxmlformats.org/officeDocument/2006/relationships/hyperlink" Target="https://teachonline.asu.edu/image-accessibility-generator/" TargetMode="External"/><Relationship Id="rId1" Type="http://schemas.openxmlformats.org/officeDocument/2006/relationships/slideLayout" Target="../slideLayouts/slideLayout5.xml"/><Relationship Id="rId6" Type="http://schemas.openxmlformats.org/officeDocument/2006/relationships/hyperlink" Target="https://www.deque.com/axe/devtools/ai/" TargetMode="External"/><Relationship Id="rId5" Type="http://schemas.openxmlformats.org/officeDocument/2006/relationships/hyperlink" Target="https://chatgpt.com/g/g-79A7V2SzZ-accessibility-copilot" TargetMode="External"/><Relationship Id="rId4" Type="http://schemas.openxmlformats.org/officeDocument/2006/relationships/hyperlink" Target="https://adf-ask-accessibility-daeeafembaazdzfk.z01.azurefd.net/" TargetMode="External"/><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hyperlink" Target="https://quizizz.com/" TargetMode="External"/><Relationship Id="rId3" Type="http://schemas.openxmlformats.org/officeDocument/2006/relationships/hyperlink" Target="https://www.canva.com/magic-write/" TargetMode="External"/><Relationship Id="rId7" Type="http://schemas.openxmlformats.org/officeDocument/2006/relationships/hyperlink" Target="https://openai.com/blog/teaching-with-ai" TargetMode="External"/><Relationship Id="rId2" Type="http://schemas.openxmlformats.org/officeDocument/2006/relationships/hyperlink" Target="https://audiopen.ai/" TargetMode="External"/><Relationship Id="rId1" Type="http://schemas.openxmlformats.org/officeDocument/2006/relationships/slideLayout" Target="../slideLayouts/slideLayout5.xml"/><Relationship Id="rId6" Type="http://schemas.openxmlformats.org/officeDocument/2006/relationships/hyperlink" Target="https://openai.com/" TargetMode="External"/><Relationship Id="rId5" Type="http://schemas.openxmlformats.org/officeDocument/2006/relationships/hyperlink" Target="https://www.eduaide.ai/" TargetMode="External"/><Relationship Id="rId10" Type="http://schemas.openxmlformats.org/officeDocument/2006/relationships/hyperlink" Target="https://grow.google/ai-for-educators/?utm_source=google&amp;utm_medium=blog&amp;utm_campaign=genai-for-educators-launch__geo--US&amp;utm_content=blog" TargetMode="External"/><Relationship Id="rId4" Type="http://schemas.openxmlformats.org/officeDocument/2006/relationships/hyperlink" Target="https://curipod.com/" TargetMode="External"/><Relationship Id="rId9" Type="http://schemas.openxmlformats.org/officeDocument/2006/relationships/hyperlink" Target="https://slidesgo.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grow.google/ai-for-educators/?utm_source=google&amp;utm_medium=blog&amp;utm_campaign=genai-for-educators-launch__geo--US&amp;utm_content=blog"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codepath.org/" TargetMode="External"/><Relationship Id="rId3" Type="http://schemas.openxmlformats.org/officeDocument/2006/relationships/image" Target="../media/image28.png"/><Relationship Id="rId7" Type="http://schemas.openxmlformats.org/officeDocument/2006/relationships/hyperlink" Target="https://www.aiedu.org/"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https://4-h.org/" TargetMode="External"/><Relationship Id="rId5" Type="http://schemas.openxmlformats.org/officeDocument/2006/relationships/hyperlink" Target="https://iste.org/" TargetMode="External"/><Relationship Id="rId4" Type="http://schemas.openxmlformats.org/officeDocument/2006/relationships/hyperlink" Target="http://google.org/" TargetMode="External"/><Relationship Id="rId9" Type="http://schemas.openxmlformats.org/officeDocument/2006/relationships/hyperlink" Target="https://stemfromdance.or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itransition.com/ai/education" TargetMode="External"/><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20.svg"/><Relationship Id="rId1" Type="http://schemas.openxmlformats.org/officeDocument/2006/relationships/slideLayout" Target="../slideLayouts/slideLayout3.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5.svg"/><Relationship Id="rId17" Type="http://schemas.openxmlformats.org/officeDocument/2006/relationships/image" Target="../media/image50.png"/><Relationship Id="rId2" Type="http://schemas.openxmlformats.org/officeDocument/2006/relationships/notesSlide" Target="../notesSlides/notesSlide14.xml"/><Relationship Id="rId16" Type="http://schemas.openxmlformats.org/officeDocument/2006/relationships/image" Target="../media/image49.svg"/><Relationship Id="rId20" Type="http://schemas.openxmlformats.org/officeDocument/2006/relationships/image" Target="../media/image53.svg"/><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44.png"/><Relationship Id="rId5" Type="http://schemas.openxmlformats.org/officeDocument/2006/relationships/diagramQuickStyle" Target="../diagrams/quickStyle1.xml"/><Relationship Id="rId15" Type="http://schemas.openxmlformats.org/officeDocument/2006/relationships/image" Target="../media/image48.png"/><Relationship Id="rId10" Type="http://schemas.openxmlformats.org/officeDocument/2006/relationships/image" Target="../media/image43.svg"/><Relationship Id="rId19" Type="http://schemas.openxmlformats.org/officeDocument/2006/relationships/image" Target="../media/image52.png"/><Relationship Id="rId4" Type="http://schemas.openxmlformats.org/officeDocument/2006/relationships/diagramLayout" Target="../diagrams/layout1.xml"/><Relationship Id="rId9" Type="http://schemas.openxmlformats.org/officeDocument/2006/relationships/image" Target="../media/image42.png"/><Relationship Id="rId14" Type="http://schemas.openxmlformats.org/officeDocument/2006/relationships/image" Target="../media/image47.svg"/></Relationships>
</file>

<file path=ppt/slides/_rels/slide3.xml.rels><?xml version="1.0" encoding="UTF-8" standalone="yes"?>
<Relationships xmlns="http://schemas.openxmlformats.org/package/2006/relationships"><Relationship Id="rId3" Type="http://schemas.openxmlformats.org/officeDocument/2006/relationships/hyperlink" Target="https://justicegap.lsc.gov/the-report"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hyperlink" Target="https://justicegap.lsc.gov/the-report"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19.png"/><Relationship Id="rId26" Type="http://schemas.openxmlformats.org/officeDocument/2006/relationships/image" Target="../media/image81.png"/><Relationship Id="rId21" Type="http://schemas.openxmlformats.org/officeDocument/2006/relationships/image" Target="../media/image76.svg"/><Relationship Id="rId34" Type="http://schemas.openxmlformats.org/officeDocument/2006/relationships/image" Target="../media/image89.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74.svg"/><Relationship Id="rId25" Type="http://schemas.openxmlformats.org/officeDocument/2006/relationships/image" Target="../media/image80.svg"/><Relationship Id="rId33" Type="http://schemas.openxmlformats.org/officeDocument/2006/relationships/image" Target="../media/image88.svg"/><Relationship Id="rId2" Type="http://schemas.openxmlformats.org/officeDocument/2006/relationships/notesSlide" Target="../notesSlides/notesSlide21.xml"/><Relationship Id="rId16" Type="http://schemas.openxmlformats.org/officeDocument/2006/relationships/image" Target="../media/image73.png"/><Relationship Id="rId20" Type="http://schemas.openxmlformats.org/officeDocument/2006/relationships/image" Target="../media/image75.png"/><Relationship Id="rId29" Type="http://schemas.openxmlformats.org/officeDocument/2006/relationships/image" Target="../media/image84.sv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79.png"/><Relationship Id="rId32" Type="http://schemas.openxmlformats.org/officeDocument/2006/relationships/image" Target="../media/image87.png"/><Relationship Id="rId37" Type="http://schemas.openxmlformats.org/officeDocument/2006/relationships/image" Target="../media/image92.sv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78.svg"/><Relationship Id="rId28" Type="http://schemas.openxmlformats.org/officeDocument/2006/relationships/image" Target="../media/image83.png"/><Relationship Id="rId36" Type="http://schemas.openxmlformats.org/officeDocument/2006/relationships/image" Target="../media/image91.png"/><Relationship Id="rId10" Type="http://schemas.openxmlformats.org/officeDocument/2006/relationships/image" Target="../media/image13.png"/><Relationship Id="rId19" Type="http://schemas.openxmlformats.org/officeDocument/2006/relationships/image" Target="../media/image20.svg"/><Relationship Id="rId31" Type="http://schemas.openxmlformats.org/officeDocument/2006/relationships/image" Target="../media/image86.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77.png"/><Relationship Id="rId27" Type="http://schemas.openxmlformats.org/officeDocument/2006/relationships/image" Target="../media/image82.svg"/><Relationship Id="rId30" Type="http://schemas.openxmlformats.org/officeDocument/2006/relationships/image" Target="../media/image85.png"/><Relationship Id="rId35" Type="http://schemas.openxmlformats.org/officeDocument/2006/relationships/image" Target="../media/image90.svg"/><Relationship Id="rId8" Type="http://schemas.openxmlformats.org/officeDocument/2006/relationships/image" Target="../media/image11.png"/><Relationship Id="rId3" Type="http://schemas.openxmlformats.org/officeDocument/2006/relationships/image" Target="../media/image7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06.sv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2" name="Picture 11" descr="A robot in a courtroom&#10;&#10;Description automatically generated">
            <a:extLst>
              <a:ext uri="{FF2B5EF4-FFF2-40B4-BE49-F238E27FC236}">
                <a16:creationId xmlns:a16="http://schemas.microsoft.com/office/drawing/2014/main" id="{A7F6B40F-ADB9-C5F9-CD2E-92D1F47BA605}"/>
              </a:ext>
            </a:extLst>
          </p:cNvPr>
          <p:cNvPicPr>
            <a:picLocks noChangeAspect="1"/>
          </p:cNvPicPr>
          <p:nvPr/>
        </p:nvPicPr>
        <p:blipFill>
          <a:blip r:embed="rId3"/>
          <a:stretch>
            <a:fillRect/>
          </a:stretch>
        </p:blipFill>
        <p:spPr>
          <a:xfrm>
            <a:off x="1644324" y="6007"/>
            <a:ext cx="4334036" cy="4741707"/>
          </a:xfrm>
          <a:prstGeom prst="rect">
            <a:avLst/>
          </a:prstGeom>
        </p:spPr>
      </p:pic>
      <p:pic>
        <p:nvPicPr>
          <p:cNvPr id="2" name="Object 1" descr="preencoded.png"/>
          <p:cNvPicPr>
            <a:picLocks noChangeAspect="1"/>
          </p:cNvPicPr>
          <p:nvPr/>
        </p:nvPicPr>
        <p:blipFill>
          <a:blip r:embed="rId4"/>
          <a:srcRect l="32419" r="32419"/>
          <a:stretch/>
        </p:blipFill>
        <p:spPr>
          <a:xfrm>
            <a:off x="-5286" y="22681"/>
            <a:ext cx="2504103" cy="4747713"/>
          </a:xfrm>
          <a:prstGeom prst="rect">
            <a:avLst/>
          </a:prstGeom>
        </p:spPr>
      </p:pic>
      <p:pic>
        <p:nvPicPr>
          <p:cNvPr id="4" name="Object 3" descr="preencoded.png"/>
          <p:cNvPicPr>
            <a:picLocks noChangeAspect="1"/>
          </p:cNvPicPr>
          <p:nvPr/>
        </p:nvPicPr>
        <p:blipFill>
          <a:blip r:embed="rId5"/>
          <a:srcRect l="17036" r="17036"/>
          <a:stretch/>
        </p:blipFill>
        <p:spPr>
          <a:xfrm>
            <a:off x="4974634" y="43361"/>
            <a:ext cx="2504104" cy="4747714"/>
          </a:xfrm>
          <a:prstGeom prst="rect">
            <a:avLst/>
          </a:prstGeom>
        </p:spPr>
      </p:pic>
      <p:sp>
        <p:nvSpPr>
          <p:cNvPr id="6" name="Object 5"/>
          <p:cNvSpPr/>
          <p:nvPr/>
        </p:nvSpPr>
        <p:spPr>
          <a:xfrm>
            <a:off x="9201795" y="4216131"/>
            <a:ext cx="1003698" cy="0"/>
          </a:xfrm>
          <a:prstGeom prst="line">
            <a:avLst/>
          </a:prstGeom>
          <a:noFill/>
          <a:ln w="12700">
            <a:solidFill>
              <a:srgbClr val="FFFFFF">
                <a:alpha val="20000"/>
              </a:srgbClr>
            </a:solidFill>
            <a:prstDash val="solid"/>
            <a:miter lim="800000"/>
          </a:ln>
        </p:spPr>
        <p:txBody>
          <a:bodyPr/>
          <a:lstStyle/>
          <a:p>
            <a:endParaRPr lang="en-US"/>
          </a:p>
        </p:txBody>
      </p:sp>
      <p:sp>
        <p:nvSpPr>
          <p:cNvPr id="7" name="Object 6"/>
          <p:cNvSpPr/>
          <p:nvPr/>
        </p:nvSpPr>
        <p:spPr>
          <a:xfrm>
            <a:off x="7811993" y="4218530"/>
            <a:ext cx="3877519" cy="511999"/>
          </a:xfrm>
          <a:prstGeom prst="rect">
            <a:avLst/>
          </a:prstGeom>
          <a:noFill/>
        </p:spPr>
        <p:txBody>
          <a:bodyPr wrap="square" lIns="0" tIns="0" rIns="0" bIns="0" rtlCol="0" anchor="t"/>
          <a:lstStyle/>
          <a:p>
            <a:pPr marL="0" marR="0" lvl="0" indent="0" algn="ctr" defTabSz="914400" rtl="0" eaLnBrk="1" fontAlgn="auto" latinLnBrk="0" hangingPunct="1">
              <a:lnSpc>
                <a:spcPts val="2800"/>
              </a:lnSpc>
              <a:spcBef>
                <a:spcPts val="0"/>
              </a:spcBef>
              <a:spcAft>
                <a:spcPts val="0"/>
              </a:spcAft>
              <a:buClrTx/>
              <a:buSzTx/>
              <a:buFontTx/>
              <a:buNone/>
              <a:tabLst/>
              <a:defRPr/>
            </a:pPr>
            <a:r>
              <a:rPr lang="en-US" sz="2400" b="1" dirty="0">
                <a:solidFill>
                  <a:schemeClr val="accent1">
                    <a:lumMod val="40000"/>
                    <a:lumOff val="60000"/>
                  </a:schemeClr>
                </a:solidFill>
                <a:effectLst>
                  <a:outerShdw blurRad="38100" dist="38100" dir="2700000" algn="tl">
                    <a:srgbClr val="000000">
                      <a:alpha val="43137"/>
                    </a:srgbClr>
                  </a:outerShdw>
                </a:effectLst>
              </a:rPr>
              <a:t>Professor Jon M. Garon</a:t>
            </a:r>
          </a:p>
        </p:txBody>
      </p:sp>
      <p:sp>
        <p:nvSpPr>
          <p:cNvPr id="8" name="Object 7"/>
          <p:cNvSpPr/>
          <p:nvPr/>
        </p:nvSpPr>
        <p:spPr>
          <a:xfrm>
            <a:off x="7495539" y="4534377"/>
            <a:ext cx="4416210" cy="511999"/>
          </a:xfrm>
          <a:prstGeom prst="rect">
            <a:avLst/>
          </a:prstGeom>
          <a:noFill/>
        </p:spPr>
        <p:txBody>
          <a:bodyPr wrap="square" lIns="0" tIns="0" rIns="0" bIns="0" rtlCol="0" anchor="t"/>
          <a:lstStyle/>
          <a:p>
            <a:pPr algn="ctr">
              <a:lnSpc>
                <a:spcPts val="2800"/>
              </a:lnSpc>
            </a:pPr>
            <a:r>
              <a:rPr lang="en-US" sz="1600" b="1" dirty="0">
                <a:solidFill>
                  <a:schemeClr val="accent1">
                    <a:lumMod val="40000"/>
                    <a:lumOff val="60000"/>
                  </a:schemeClr>
                </a:solidFill>
                <a:effectLst>
                  <a:outerShdw blurRad="38100" dist="38100" dir="2700000" algn="tl">
                    <a:srgbClr val="000000">
                      <a:alpha val="43137"/>
                    </a:srgbClr>
                  </a:outerShdw>
                </a:effectLst>
              </a:rPr>
              <a:t>NSU Shepard Broad College of Law</a:t>
            </a:r>
          </a:p>
        </p:txBody>
      </p:sp>
      <p:sp>
        <p:nvSpPr>
          <p:cNvPr id="10" name="TextBox 9">
            <a:extLst>
              <a:ext uri="{FF2B5EF4-FFF2-40B4-BE49-F238E27FC236}">
                <a16:creationId xmlns:a16="http://schemas.microsoft.com/office/drawing/2014/main" id="{A79F8CA5-84CB-D9E0-9635-F6EC4673771D}"/>
              </a:ext>
            </a:extLst>
          </p:cNvPr>
          <p:cNvSpPr txBox="1"/>
          <p:nvPr/>
        </p:nvSpPr>
        <p:spPr>
          <a:xfrm>
            <a:off x="86867" y="5368472"/>
            <a:ext cx="10878437" cy="1200329"/>
          </a:xfrm>
          <a:prstGeom prst="rect">
            <a:avLst/>
          </a:prstGeom>
          <a:noFill/>
        </p:spPr>
        <p:txBody>
          <a:bodyPr wrap="square">
            <a:spAutoFit/>
          </a:bodyPr>
          <a:lstStyle/>
          <a:p>
            <a:pPr algn="ctr"/>
            <a:r>
              <a:rPr lang="en-US" sz="3600" b="1" dirty="0">
                <a:solidFill>
                  <a:schemeClr val="accent1">
                    <a:lumMod val="40000"/>
                    <a:lumOff val="60000"/>
                  </a:schemeClr>
                </a:solidFill>
                <a:effectLst>
                  <a:outerShdw blurRad="38100" dist="38100" dir="2700000" algn="tl">
                    <a:srgbClr val="000000">
                      <a:alpha val="43137"/>
                    </a:srgbClr>
                  </a:outerShdw>
                </a:effectLst>
              </a:rPr>
              <a:t> Online &amp; Hybrid Pedagogy and AI: </a:t>
            </a:r>
          </a:p>
          <a:p>
            <a:pPr algn="ctr"/>
            <a:r>
              <a:rPr lang="en-US" sz="3600" b="1" dirty="0">
                <a:solidFill>
                  <a:schemeClr val="accent1">
                    <a:lumMod val="40000"/>
                    <a:lumOff val="60000"/>
                  </a:schemeClr>
                </a:solidFill>
                <a:effectLst>
                  <a:outerShdw blurRad="38100" dist="38100" dir="2700000" algn="tl">
                    <a:srgbClr val="000000">
                      <a:alpha val="43137"/>
                    </a:srgbClr>
                  </a:outerShdw>
                </a:effectLst>
              </a:rPr>
              <a:t>Intersections, Connections, and Opportunities</a:t>
            </a:r>
          </a:p>
        </p:txBody>
      </p:sp>
      <p:pic>
        <p:nvPicPr>
          <p:cNvPr id="13" name="Picture 12">
            <a:extLst>
              <a:ext uri="{FF2B5EF4-FFF2-40B4-BE49-F238E27FC236}">
                <a16:creationId xmlns:a16="http://schemas.microsoft.com/office/drawing/2014/main" id="{34BEB204-86A3-8384-3C78-650E94BFAE11}"/>
              </a:ext>
            </a:extLst>
          </p:cNvPr>
          <p:cNvPicPr>
            <a:picLocks noChangeAspect="1"/>
          </p:cNvPicPr>
          <p:nvPr/>
        </p:nvPicPr>
        <p:blipFill>
          <a:blip r:embed="rId6"/>
          <a:stretch>
            <a:fillRect/>
          </a:stretch>
        </p:blipFill>
        <p:spPr>
          <a:xfrm>
            <a:off x="7940895" y="2111727"/>
            <a:ext cx="3986355" cy="2066925"/>
          </a:xfrm>
          <a:prstGeom prst="rect">
            <a:avLst/>
          </a:prstGeom>
        </p:spPr>
      </p:pic>
      <p:pic>
        <p:nvPicPr>
          <p:cNvPr id="9" name="Picture 8">
            <a:extLst>
              <a:ext uri="{FF2B5EF4-FFF2-40B4-BE49-F238E27FC236}">
                <a16:creationId xmlns:a16="http://schemas.microsoft.com/office/drawing/2014/main" id="{7C7987F4-24B9-83D2-3193-415139B2DEDF}"/>
              </a:ext>
            </a:extLst>
          </p:cNvPr>
          <p:cNvPicPr>
            <a:picLocks noChangeAspect="1"/>
          </p:cNvPicPr>
          <p:nvPr/>
        </p:nvPicPr>
        <p:blipFill>
          <a:blip r:embed="rId7"/>
          <a:stretch>
            <a:fillRect/>
          </a:stretch>
        </p:blipFill>
        <p:spPr>
          <a:xfrm>
            <a:off x="7811993" y="271056"/>
            <a:ext cx="4115257" cy="17071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EAFA2-C089-FA56-23B7-5136B3CF1796}"/>
              </a:ext>
            </a:extLst>
          </p:cNvPr>
          <p:cNvSpPr>
            <a:spLocks noGrp="1"/>
          </p:cNvSpPr>
          <p:nvPr>
            <p:ph type="title"/>
          </p:nvPr>
        </p:nvSpPr>
        <p:spPr/>
        <p:txBody>
          <a:bodyPr/>
          <a:lstStyle/>
          <a:p>
            <a:r>
              <a:rPr lang="en-US" dirty="0"/>
              <a:t>Considerations for ADA Compliance and Expanded Access</a:t>
            </a:r>
          </a:p>
        </p:txBody>
      </p:sp>
      <p:sp>
        <p:nvSpPr>
          <p:cNvPr id="4" name="Content Placeholder 3">
            <a:extLst>
              <a:ext uri="{FF2B5EF4-FFF2-40B4-BE49-F238E27FC236}">
                <a16:creationId xmlns:a16="http://schemas.microsoft.com/office/drawing/2014/main" id="{EA4B0E6E-0001-E83E-3647-2FF4D58B7EEE}"/>
              </a:ext>
            </a:extLst>
          </p:cNvPr>
          <p:cNvSpPr>
            <a:spLocks noGrp="1"/>
          </p:cNvSpPr>
          <p:nvPr>
            <p:ph sz="half" idx="1"/>
          </p:nvPr>
        </p:nvSpPr>
        <p:spPr>
          <a:xfrm>
            <a:off x="31377" y="898631"/>
            <a:ext cx="4760259" cy="5525443"/>
          </a:xfrm>
        </p:spPr>
        <p:txBody>
          <a:bodyPr>
            <a:noAutofit/>
          </a:bodyPr>
          <a:lstStyle/>
          <a:p>
            <a:pPr>
              <a:lnSpc>
                <a:spcPct val="70000"/>
              </a:lnSpc>
              <a:spcBef>
                <a:spcPts val="1200"/>
              </a:spcBef>
            </a:pPr>
            <a:r>
              <a:rPr lang="en-US" b="1" dirty="0">
                <a:solidFill>
                  <a:schemeClr val="tx1"/>
                </a:solidFill>
              </a:rPr>
              <a:t>Automated Image Descriptions</a:t>
            </a:r>
          </a:p>
          <a:p>
            <a:pPr lvl="1">
              <a:lnSpc>
                <a:spcPct val="70000"/>
              </a:lnSpc>
              <a:spcBef>
                <a:spcPts val="1200"/>
              </a:spcBef>
            </a:pPr>
            <a:r>
              <a:rPr lang="en-US" sz="1600" dirty="0"/>
              <a:t>Arizona State University recently launched a new </a:t>
            </a:r>
            <a:r>
              <a:rPr lang="en-US" sz="1600" dirty="0">
                <a:hlinkClick r:id="rId2"/>
              </a:rPr>
              <a:t>AI-image description utility</a:t>
            </a:r>
            <a:r>
              <a:rPr lang="en-US" sz="1600" dirty="0"/>
              <a:t> that uses ChatGPT-4o to analyze user-uploaded images and produce robust alternative text descriptions. </a:t>
            </a:r>
          </a:p>
          <a:p>
            <a:pPr lvl="1">
              <a:lnSpc>
                <a:spcPct val="70000"/>
              </a:lnSpc>
              <a:spcBef>
                <a:spcPts val="1200"/>
              </a:spcBef>
            </a:pPr>
            <a:r>
              <a:rPr lang="en-US" sz="1600" dirty="0">
                <a:hlinkClick r:id="rId3"/>
              </a:rPr>
              <a:t>Astica.ai</a:t>
            </a:r>
            <a:r>
              <a:rPr lang="en-US" sz="1600" dirty="0"/>
              <a:t> used its Vision API technology to develop an image description tool that generates captioned images, brand identification, and automatic content moderation. </a:t>
            </a:r>
          </a:p>
          <a:p>
            <a:pPr>
              <a:lnSpc>
                <a:spcPct val="70000"/>
              </a:lnSpc>
              <a:spcBef>
                <a:spcPts val="1200"/>
              </a:spcBef>
            </a:pPr>
            <a:r>
              <a:rPr lang="en-US" b="1" dirty="0">
                <a:solidFill>
                  <a:schemeClr val="tx1"/>
                </a:solidFill>
              </a:rPr>
              <a:t>Audio Description Generation</a:t>
            </a:r>
          </a:p>
          <a:p>
            <a:pPr lvl="1">
              <a:lnSpc>
                <a:spcPct val="70000"/>
              </a:lnSpc>
              <a:spcBef>
                <a:spcPts val="1200"/>
              </a:spcBef>
            </a:pPr>
            <a:r>
              <a:rPr lang="en-US" sz="1600" dirty="0"/>
              <a:t>U.K.-based WPP is working with Microsoft to develop advanced audio description tools built on GPT4. This technology generates enhanced audio descriptions of user-uploaded videos and images.</a:t>
            </a:r>
          </a:p>
          <a:p>
            <a:pPr>
              <a:lnSpc>
                <a:spcPct val="70000"/>
              </a:lnSpc>
              <a:spcBef>
                <a:spcPts val="1200"/>
              </a:spcBef>
            </a:pPr>
            <a:r>
              <a:rPr lang="en-US" b="1" dirty="0">
                <a:solidFill>
                  <a:schemeClr val="tx1"/>
                </a:solidFill>
              </a:rPr>
              <a:t>Support for Cognitive and Physical Disabilities</a:t>
            </a:r>
          </a:p>
          <a:p>
            <a:pPr lvl="1">
              <a:lnSpc>
                <a:spcPct val="70000"/>
              </a:lnSpc>
              <a:spcBef>
                <a:spcPts val="1200"/>
              </a:spcBef>
            </a:pPr>
            <a:r>
              <a:rPr lang="en-US" sz="1600" dirty="0"/>
              <a:t>The University of Central Florida, in conjunction with United Cerebral Palsy (UCP) of Central Florida, has developed "ZB"—an AI-driven socially assistive robot.</a:t>
            </a:r>
          </a:p>
        </p:txBody>
      </p:sp>
      <p:sp>
        <p:nvSpPr>
          <p:cNvPr id="5" name="Content Placeholder 4">
            <a:extLst>
              <a:ext uri="{FF2B5EF4-FFF2-40B4-BE49-F238E27FC236}">
                <a16:creationId xmlns:a16="http://schemas.microsoft.com/office/drawing/2014/main" id="{7587F2FA-3A2F-C8B3-0294-317D8E4FFE89}"/>
              </a:ext>
            </a:extLst>
          </p:cNvPr>
          <p:cNvSpPr>
            <a:spLocks noGrp="1"/>
          </p:cNvSpPr>
          <p:nvPr>
            <p:ph sz="half" idx="2"/>
          </p:nvPr>
        </p:nvSpPr>
        <p:spPr>
          <a:xfrm>
            <a:off x="6624918" y="902251"/>
            <a:ext cx="5446059" cy="5525442"/>
          </a:xfrm>
        </p:spPr>
        <p:txBody>
          <a:bodyPr/>
          <a:lstStyle/>
          <a:p>
            <a:pPr>
              <a:lnSpc>
                <a:spcPct val="70000"/>
              </a:lnSpc>
              <a:spcBef>
                <a:spcPts val="1200"/>
              </a:spcBef>
            </a:pPr>
            <a:r>
              <a:rPr lang="en-US" b="1" dirty="0">
                <a:solidFill>
                  <a:schemeClr val="tx1"/>
                </a:solidFill>
              </a:rPr>
              <a:t>Inclusive Design Support</a:t>
            </a:r>
          </a:p>
          <a:p>
            <a:pPr lvl="1">
              <a:lnSpc>
                <a:spcPct val="70000"/>
              </a:lnSpc>
              <a:spcBef>
                <a:spcPts val="1200"/>
              </a:spcBef>
            </a:pPr>
            <a:r>
              <a:rPr lang="en-US" sz="1600" dirty="0">
                <a:hlinkClick r:id="rId4"/>
              </a:rPr>
              <a:t>Ask Microsoft Accessibility</a:t>
            </a:r>
            <a:r>
              <a:rPr lang="en-US" sz="1600" dirty="0"/>
              <a:t> is a free tool that can be used by faculty and students to develop accessible course content.</a:t>
            </a:r>
          </a:p>
          <a:p>
            <a:pPr lvl="1">
              <a:lnSpc>
                <a:spcPct val="70000"/>
              </a:lnSpc>
              <a:spcBef>
                <a:spcPts val="1200"/>
              </a:spcBef>
            </a:pPr>
            <a:r>
              <a:rPr lang="en-US" sz="1600" dirty="0"/>
              <a:t>GPT </a:t>
            </a:r>
            <a:r>
              <a:rPr lang="en-US" sz="1600" dirty="0">
                <a:hlinkClick r:id="rId5"/>
              </a:rPr>
              <a:t>Accessibility CoPilot</a:t>
            </a:r>
            <a:r>
              <a:rPr lang="en-US" sz="1600" dirty="0"/>
              <a:t> helps content developers and instructional designers by analyzing the code structure in web and content pages and matching it against WCAG 2.2 criteria.</a:t>
            </a:r>
          </a:p>
          <a:p>
            <a:pPr>
              <a:lnSpc>
                <a:spcPct val="70000"/>
              </a:lnSpc>
              <a:spcBef>
                <a:spcPts val="1200"/>
              </a:spcBef>
            </a:pPr>
            <a:r>
              <a:rPr lang="en-US" b="1" dirty="0">
                <a:solidFill>
                  <a:schemeClr val="tx1"/>
                </a:solidFill>
              </a:rPr>
              <a:t>Coding and Development Support</a:t>
            </a:r>
          </a:p>
          <a:p>
            <a:pPr lvl="1">
              <a:lnSpc>
                <a:spcPct val="70000"/>
              </a:lnSpc>
              <a:spcBef>
                <a:spcPts val="1200"/>
              </a:spcBef>
            </a:pPr>
            <a:r>
              <a:rPr lang="en-US" sz="1600" dirty="0"/>
              <a:t>Deque offers </a:t>
            </a:r>
            <a:r>
              <a:rPr lang="en-US" sz="1600" dirty="0">
                <a:hlinkClick r:id="rId6"/>
              </a:rPr>
              <a:t>Axe </a:t>
            </a:r>
            <a:r>
              <a:rPr lang="en-US" sz="1600" dirty="0" err="1">
                <a:hlinkClick r:id="rId6"/>
              </a:rPr>
              <a:t>DevTools</a:t>
            </a:r>
            <a:r>
              <a:rPr lang="en-US" sz="1600" dirty="0">
                <a:hlinkClick r:id="rId6"/>
              </a:rPr>
              <a:t> AI,</a:t>
            </a:r>
            <a:r>
              <a:rPr lang="en-US" sz="1600" dirty="0"/>
              <a:t> a suite of tools that can be used by web developers to test and correct the digital accessibility of web content and other website elements.</a:t>
            </a:r>
          </a:p>
          <a:p>
            <a:pPr>
              <a:lnSpc>
                <a:spcPct val="70000"/>
              </a:lnSpc>
              <a:spcBef>
                <a:spcPts val="1200"/>
              </a:spcBef>
            </a:pPr>
            <a:r>
              <a:rPr lang="en-US" b="1" dirty="0">
                <a:solidFill>
                  <a:schemeClr val="tx1"/>
                </a:solidFill>
              </a:rPr>
              <a:t>Translations, Captions, Lip Reading, and Speech Recognition</a:t>
            </a:r>
          </a:p>
          <a:p>
            <a:pPr lvl="1">
              <a:lnSpc>
                <a:spcPct val="70000"/>
              </a:lnSpc>
              <a:spcBef>
                <a:spcPts val="1200"/>
              </a:spcBef>
            </a:pPr>
            <a:r>
              <a:rPr lang="en-US" sz="1600" dirty="0"/>
              <a:t>Microsoft Copilot+ PCs include </a:t>
            </a:r>
            <a:r>
              <a:rPr lang="en-US" sz="1600" dirty="0">
                <a:hlinkClick r:id="rId7"/>
              </a:rPr>
              <a:t>live translation in nearly every language.</a:t>
            </a:r>
            <a:endParaRPr lang="en-US" sz="1600" dirty="0"/>
          </a:p>
          <a:p>
            <a:pPr lvl="1">
              <a:lnSpc>
                <a:spcPct val="70000"/>
              </a:lnSpc>
              <a:spcBef>
                <a:spcPts val="1200"/>
              </a:spcBef>
            </a:pPr>
            <a:r>
              <a:rPr lang="en-US" sz="1600" dirty="0">
                <a:hlinkClick r:id="rId8"/>
              </a:rPr>
              <a:t>Ava</a:t>
            </a:r>
            <a:r>
              <a:rPr lang="en-US" sz="1600" dirty="0"/>
              <a:t> is a mobile app that allows people who are deaf or hard of hearing to take part in group conversations. </a:t>
            </a:r>
          </a:p>
          <a:p>
            <a:endParaRPr lang="en-US" dirty="0"/>
          </a:p>
        </p:txBody>
      </p:sp>
      <p:sp>
        <p:nvSpPr>
          <p:cNvPr id="7" name="TextBox 6">
            <a:extLst>
              <a:ext uri="{FF2B5EF4-FFF2-40B4-BE49-F238E27FC236}">
                <a16:creationId xmlns:a16="http://schemas.microsoft.com/office/drawing/2014/main" id="{4AAAC988-F656-5E43-A1C1-1C21A9B498CE}"/>
              </a:ext>
            </a:extLst>
          </p:cNvPr>
          <p:cNvSpPr txBox="1"/>
          <p:nvPr/>
        </p:nvSpPr>
        <p:spPr>
          <a:xfrm>
            <a:off x="347382" y="6503100"/>
            <a:ext cx="9128312" cy="307777"/>
          </a:xfrm>
          <a:prstGeom prst="rect">
            <a:avLst/>
          </a:prstGeom>
          <a:noFill/>
        </p:spPr>
        <p:txBody>
          <a:bodyPr wrap="square">
            <a:spAutoFit/>
          </a:bodyPr>
          <a:lstStyle/>
          <a:p>
            <a:r>
              <a:rPr lang="en-US" sz="1400" dirty="0">
                <a:solidFill>
                  <a:schemeClr val="bg1"/>
                </a:solidFill>
              </a:rPr>
              <a:t>Source: https://er.educause.edu/articles/2024/9/the-impact-of-ai-in-advancing-accessibility-for-learners-with-disabilities</a:t>
            </a:r>
          </a:p>
        </p:txBody>
      </p:sp>
      <p:pic>
        <p:nvPicPr>
          <p:cNvPr id="8" name="Picture 7">
            <a:extLst>
              <a:ext uri="{FF2B5EF4-FFF2-40B4-BE49-F238E27FC236}">
                <a16:creationId xmlns:a16="http://schemas.microsoft.com/office/drawing/2014/main" id="{8F5445B9-58D8-3156-BAC7-D68A24C6F373}"/>
              </a:ext>
            </a:extLst>
          </p:cNvPr>
          <p:cNvPicPr>
            <a:picLocks noChangeAspect="1"/>
          </p:cNvPicPr>
          <p:nvPr/>
        </p:nvPicPr>
        <p:blipFill>
          <a:blip r:embed="rId9"/>
          <a:srcRect l="41177" t="-1961" r="25883" b="1961"/>
          <a:stretch/>
        </p:blipFill>
        <p:spPr>
          <a:xfrm flipH="1">
            <a:off x="4683312" y="1018792"/>
            <a:ext cx="2049930" cy="5100918"/>
          </a:xfrm>
          <a:prstGeom prst="ellipse">
            <a:avLst/>
          </a:prstGeom>
          <a:ln>
            <a:noFill/>
          </a:ln>
          <a:effectLst>
            <a:softEdge rad="112500"/>
          </a:effectLst>
        </p:spPr>
      </p:pic>
    </p:spTree>
    <p:extLst>
      <p:ext uri="{BB962C8B-B14F-4D97-AF65-F5344CB8AC3E}">
        <p14:creationId xmlns:p14="http://schemas.microsoft.com/office/powerpoint/2010/main" val="3528528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015CD3-F6F7-02F3-7176-5DE1658E3F94}"/>
              </a:ext>
            </a:extLst>
          </p:cNvPr>
          <p:cNvSpPr>
            <a:spLocks noGrp="1"/>
          </p:cNvSpPr>
          <p:nvPr>
            <p:ph type="title"/>
          </p:nvPr>
        </p:nvSpPr>
        <p:spPr/>
        <p:txBody>
          <a:bodyPr/>
          <a:lstStyle/>
          <a:p>
            <a:r>
              <a:rPr lang="en-US" dirty="0"/>
              <a:t>Quick Sample of Tools for to Augment Online Learning</a:t>
            </a:r>
          </a:p>
        </p:txBody>
      </p:sp>
      <p:sp>
        <p:nvSpPr>
          <p:cNvPr id="4" name="Content Placeholder 3">
            <a:extLst>
              <a:ext uri="{FF2B5EF4-FFF2-40B4-BE49-F238E27FC236}">
                <a16:creationId xmlns:a16="http://schemas.microsoft.com/office/drawing/2014/main" id="{4A7FE343-F3D0-1A28-E3DA-87552992CC8C}"/>
              </a:ext>
            </a:extLst>
          </p:cNvPr>
          <p:cNvSpPr>
            <a:spLocks noGrp="1"/>
          </p:cNvSpPr>
          <p:nvPr>
            <p:ph sz="half" idx="1"/>
          </p:nvPr>
        </p:nvSpPr>
        <p:spPr/>
        <p:txBody>
          <a:bodyPr>
            <a:normAutofit fontScale="77500" lnSpcReduction="20000"/>
          </a:bodyPr>
          <a:lstStyle/>
          <a:p>
            <a:pPr>
              <a:lnSpc>
                <a:spcPct val="100000"/>
              </a:lnSpc>
              <a:spcAft>
                <a:spcPts val="600"/>
              </a:spcAft>
              <a:buNone/>
            </a:pPr>
            <a:r>
              <a:rPr lang="en-US" b="1" dirty="0"/>
              <a:t>1. </a:t>
            </a:r>
            <a:r>
              <a:rPr lang="en-US" b="1" dirty="0" err="1">
                <a:hlinkClick r:id="rId2"/>
              </a:rPr>
              <a:t>AudioPen</a:t>
            </a:r>
            <a:r>
              <a:rPr lang="en-US" b="1" dirty="0"/>
              <a:t>:</a:t>
            </a:r>
            <a:r>
              <a:rPr lang="en-US" dirty="0"/>
              <a:t> This is an AI-powered web app that you can use on your computer or phone. The app takes your words and enhances them as it generates the text, which you can edit as needed. </a:t>
            </a:r>
          </a:p>
          <a:p>
            <a:pPr>
              <a:lnSpc>
                <a:spcPct val="100000"/>
              </a:lnSpc>
              <a:spcAft>
                <a:spcPts val="600"/>
              </a:spcAft>
              <a:buNone/>
            </a:pPr>
            <a:r>
              <a:rPr lang="en-US" b="1" dirty="0"/>
              <a:t>2. </a:t>
            </a:r>
            <a:r>
              <a:rPr lang="en-US" b="1" dirty="0">
                <a:hlinkClick r:id="rId3"/>
              </a:rPr>
              <a:t>Canva Magic Write</a:t>
            </a:r>
            <a:r>
              <a:rPr lang="en-US" b="1" dirty="0"/>
              <a:t>:</a:t>
            </a:r>
            <a:r>
              <a:rPr lang="en-US" dirty="0"/>
              <a:t> Canva now offers an AI text-to-image generator called Magic Write, which can inspire creativity in writing. It provides ideas, helps with brainstorming, and supports lesson planning, making it a useful tool for educators for creating a presentation or other graphic for classroom use.  </a:t>
            </a:r>
          </a:p>
          <a:p>
            <a:pPr>
              <a:lnSpc>
                <a:spcPct val="100000"/>
              </a:lnSpc>
              <a:spcAft>
                <a:spcPts val="600"/>
              </a:spcAft>
              <a:buNone/>
            </a:pPr>
            <a:r>
              <a:rPr lang="en-US" b="1" dirty="0"/>
              <a:t>3. </a:t>
            </a:r>
            <a:r>
              <a:rPr lang="en-US" b="1" dirty="0" err="1">
                <a:hlinkClick r:id="rId4"/>
              </a:rPr>
              <a:t>Curipod</a:t>
            </a:r>
            <a:r>
              <a:rPr lang="en-US" b="1" dirty="0"/>
              <a:t>:</a:t>
            </a:r>
            <a:r>
              <a:rPr lang="en-US" dirty="0"/>
              <a:t> This website enables teachers to create interactive lessons in minutes using AI. Teachers simply type in a topic, and a ready-to-run lesson is generated with text, images, and activities such as polls, open-ended responses, word clouds, and more. </a:t>
            </a:r>
          </a:p>
          <a:p>
            <a:pPr>
              <a:lnSpc>
                <a:spcPct val="100000"/>
              </a:lnSpc>
              <a:spcAft>
                <a:spcPts val="600"/>
              </a:spcAft>
              <a:buNone/>
            </a:pPr>
            <a:r>
              <a:rPr lang="en-US" b="1" dirty="0"/>
              <a:t>4. </a:t>
            </a:r>
            <a:r>
              <a:rPr lang="en-US" b="1" dirty="0" err="1">
                <a:hlinkClick r:id="rId5"/>
              </a:rPr>
              <a:t>Eduaide.Ai</a:t>
            </a:r>
            <a:r>
              <a:rPr lang="en-US" b="1" dirty="0"/>
              <a:t>:</a:t>
            </a:r>
            <a:r>
              <a:rPr lang="en-US" dirty="0"/>
              <a:t> This is an AI-assisted lesson-development tool that provides educators with more than 100 resource types to choose from to create high-quality instructional materials. It offers the ability to translate the generated content into more than 15 languages instantly.  </a:t>
            </a:r>
          </a:p>
          <a:p>
            <a:pPr>
              <a:lnSpc>
                <a:spcPct val="100000"/>
              </a:lnSpc>
              <a:spcAft>
                <a:spcPts val="600"/>
              </a:spcAft>
              <a:buNone/>
            </a:pPr>
            <a:endParaRPr lang="en-US" dirty="0"/>
          </a:p>
        </p:txBody>
      </p:sp>
      <p:sp>
        <p:nvSpPr>
          <p:cNvPr id="2" name="Content Placeholder 1">
            <a:extLst>
              <a:ext uri="{FF2B5EF4-FFF2-40B4-BE49-F238E27FC236}">
                <a16:creationId xmlns:a16="http://schemas.microsoft.com/office/drawing/2014/main" id="{82050047-042F-1B11-7035-9844B070E409}"/>
              </a:ext>
            </a:extLst>
          </p:cNvPr>
          <p:cNvSpPr>
            <a:spLocks noGrp="1"/>
          </p:cNvSpPr>
          <p:nvPr>
            <p:ph sz="half" idx="2"/>
          </p:nvPr>
        </p:nvSpPr>
        <p:spPr/>
        <p:txBody>
          <a:bodyPr>
            <a:normAutofit fontScale="77500" lnSpcReduction="20000"/>
          </a:bodyPr>
          <a:lstStyle/>
          <a:p>
            <a:pPr>
              <a:lnSpc>
                <a:spcPct val="100000"/>
              </a:lnSpc>
              <a:spcAft>
                <a:spcPts val="600"/>
              </a:spcAft>
              <a:buNone/>
            </a:pPr>
            <a:r>
              <a:rPr lang="en-US" b="1" dirty="0"/>
              <a:t>5. </a:t>
            </a:r>
            <a:r>
              <a:rPr lang="en-US" b="1" dirty="0">
                <a:hlinkClick r:id="rId6"/>
              </a:rPr>
              <a:t>OpenAI</a:t>
            </a:r>
            <a:r>
              <a:rPr lang="en-US" b="1" dirty="0"/>
              <a:t>:</a:t>
            </a:r>
            <a:r>
              <a:rPr lang="en-US" dirty="0"/>
              <a:t> The recently released </a:t>
            </a:r>
            <a:r>
              <a:rPr lang="en-US" dirty="0">
                <a:hlinkClick r:id="rId7"/>
              </a:rPr>
              <a:t>Teaching with AI guide</a:t>
            </a:r>
            <a:r>
              <a:rPr lang="en-US" dirty="0"/>
              <a:t> for teachers was created to help educators use ChatGPT in their classroom. </a:t>
            </a:r>
          </a:p>
          <a:p>
            <a:pPr>
              <a:lnSpc>
                <a:spcPct val="100000"/>
              </a:lnSpc>
              <a:spcAft>
                <a:spcPts val="600"/>
              </a:spcAft>
              <a:buNone/>
            </a:pPr>
            <a:r>
              <a:rPr lang="en-US" b="1" dirty="0"/>
              <a:t>6. </a:t>
            </a:r>
            <a:r>
              <a:rPr lang="en-US" b="1" dirty="0">
                <a:hlinkClick r:id="rId8"/>
              </a:rPr>
              <a:t>Quizizz</a:t>
            </a:r>
            <a:r>
              <a:rPr lang="en-US" b="1" dirty="0"/>
              <a:t>:</a:t>
            </a:r>
            <a:r>
              <a:rPr lang="en-US" dirty="0"/>
              <a:t> With Quizizz, teachers can design quizzes that will create a personalized learning path based on each student’s responses. Teachers can also create lessons with Quizizz, which now has an AI enhancement that can adjust question difficulty, check grammar, and redesign questions to reflect real-world scenarios.</a:t>
            </a:r>
          </a:p>
          <a:p>
            <a:pPr>
              <a:lnSpc>
                <a:spcPct val="100000"/>
              </a:lnSpc>
              <a:spcAft>
                <a:spcPts val="600"/>
              </a:spcAft>
              <a:buNone/>
            </a:pPr>
            <a:r>
              <a:rPr lang="en-US" b="1" dirty="0"/>
              <a:t>7. </a:t>
            </a:r>
            <a:r>
              <a:rPr lang="en-US" b="1" dirty="0" err="1">
                <a:hlinkClick r:id="rId9"/>
              </a:rPr>
              <a:t>Slidesgo</a:t>
            </a:r>
            <a:r>
              <a:rPr lang="en-US" b="1" dirty="0"/>
              <a:t>:</a:t>
            </a:r>
            <a:r>
              <a:rPr lang="en-US" dirty="0"/>
              <a:t> This tool provides access to free templates via Google Slides and now has the AI Presentation Maker. With this new functionality, presentations can be created within minutes. </a:t>
            </a:r>
          </a:p>
          <a:p>
            <a:pPr>
              <a:lnSpc>
                <a:spcPct val="100000"/>
              </a:lnSpc>
              <a:spcAft>
                <a:spcPts val="600"/>
              </a:spcAft>
              <a:buNone/>
            </a:pPr>
            <a:r>
              <a:rPr lang="en-US" b="1" dirty="0"/>
              <a:t>8.</a:t>
            </a:r>
            <a:r>
              <a:rPr lang="en-US" sz="2400" dirty="0"/>
              <a:t> </a:t>
            </a:r>
            <a:r>
              <a:rPr lang="en-US" sz="2400" b="1" dirty="0">
                <a:hlinkClick r:id="rId10"/>
              </a:rPr>
              <a:t>Generative AI for Educators</a:t>
            </a:r>
            <a:r>
              <a:rPr lang="en-US" sz="2400" dirty="0"/>
              <a:t>: a two-hour, self-paced course designed to help educators save time and enhance student learning with generative AI tools. </a:t>
            </a:r>
          </a:p>
          <a:p>
            <a:pPr>
              <a:lnSpc>
                <a:spcPct val="100000"/>
              </a:lnSpc>
              <a:spcAft>
                <a:spcPts val="600"/>
              </a:spcAft>
              <a:buNone/>
            </a:pPr>
            <a:endParaRPr lang="en-US" dirty="0"/>
          </a:p>
          <a:p>
            <a:endParaRPr lang="en-US" dirty="0"/>
          </a:p>
        </p:txBody>
      </p:sp>
    </p:spTree>
    <p:extLst>
      <p:ext uri="{BB962C8B-B14F-4D97-AF65-F5344CB8AC3E}">
        <p14:creationId xmlns:p14="http://schemas.microsoft.com/office/powerpoint/2010/main" val="1035264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54AF724-AAD3-4A5F-CC8C-4364ECD06707}"/>
              </a:ext>
            </a:extLst>
          </p:cNvPr>
          <p:cNvPicPr>
            <a:picLocks noGrp="1" noChangeAspect="1"/>
          </p:cNvPicPr>
          <p:nvPr>
            <p:ph sz="half" idx="4294967295"/>
          </p:nvPr>
        </p:nvPicPr>
        <p:blipFill>
          <a:blip r:embed="rId3"/>
          <a:stretch>
            <a:fillRect/>
          </a:stretch>
        </p:blipFill>
        <p:spPr>
          <a:xfrm>
            <a:off x="6276164" y="690282"/>
            <a:ext cx="5229397" cy="526570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7" name="Title 6">
            <a:extLst>
              <a:ext uri="{FF2B5EF4-FFF2-40B4-BE49-F238E27FC236}">
                <a16:creationId xmlns:a16="http://schemas.microsoft.com/office/drawing/2014/main" id="{E53D04D1-F1C7-8849-AC9C-37733D02AC4B}"/>
              </a:ext>
            </a:extLst>
          </p:cNvPr>
          <p:cNvSpPr>
            <a:spLocks noGrp="1"/>
          </p:cNvSpPr>
          <p:nvPr>
            <p:ph type="title"/>
          </p:nvPr>
        </p:nvSpPr>
        <p:spPr/>
        <p:txBody>
          <a:bodyPr/>
          <a:lstStyle/>
          <a:p>
            <a:r>
              <a:rPr lang="en-US" dirty="0"/>
              <a:t>Earn Your First Certificate</a:t>
            </a:r>
          </a:p>
        </p:txBody>
      </p:sp>
      <p:sp>
        <p:nvSpPr>
          <p:cNvPr id="9" name="TextBox 8">
            <a:extLst>
              <a:ext uri="{FF2B5EF4-FFF2-40B4-BE49-F238E27FC236}">
                <a16:creationId xmlns:a16="http://schemas.microsoft.com/office/drawing/2014/main" id="{184C4618-A9B4-C015-EE59-AA109BEE7FC1}"/>
              </a:ext>
            </a:extLst>
          </p:cNvPr>
          <p:cNvSpPr txBox="1"/>
          <p:nvPr/>
        </p:nvSpPr>
        <p:spPr>
          <a:xfrm>
            <a:off x="264458" y="1183704"/>
            <a:ext cx="5652248" cy="1569660"/>
          </a:xfrm>
          <a:prstGeom prst="rect">
            <a:avLst/>
          </a:prstGeom>
          <a:noFill/>
        </p:spPr>
        <p:txBody>
          <a:bodyPr wrap="square">
            <a:spAutoFit/>
          </a:bodyPr>
          <a:lstStyle/>
          <a:p>
            <a:r>
              <a:rPr lang="en-US" sz="2400" dirty="0">
                <a:hlinkClick r:id="rId4"/>
              </a:rPr>
              <a:t>Generative AI for Educators</a:t>
            </a:r>
            <a:r>
              <a:rPr lang="en-US" sz="2400" dirty="0"/>
              <a:t>: a two-hour, self-paced course designed to help educators save time and enhance student learning with generative AI tools. </a:t>
            </a:r>
          </a:p>
        </p:txBody>
      </p:sp>
    </p:spTree>
    <p:extLst>
      <p:ext uri="{BB962C8B-B14F-4D97-AF65-F5344CB8AC3E}">
        <p14:creationId xmlns:p14="http://schemas.microsoft.com/office/powerpoint/2010/main" val="924461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8556F8-5833-F58B-5D27-7899BFDD8566}"/>
              </a:ext>
            </a:extLst>
          </p:cNvPr>
          <p:cNvPicPr>
            <a:picLocks noChangeAspect="1"/>
          </p:cNvPicPr>
          <p:nvPr/>
        </p:nvPicPr>
        <p:blipFill>
          <a:blip r:embed="rId3"/>
          <a:stretch>
            <a:fillRect/>
          </a:stretch>
        </p:blipFill>
        <p:spPr>
          <a:xfrm>
            <a:off x="58267" y="1495796"/>
            <a:ext cx="6085513" cy="4565654"/>
          </a:xfrm>
          <a:prstGeom prst="rect">
            <a:avLst/>
          </a:prstGeom>
        </p:spPr>
      </p:pic>
      <p:sp>
        <p:nvSpPr>
          <p:cNvPr id="6" name="Title 5">
            <a:extLst>
              <a:ext uri="{FF2B5EF4-FFF2-40B4-BE49-F238E27FC236}">
                <a16:creationId xmlns:a16="http://schemas.microsoft.com/office/drawing/2014/main" id="{6BB49F36-2CE2-BC83-1459-19F9C2BD5E0C}"/>
              </a:ext>
            </a:extLst>
          </p:cNvPr>
          <p:cNvSpPr>
            <a:spLocks noGrp="1"/>
          </p:cNvSpPr>
          <p:nvPr>
            <p:ph type="title"/>
          </p:nvPr>
        </p:nvSpPr>
        <p:spPr/>
        <p:txBody>
          <a:bodyPr/>
          <a:lstStyle/>
          <a:p>
            <a:r>
              <a:rPr lang="en-US" dirty="0"/>
              <a:t>Faculty Need Better Training – Google offers Funding</a:t>
            </a:r>
          </a:p>
        </p:txBody>
      </p:sp>
      <p:sp>
        <p:nvSpPr>
          <p:cNvPr id="7" name="Content Placeholder 6">
            <a:extLst>
              <a:ext uri="{FF2B5EF4-FFF2-40B4-BE49-F238E27FC236}">
                <a16:creationId xmlns:a16="http://schemas.microsoft.com/office/drawing/2014/main" id="{4352488E-9E9E-23A1-C71D-C3B1EA5D5713}"/>
              </a:ext>
            </a:extLst>
          </p:cNvPr>
          <p:cNvSpPr>
            <a:spLocks noGrp="1"/>
          </p:cNvSpPr>
          <p:nvPr>
            <p:ph sz="half" idx="1"/>
          </p:nvPr>
        </p:nvSpPr>
        <p:spPr/>
        <p:txBody>
          <a:bodyPr/>
          <a:lstStyle/>
          <a:p>
            <a:r>
              <a:rPr lang="en-US" dirty="0"/>
              <a:t>K-12 teacher data</a:t>
            </a:r>
          </a:p>
        </p:txBody>
      </p:sp>
      <p:sp>
        <p:nvSpPr>
          <p:cNvPr id="8" name="Content Placeholder 7">
            <a:extLst>
              <a:ext uri="{FF2B5EF4-FFF2-40B4-BE49-F238E27FC236}">
                <a16:creationId xmlns:a16="http://schemas.microsoft.com/office/drawing/2014/main" id="{8B63F618-16B5-1395-B001-03A3D6BA0F3B}"/>
              </a:ext>
            </a:extLst>
          </p:cNvPr>
          <p:cNvSpPr>
            <a:spLocks noGrp="1"/>
          </p:cNvSpPr>
          <p:nvPr>
            <p:ph sz="half" idx="2"/>
          </p:nvPr>
        </p:nvSpPr>
        <p:spPr>
          <a:xfrm>
            <a:off x="5172635" y="902251"/>
            <a:ext cx="6898342" cy="5525442"/>
          </a:xfrm>
        </p:spPr>
        <p:txBody>
          <a:bodyPr/>
          <a:lstStyle/>
          <a:p>
            <a:pPr marL="0" indent="0">
              <a:spcBef>
                <a:spcPts val="1200"/>
              </a:spcBef>
              <a:buNone/>
            </a:pPr>
            <a:r>
              <a:rPr lang="en-US" sz="2000" dirty="0">
                <a:hlinkClick r:id="rId4"/>
              </a:rPr>
              <a:t>Google.org</a:t>
            </a:r>
            <a:r>
              <a:rPr lang="en-US" sz="2000" dirty="0"/>
              <a:t> announced a $25M+ in funding to five education organizations: </a:t>
            </a:r>
          </a:p>
          <a:p>
            <a:pPr>
              <a:spcBef>
                <a:spcPts val="1200"/>
              </a:spcBef>
            </a:pPr>
            <a:r>
              <a:rPr lang="en-US" sz="2000" b="1" dirty="0">
                <a:hlinkClick r:id="rId5"/>
              </a:rPr>
              <a:t>International Society for Technology in Education</a:t>
            </a:r>
            <a:r>
              <a:rPr lang="en-US" sz="2000" dirty="0"/>
              <a:t> (ISTE) will launch </a:t>
            </a:r>
            <a:r>
              <a:rPr lang="en-US" sz="2000" dirty="0" err="1"/>
              <a:t>GenerationAI</a:t>
            </a:r>
            <a:r>
              <a:rPr lang="en-US" sz="2000" dirty="0"/>
              <a:t>, an initiative to provide educators with the knowledge, tools and confidence to safely and responsibly capture the power of AI in the classroom. </a:t>
            </a:r>
          </a:p>
          <a:p>
            <a:pPr>
              <a:spcBef>
                <a:spcPts val="1200"/>
              </a:spcBef>
            </a:pPr>
            <a:r>
              <a:rPr lang="en-US" sz="2000" b="1" dirty="0">
                <a:hlinkClick r:id="rId6"/>
              </a:rPr>
              <a:t>4-H</a:t>
            </a:r>
            <a:r>
              <a:rPr lang="en-US" sz="2000" dirty="0"/>
              <a:t> will increase access to AI knowledge and skills for rural students and educators.</a:t>
            </a:r>
          </a:p>
          <a:p>
            <a:pPr>
              <a:spcBef>
                <a:spcPts val="1200"/>
              </a:spcBef>
              <a:buFont typeface="Arial" panose="020B0604020202020204" pitchFamily="34" charset="0"/>
              <a:buChar char="•"/>
            </a:pPr>
            <a:r>
              <a:rPr lang="en-US" sz="2000" b="1" dirty="0" err="1">
                <a:hlinkClick r:id="rId7"/>
              </a:rPr>
              <a:t>aiEDU</a:t>
            </a:r>
            <a:r>
              <a:rPr lang="en-US" sz="2000" dirty="0"/>
              <a:t> will close AI literacy gaps for underserved students through delivery of high-quality AI curriculum and capacity-building in rural and Indigenous communities.</a:t>
            </a:r>
          </a:p>
          <a:p>
            <a:pPr>
              <a:spcBef>
                <a:spcPts val="1200"/>
              </a:spcBef>
              <a:buFont typeface="Arial" panose="020B0604020202020204" pitchFamily="34" charset="0"/>
              <a:buChar char="•"/>
            </a:pPr>
            <a:r>
              <a:rPr lang="en-US" sz="2000" b="1" dirty="0" err="1">
                <a:hlinkClick r:id="rId8"/>
              </a:rPr>
              <a:t>CodePath</a:t>
            </a:r>
            <a:r>
              <a:rPr lang="en-US" sz="2000" dirty="0"/>
              <a:t> will create and deliver industry-vetted AI coursework to underserved college computing students.</a:t>
            </a:r>
          </a:p>
          <a:p>
            <a:pPr>
              <a:spcBef>
                <a:spcPts val="1200"/>
              </a:spcBef>
              <a:buFont typeface="Arial" panose="020B0604020202020204" pitchFamily="34" charset="0"/>
              <a:buChar char="•"/>
            </a:pPr>
            <a:r>
              <a:rPr lang="en-US" sz="2000" b="1" dirty="0">
                <a:hlinkClick r:id="rId9"/>
              </a:rPr>
              <a:t>STEM From Dance</a:t>
            </a:r>
            <a:r>
              <a:rPr lang="en-US" sz="2000" dirty="0"/>
              <a:t> will close gender gaps in STEM by developing and delivering foundational AI content to girls of color, allowing them to enhance dance choreography through sound, animation and technology.</a:t>
            </a:r>
          </a:p>
          <a:p>
            <a:endParaRPr lang="en-US" dirty="0"/>
          </a:p>
        </p:txBody>
      </p:sp>
    </p:spTree>
    <p:extLst>
      <p:ext uri="{BB962C8B-B14F-4D97-AF65-F5344CB8AC3E}">
        <p14:creationId xmlns:p14="http://schemas.microsoft.com/office/powerpoint/2010/main" val="4135025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15FF9-89DF-A988-7679-5D9B35804CFD}"/>
              </a:ext>
            </a:extLst>
          </p:cNvPr>
          <p:cNvSpPr>
            <a:spLocks noGrp="1"/>
          </p:cNvSpPr>
          <p:nvPr>
            <p:ph type="title"/>
          </p:nvPr>
        </p:nvSpPr>
        <p:spPr/>
        <p:txBody>
          <a:bodyPr/>
          <a:lstStyle/>
          <a:p>
            <a:r>
              <a:rPr lang="en-US" dirty="0"/>
              <a:t>For Profit Training Companies have moved even Faster</a:t>
            </a:r>
          </a:p>
        </p:txBody>
      </p:sp>
      <p:sp>
        <p:nvSpPr>
          <p:cNvPr id="3" name="Content Placeholder 2">
            <a:extLst>
              <a:ext uri="{FF2B5EF4-FFF2-40B4-BE49-F238E27FC236}">
                <a16:creationId xmlns:a16="http://schemas.microsoft.com/office/drawing/2014/main" id="{F187B877-0EA2-8E43-92CD-84850146A300}"/>
              </a:ext>
            </a:extLst>
          </p:cNvPr>
          <p:cNvSpPr>
            <a:spLocks noGrp="1"/>
          </p:cNvSpPr>
          <p:nvPr>
            <p:ph sz="half" idx="1"/>
          </p:nvPr>
        </p:nvSpPr>
        <p:spPr/>
        <p:txBody>
          <a:bodyPr>
            <a:normAutofit/>
          </a:bodyPr>
          <a:lstStyle/>
          <a:p>
            <a:r>
              <a:rPr lang="en-US" b="1" dirty="0"/>
              <a:t>Superfast course generation.</a:t>
            </a:r>
          </a:p>
          <a:p>
            <a:endParaRPr lang="en-US" b="1" dirty="0"/>
          </a:p>
          <a:p>
            <a:r>
              <a:rPr lang="en-US" b="1" dirty="0"/>
              <a:t>Gamified learning</a:t>
            </a:r>
            <a:r>
              <a:rPr lang="en-US" dirty="0"/>
              <a:t>: Courses have been developed using fun gamification elements to make learning exciting and memorable. Gamification elements used include storylines, interactive quizzes, and points systems so employees can really enjoy training. </a:t>
            </a:r>
          </a:p>
          <a:p>
            <a:endParaRPr lang="en-US" dirty="0"/>
          </a:p>
          <a:p>
            <a:r>
              <a:rPr lang="en-US" b="1" dirty="0"/>
              <a:t>Higher course engagement completion rates</a:t>
            </a:r>
            <a:r>
              <a:rPr lang="en-US" dirty="0"/>
              <a:t>: Improved engagement and gamification lead to higher participation and completion rates.</a:t>
            </a:r>
          </a:p>
          <a:p>
            <a:endParaRPr lang="en-US" dirty="0"/>
          </a:p>
        </p:txBody>
      </p:sp>
      <p:sp>
        <p:nvSpPr>
          <p:cNvPr id="4" name="Content Placeholder 3">
            <a:extLst>
              <a:ext uri="{FF2B5EF4-FFF2-40B4-BE49-F238E27FC236}">
                <a16:creationId xmlns:a16="http://schemas.microsoft.com/office/drawing/2014/main" id="{82697019-63B6-16DA-8B6F-9B80CF9C6202}"/>
              </a:ext>
            </a:extLst>
          </p:cNvPr>
          <p:cNvSpPr>
            <a:spLocks noGrp="1"/>
          </p:cNvSpPr>
          <p:nvPr>
            <p:ph sz="half" idx="2"/>
          </p:nvPr>
        </p:nvSpPr>
        <p:spPr/>
        <p:txBody>
          <a:bodyPr>
            <a:normAutofit/>
          </a:bodyPr>
          <a:lstStyle/>
          <a:p>
            <a:r>
              <a:rPr lang="en-US" b="1" dirty="0"/>
              <a:t>ADA compliance. </a:t>
            </a:r>
            <a:r>
              <a:rPr lang="en-US" dirty="0"/>
              <a:t>AI tools can take these considerations into account.</a:t>
            </a:r>
          </a:p>
          <a:p>
            <a:endParaRPr lang="en-US" b="1" dirty="0"/>
          </a:p>
          <a:p>
            <a:r>
              <a:rPr lang="en-US" b="1" dirty="0"/>
              <a:t>Diverse AI avatars</a:t>
            </a:r>
            <a:r>
              <a:rPr lang="en-US" dirty="0"/>
              <a:t>: Vendors offer a selection of over 140 human-like AI avatars, regularly updated for quality and diversity, to personalize video content.</a:t>
            </a:r>
          </a:p>
          <a:p>
            <a:endParaRPr lang="en-US" dirty="0"/>
          </a:p>
          <a:p>
            <a:r>
              <a:rPr lang="en-US" b="1" dirty="0"/>
              <a:t>Custom avatar creation</a:t>
            </a:r>
            <a:r>
              <a:rPr lang="en-US" dirty="0"/>
              <a:t>: Custom avatars made through a webcam AI avatar maker, enabling personalized videos in multiple languages.</a:t>
            </a:r>
          </a:p>
          <a:p>
            <a:endParaRPr lang="en-US" dirty="0"/>
          </a:p>
          <a:p>
            <a:r>
              <a:rPr lang="en-US" b="1" dirty="0"/>
              <a:t>AI voiceovers</a:t>
            </a:r>
            <a:r>
              <a:rPr lang="en-US" dirty="0"/>
              <a:t>: Converts text to high-quality voiceovers in over 120 languages, with features like voice cloning and automatic closed caption generation.</a:t>
            </a:r>
          </a:p>
          <a:p>
            <a:endParaRPr lang="en-US" dirty="0"/>
          </a:p>
        </p:txBody>
      </p:sp>
    </p:spTree>
    <p:extLst>
      <p:ext uri="{BB962C8B-B14F-4D97-AF65-F5344CB8AC3E}">
        <p14:creationId xmlns:p14="http://schemas.microsoft.com/office/powerpoint/2010/main" val="257469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2FBB9-AFA1-29E3-8003-AC533B4E5824}"/>
              </a:ext>
            </a:extLst>
          </p:cNvPr>
          <p:cNvSpPr>
            <a:spLocks noGrp="1"/>
          </p:cNvSpPr>
          <p:nvPr>
            <p:ph type="title"/>
          </p:nvPr>
        </p:nvSpPr>
        <p:spPr/>
        <p:txBody>
          <a:bodyPr/>
          <a:lstStyle/>
          <a:p>
            <a:r>
              <a:rPr lang="en-US" dirty="0">
                <a:latin typeface="+mn-lt"/>
              </a:rPr>
              <a:t>Use of Artificial Intelligence in Higher Education - Copilot</a:t>
            </a:r>
            <a:endParaRPr lang="en-US" dirty="0"/>
          </a:p>
        </p:txBody>
      </p:sp>
      <p:sp>
        <p:nvSpPr>
          <p:cNvPr id="3" name="Content Placeholder 2">
            <a:extLst>
              <a:ext uri="{FF2B5EF4-FFF2-40B4-BE49-F238E27FC236}">
                <a16:creationId xmlns:a16="http://schemas.microsoft.com/office/drawing/2014/main" id="{32B17D28-00DD-AE66-A615-ADDB25326A68}"/>
              </a:ext>
            </a:extLst>
          </p:cNvPr>
          <p:cNvSpPr>
            <a:spLocks noGrp="1"/>
          </p:cNvSpPr>
          <p:nvPr>
            <p:ph sz="half" idx="1"/>
          </p:nvPr>
        </p:nvSpPr>
        <p:spPr/>
        <p:txBody>
          <a:bodyPr>
            <a:normAutofit fontScale="92500" lnSpcReduction="10000"/>
          </a:bodyPr>
          <a:lstStyle/>
          <a:p>
            <a:r>
              <a:rPr lang="en-US" sz="2000" b="1" i="0" dirty="0">
                <a:solidFill>
                  <a:srgbClr val="111111"/>
                </a:solidFill>
                <a:effectLst/>
              </a:rPr>
              <a:t>Personalized Learning</a:t>
            </a:r>
            <a:r>
              <a:rPr lang="en-US" sz="2000" b="0" i="0" dirty="0">
                <a:solidFill>
                  <a:srgbClr val="111111"/>
                </a:solidFill>
                <a:effectLst/>
              </a:rPr>
              <a:t>: </a:t>
            </a:r>
            <a:r>
              <a:rPr lang="en-US" sz="2000" b="1" i="0" dirty="0">
                <a:solidFill>
                  <a:srgbClr val="111111"/>
                </a:solidFill>
                <a:effectLst/>
              </a:rPr>
              <a:t>Intelligent Tutoring Systems</a:t>
            </a:r>
            <a:r>
              <a:rPr lang="en-US" sz="2000" b="0" i="0" dirty="0">
                <a:solidFill>
                  <a:srgbClr val="111111"/>
                </a:solidFill>
                <a:effectLst/>
              </a:rPr>
              <a:t>: AI can provide personalized tutoring to students, adapting to their learning pace and style.</a:t>
            </a:r>
          </a:p>
          <a:p>
            <a:pPr lvl="1"/>
            <a:r>
              <a:rPr lang="en-US" dirty="0"/>
              <a:t>Company: Carnegie Learning offers AI-driven tutoring systems that provide personalized feedback and support to students.</a:t>
            </a:r>
          </a:p>
          <a:p>
            <a:endParaRPr lang="en-US" sz="2000" b="1" i="0" dirty="0">
              <a:solidFill>
                <a:srgbClr val="111111"/>
              </a:solidFill>
              <a:effectLst/>
            </a:endParaRPr>
          </a:p>
          <a:p>
            <a:r>
              <a:rPr lang="en-US" sz="2000" b="1" i="0" dirty="0">
                <a:solidFill>
                  <a:srgbClr val="111111"/>
                </a:solidFill>
                <a:effectLst/>
              </a:rPr>
              <a:t>Automated Grading</a:t>
            </a:r>
            <a:r>
              <a:rPr lang="en-US" sz="2000" b="0" i="0" dirty="0">
                <a:solidFill>
                  <a:srgbClr val="111111"/>
                </a:solidFill>
                <a:effectLst/>
              </a:rPr>
              <a:t>: </a:t>
            </a:r>
            <a:r>
              <a:rPr lang="en-US" sz="2000" b="1" i="0" dirty="0">
                <a:solidFill>
                  <a:srgbClr val="111111"/>
                </a:solidFill>
                <a:effectLst/>
              </a:rPr>
              <a:t>Assessment and Evaluation</a:t>
            </a:r>
            <a:r>
              <a:rPr lang="en-US" sz="2000" b="0" i="0" dirty="0">
                <a:solidFill>
                  <a:srgbClr val="111111"/>
                </a:solidFill>
                <a:effectLst/>
              </a:rPr>
              <a:t>: AI can automate the grading of assignments and exams, saving time for educators and providing quick feedback to students.</a:t>
            </a:r>
          </a:p>
          <a:p>
            <a:pPr lvl="1"/>
            <a:r>
              <a:rPr lang="en-US" dirty="0"/>
              <a:t>Company: </a:t>
            </a:r>
            <a:r>
              <a:rPr lang="en-US" dirty="0" err="1"/>
              <a:t>Gradescope</a:t>
            </a:r>
            <a:r>
              <a:rPr lang="en-US" dirty="0"/>
              <a:t> by Turnitin offers AI-powered grading tools that streamline the assessment process.</a:t>
            </a:r>
          </a:p>
          <a:p>
            <a:endParaRPr lang="en-US" sz="2000" dirty="0"/>
          </a:p>
          <a:p>
            <a:r>
              <a:rPr lang="en-US" sz="2000" b="1" dirty="0"/>
              <a:t>Automated Content Creation</a:t>
            </a:r>
            <a:r>
              <a:rPr lang="en-US" sz="2000" dirty="0"/>
              <a:t>: Dynamic Content Generation: AI can create quizzes, assignments, and even entire lessons based on the course syllabus and learning objectives. </a:t>
            </a:r>
          </a:p>
          <a:p>
            <a:pPr lvl="1"/>
            <a:r>
              <a:rPr lang="en-US" dirty="0"/>
              <a:t>Company: Content Technologies, Inc. (CTI) develops AI-driven tools that generate educational content tailored to specific learning outcomes.</a:t>
            </a:r>
          </a:p>
        </p:txBody>
      </p:sp>
      <p:sp>
        <p:nvSpPr>
          <p:cNvPr id="4" name="Content Placeholder 3">
            <a:extLst>
              <a:ext uri="{FF2B5EF4-FFF2-40B4-BE49-F238E27FC236}">
                <a16:creationId xmlns:a16="http://schemas.microsoft.com/office/drawing/2014/main" id="{72A94EB1-F2AB-EA3A-1220-F28976A1FEE4}"/>
              </a:ext>
            </a:extLst>
          </p:cNvPr>
          <p:cNvSpPr>
            <a:spLocks noGrp="1"/>
          </p:cNvSpPr>
          <p:nvPr>
            <p:ph sz="half" idx="2"/>
          </p:nvPr>
        </p:nvSpPr>
        <p:spPr/>
        <p:txBody>
          <a:bodyPr>
            <a:normAutofit fontScale="92500" lnSpcReduction="10000"/>
          </a:bodyPr>
          <a:lstStyle/>
          <a:p>
            <a:r>
              <a:rPr lang="en-US" b="1" dirty="0"/>
              <a:t>Relevant Resource Suggestions</a:t>
            </a:r>
            <a:r>
              <a:rPr lang="en-US" dirty="0"/>
              <a:t>: AI can recommend additional resources such as articles, videos, and exercises based on a student’s progress and interests.</a:t>
            </a:r>
          </a:p>
          <a:p>
            <a:pPr lvl="1"/>
            <a:r>
              <a:rPr lang="en-US" dirty="0"/>
              <a:t>Company: Coursera uses AI to recommend courses and materials that align with a learner’s goals and previous coursework.</a:t>
            </a:r>
          </a:p>
          <a:p>
            <a:endParaRPr lang="en-US" dirty="0"/>
          </a:p>
          <a:p>
            <a:r>
              <a:rPr lang="en-US" b="1" dirty="0"/>
              <a:t>Enhanced Interaction</a:t>
            </a:r>
            <a:r>
              <a:rPr lang="en-US" dirty="0"/>
              <a:t>: AI-powered virtual classrooms can facilitate interactive learning experiences, while virtual assistants can help manage course logistics.</a:t>
            </a:r>
          </a:p>
          <a:p>
            <a:pPr lvl="1"/>
            <a:r>
              <a:rPr lang="en-US" dirty="0"/>
              <a:t>Company: Ivy.ai provides AI-driven chatbots and virtual assistants that support student engagement and administrative tasks.</a:t>
            </a:r>
          </a:p>
          <a:p>
            <a:endParaRPr lang="en-US" dirty="0"/>
          </a:p>
          <a:p>
            <a:r>
              <a:rPr lang="en-US" dirty="0"/>
              <a:t>.</a:t>
            </a:r>
          </a:p>
          <a:p>
            <a:endParaRPr lang="en-US" dirty="0"/>
          </a:p>
        </p:txBody>
      </p:sp>
    </p:spTree>
    <p:extLst>
      <p:ext uri="{BB962C8B-B14F-4D97-AF65-F5344CB8AC3E}">
        <p14:creationId xmlns:p14="http://schemas.microsoft.com/office/powerpoint/2010/main" val="2240112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B65222-825B-108A-7DEA-3F2BF5387371}"/>
              </a:ext>
            </a:extLst>
          </p:cNvPr>
          <p:cNvPicPr>
            <a:picLocks noChangeAspect="1"/>
          </p:cNvPicPr>
          <p:nvPr/>
        </p:nvPicPr>
        <p:blipFill rotWithShape="1">
          <a:blip r:embed="rId2"/>
          <a:srcRect t="23810" b="23492"/>
          <a:stretch/>
        </p:blipFill>
        <p:spPr>
          <a:xfrm>
            <a:off x="0" y="54771"/>
            <a:ext cx="12192002" cy="6413520"/>
          </a:xfrm>
          <a:prstGeom prst="rect">
            <a:avLst/>
          </a:prstGeom>
        </p:spPr>
      </p:pic>
      <p:sp>
        <p:nvSpPr>
          <p:cNvPr id="2" name="Title 1">
            <a:extLst>
              <a:ext uri="{FF2B5EF4-FFF2-40B4-BE49-F238E27FC236}">
                <a16:creationId xmlns:a16="http://schemas.microsoft.com/office/drawing/2014/main" id="{6AD59F97-8174-718F-53D3-BB1B8D3557A3}"/>
              </a:ext>
            </a:extLst>
          </p:cNvPr>
          <p:cNvSpPr>
            <a:spLocks noGrp="1"/>
          </p:cNvSpPr>
          <p:nvPr>
            <p:ph type="title"/>
          </p:nvPr>
        </p:nvSpPr>
        <p:spPr>
          <a:xfrm>
            <a:off x="3291114" y="313510"/>
            <a:ext cx="7327411" cy="932410"/>
          </a:xfrm>
        </p:spPr>
        <p:txBody>
          <a:bodyPr>
            <a:normAutofit fontScale="90000"/>
          </a:bodyPr>
          <a:lstStyle/>
          <a:p>
            <a:r>
              <a:rPr lang="en-US" sz="5400" dirty="0">
                <a:solidFill>
                  <a:schemeClr val="accent5">
                    <a:lumMod val="20000"/>
                    <a:lumOff val="80000"/>
                  </a:schemeClr>
                </a:solidFill>
                <a:latin typeface="+mn-lt"/>
              </a:rPr>
              <a:t>Uses and Guardrails for  </a:t>
            </a:r>
            <a:br>
              <a:rPr lang="en-US" sz="5400" dirty="0">
                <a:solidFill>
                  <a:schemeClr val="accent5">
                    <a:lumMod val="20000"/>
                    <a:lumOff val="80000"/>
                  </a:schemeClr>
                </a:solidFill>
                <a:latin typeface="+mn-lt"/>
              </a:rPr>
            </a:br>
            <a:r>
              <a:rPr lang="en-US" sz="5400" dirty="0">
                <a:solidFill>
                  <a:schemeClr val="accent5">
                    <a:lumMod val="20000"/>
                    <a:lumOff val="80000"/>
                  </a:schemeClr>
                </a:solidFill>
                <a:latin typeface="+mn-lt"/>
              </a:rPr>
              <a:t>AI in Law School</a:t>
            </a:r>
          </a:p>
        </p:txBody>
      </p:sp>
    </p:spTree>
    <p:extLst>
      <p:ext uri="{BB962C8B-B14F-4D97-AF65-F5344CB8AC3E}">
        <p14:creationId xmlns:p14="http://schemas.microsoft.com/office/powerpoint/2010/main" val="999399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DF25D-CFA7-EBB8-007C-B8F9DDE2CB0A}"/>
              </a:ext>
            </a:extLst>
          </p:cNvPr>
          <p:cNvSpPr>
            <a:spLocks noGrp="1"/>
          </p:cNvSpPr>
          <p:nvPr>
            <p:ph type="title"/>
          </p:nvPr>
        </p:nvSpPr>
        <p:spPr/>
        <p:txBody>
          <a:bodyPr/>
          <a:lstStyle/>
          <a:p>
            <a:r>
              <a:rPr lang="en-US" dirty="0"/>
              <a:t>AI-Based Learning Cycle</a:t>
            </a:r>
          </a:p>
        </p:txBody>
      </p:sp>
      <p:sp>
        <p:nvSpPr>
          <p:cNvPr id="7" name="Content Placeholder 6">
            <a:extLst>
              <a:ext uri="{FF2B5EF4-FFF2-40B4-BE49-F238E27FC236}">
                <a16:creationId xmlns:a16="http://schemas.microsoft.com/office/drawing/2014/main" id="{0F315646-1DDF-AF11-380A-1B02B88110D5}"/>
              </a:ext>
            </a:extLst>
          </p:cNvPr>
          <p:cNvSpPr>
            <a:spLocks noGrp="1"/>
          </p:cNvSpPr>
          <p:nvPr>
            <p:ph sz="half" idx="1"/>
          </p:nvPr>
        </p:nvSpPr>
        <p:spPr>
          <a:xfrm>
            <a:off x="121024" y="902251"/>
            <a:ext cx="5036510" cy="5525443"/>
          </a:xfrm>
        </p:spPr>
        <p:txBody>
          <a:bodyPr>
            <a:normAutofit fontScale="92500" lnSpcReduction="10000"/>
          </a:bodyPr>
          <a:lstStyle/>
          <a:p>
            <a:r>
              <a:rPr lang="en-US" dirty="0"/>
              <a:t>AI-based learning may further push the teacher from the sage on the stage to the guide on the side</a:t>
            </a:r>
          </a:p>
          <a:p>
            <a:endParaRPr lang="en-US" dirty="0"/>
          </a:p>
          <a:p>
            <a:r>
              <a:rPr lang="en-US" dirty="0"/>
              <a:t>The instructor (or design team) is the architect of learning.</a:t>
            </a:r>
          </a:p>
          <a:p>
            <a:endParaRPr lang="en-US" dirty="0"/>
          </a:p>
          <a:p>
            <a:r>
              <a:rPr lang="en-US" dirty="0"/>
              <a:t>Soon, AI will be able to find the common answers and provide the feedback.</a:t>
            </a:r>
          </a:p>
          <a:p>
            <a:endParaRPr lang="en-US" dirty="0"/>
          </a:p>
          <a:p>
            <a:pPr marL="0" indent="0">
              <a:buNone/>
            </a:pPr>
            <a:r>
              <a:rPr lang="en-US" dirty="0"/>
              <a:t>Steps</a:t>
            </a:r>
          </a:p>
          <a:p>
            <a:pPr marL="457200" indent="-457200">
              <a:buFont typeface="+mj-lt"/>
              <a:buAutoNum type="arabicPeriod"/>
            </a:pPr>
            <a:r>
              <a:rPr lang="en-US" dirty="0"/>
              <a:t>Provide content and identify doctrinal learning outcomes</a:t>
            </a:r>
          </a:p>
          <a:p>
            <a:pPr marL="457200" indent="-457200">
              <a:buFont typeface="+mj-lt"/>
              <a:buAutoNum type="arabicPeriod"/>
            </a:pPr>
            <a:r>
              <a:rPr lang="en-US" dirty="0"/>
              <a:t>Students engage with doctrine</a:t>
            </a:r>
          </a:p>
          <a:p>
            <a:pPr marL="457200" indent="-457200">
              <a:buFont typeface="+mj-lt"/>
              <a:buAutoNum type="arabicPeriod"/>
            </a:pPr>
            <a:r>
              <a:rPr lang="en-US" dirty="0"/>
              <a:t>Students demonstrate learning</a:t>
            </a:r>
          </a:p>
          <a:p>
            <a:pPr marL="457200" indent="-457200">
              <a:buFont typeface="+mj-lt"/>
              <a:buAutoNum type="arabicPeriod"/>
            </a:pPr>
            <a:r>
              <a:rPr lang="en-US" dirty="0"/>
              <a:t>Teacher adjusts the coverage to make the next knowledge unit the best fit</a:t>
            </a:r>
          </a:p>
          <a:p>
            <a:pPr marL="457200" indent="-457200">
              <a:buFont typeface="+mj-lt"/>
              <a:buAutoNum type="arabicPeriod"/>
            </a:pPr>
            <a:r>
              <a:rPr lang="en-US" dirty="0"/>
              <a:t>Repeat</a:t>
            </a:r>
          </a:p>
        </p:txBody>
      </p:sp>
      <p:sp>
        <p:nvSpPr>
          <p:cNvPr id="8" name="Content Placeholder 7">
            <a:extLst>
              <a:ext uri="{FF2B5EF4-FFF2-40B4-BE49-F238E27FC236}">
                <a16:creationId xmlns:a16="http://schemas.microsoft.com/office/drawing/2014/main" id="{A5EF3D51-BFE5-5774-AA99-7F7579106824}"/>
              </a:ext>
            </a:extLst>
          </p:cNvPr>
          <p:cNvSpPr>
            <a:spLocks noGrp="1"/>
          </p:cNvSpPr>
          <p:nvPr>
            <p:ph sz="half" idx="2"/>
          </p:nvPr>
        </p:nvSpPr>
        <p:spPr/>
        <p:txBody>
          <a:bodyPr>
            <a:normAutofit fontScale="92500" lnSpcReduction="10000"/>
          </a:bodyPr>
          <a:lstStyle/>
          <a:p>
            <a:endParaRPr lang="en-US"/>
          </a:p>
        </p:txBody>
      </p:sp>
      <p:pic>
        <p:nvPicPr>
          <p:cNvPr id="4" name="Picture 3">
            <a:extLst>
              <a:ext uri="{FF2B5EF4-FFF2-40B4-BE49-F238E27FC236}">
                <a16:creationId xmlns:a16="http://schemas.microsoft.com/office/drawing/2014/main" id="{F904E16C-0DCC-387A-FA46-4479754E2A10}"/>
              </a:ext>
            </a:extLst>
          </p:cNvPr>
          <p:cNvPicPr>
            <a:picLocks noChangeAspect="1"/>
          </p:cNvPicPr>
          <p:nvPr/>
        </p:nvPicPr>
        <p:blipFill>
          <a:blip r:embed="rId2"/>
          <a:stretch>
            <a:fillRect/>
          </a:stretch>
        </p:blipFill>
        <p:spPr>
          <a:xfrm>
            <a:off x="5157534" y="420583"/>
            <a:ext cx="7024008" cy="5879481"/>
          </a:xfrm>
          <a:prstGeom prst="rect">
            <a:avLst/>
          </a:prstGeom>
        </p:spPr>
      </p:pic>
      <p:sp>
        <p:nvSpPr>
          <p:cNvPr id="6" name="TextBox 5">
            <a:extLst>
              <a:ext uri="{FF2B5EF4-FFF2-40B4-BE49-F238E27FC236}">
                <a16:creationId xmlns:a16="http://schemas.microsoft.com/office/drawing/2014/main" id="{8F4675DC-607E-DC8E-F25F-4DDEE3B0DB23}"/>
              </a:ext>
            </a:extLst>
          </p:cNvPr>
          <p:cNvSpPr txBox="1"/>
          <p:nvPr/>
        </p:nvSpPr>
        <p:spPr>
          <a:xfrm>
            <a:off x="342900" y="6498400"/>
            <a:ext cx="8610600" cy="369332"/>
          </a:xfrm>
          <a:prstGeom prst="rect">
            <a:avLst/>
          </a:prstGeom>
          <a:noFill/>
        </p:spPr>
        <p:txBody>
          <a:bodyPr wrap="square">
            <a:spAutoFit/>
          </a:bodyPr>
          <a:lstStyle/>
          <a:p>
            <a:r>
              <a:rPr lang="en-US" dirty="0">
                <a:solidFill>
                  <a:srgbClr val="0563C1"/>
                </a:solidFill>
                <a:hlinkClick r:id="rId3">
                  <a:extLst>
                    <a:ext uri="{A12FA001-AC4F-418D-AE19-62706E023703}">
                      <ahyp:hlinkClr xmlns:ahyp="http://schemas.microsoft.com/office/drawing/2018/hyperlinkcolor" val="tx"/>
                    </a:ext>
                  </a:extLst>
                </a:hlinkClick>
              </a:rPr>
              <a:t>Source: AI </a:t>
            </a:r>
            <a:r>
              <a:rPr lang="en-US" dirty="0">
                <a:solidFill>
                  <a:schemeClr val="bg1"/>
                </a:solidFill>
                <a:hlinkClick r:id="rId3">
                  <a:extLst>
                    <a:ext uri="{A12FA001-AC4F-418D-AE19-62706E023703}">
                      <ahyp:hlinkClr xmlns:ahyp="http://schemas.microsoft.com/office/drawing/2018/hyperlinkcolor" val="tx"/>
                    </a:ext>
                  </a:extLst>
                </a:hlinkClick>
              </a:rPr>
              <a:t>in Education: 8 Use Cases &amp; Real-Life Examples (itransition.com)</a:t>
            </a:r>
            <a:endParaRPr lang="en-US" dirty="0">
              <a:solidFill>
                <a:schemeClr val="bg1"/>
              </a:solidFill>
            </a:endParaRPr>
          </a:p>
        </p:txBody>
      </p:sp>
    </p:spTree>
    <p:extLst>
      <p:ext uri="{BB962C8B-B14F-4D97-AF65-F5344CB8AC3E}">
        <p14:creationId xmlns:p14="http://schemas.microsoft.com/office/powerpoint/2010/main" val="3334657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94BA1D-29C2-86A4-265C-5E572ABC609B}"/>
              </a:ext>
            </a:extLst>
          </p:cNvPr>
          <p:cNvPicPr>
            <a:picLocks noChangeAspect="1"/>
          </p:cNvPicPr>
          <p:nvPr/>
        </p:nvPicPr>
        <p:blipFill>
          <a:blip r:embed="rId3"/>
          <a:srcRect b="9279"/>
          <a:stretch/>
        </p:blipFill>
        <p:spPr>
          <a:xfrm>
            <a:off x="26892" y="254019"/>
            <a:ext cx="12173180" cy="6057134"/>
          </a:xfrm>
          <a:prstGeom prst="rect">
            <a:avLst/>
          </a:prstGeom>
        </p:spPr>
      </p:pic>
      <p:sp>
        <p:nvSpPr>
          <p:cNvPr id="10" name="TextBox 9">
            <a:extLst>
              <a:ext uri="{FF2B5EF4-FFF2-40B4-BE49-F238E27FC236}">
                <a16:creationId xmlns:a16="http://schemas.microsoft.com/office/drawing/2014/main" id="{F910B79F-017A-53FE-0F78-683275971C56}"/>
              </a:ext>
            </a:extLst>
          </p:cNvPr>
          <p:cNvSpPr txBox="1"/>
          <p:nvPr/>
        </p:nvSpPr>
        <p:spPr>
          <a:xfrm>
            <a:off x="172569" y="6543800"/>
            <a:ext cx="9186583" cy="307777"/>
          </a:xfrm>
          <a:prstGeom prst="rect">
            <a:avLst/>
          </a:prstGeom>
          <a:noFill/>
        </p:spPr>
        <p:txBody>
          <a:bodyPr wrap="square">
            <a:spAutoFit/>
          </a:bodyPr>
          <a:lstStyle/>
          <a:p>
            <a:r>
              <a:rPr lang="en-US" sz="1400" dirty="0">
                <a:solidFill>
                  <a:schemeClr val="bg1"/>
                </a:solidFill>
              </a:rPr>
              <a:t>Source: https://skillshop.exceedlms.com/student/path/1176018/activity/2381230#/page/66bb55dfdc10863d9b43574a</a:t>
            </a:r>
          </a:p>
        </p:txBody>
      </p:sp>
      <p:sp>
        <p:nvSpPr>
          <p:cNvPr id="12" name="TextBox 11">
            <a:extLst>
              <a:ext uri="{FF2B5EF4-FFF2-40B4-BE49-F238E27FC236}">
                <a16:creationId xmlns:a16="http://schemas.microsoft.com/office/drawing/2014/main" id="{DF5BE9DD-276C-4B19-8B20-430CAAD30A6C}"/>
              </a:ext>
            </a:extLst>
          </p:cNvPr>
          <p:cNvSpPr txBox="1"/>
          <p:nvPr/>
        </p:nvSpPr>
        <p:spPr>
          <a:xfrm rot="948898">
            <a:off x="4356848" y="3227296"/>
            <a:ext cx="8191499" cy="1569660"/>
          </a:xfrm>
          <a:prstGeom prst="rect">
            <a:avLst/>
          </a:prstGeom>
          <a:noFill/>
        </p:spPr>
        <p:txBody>
          <a:bodyPr wrap="square">
            <a:spAutoFit/>
          </a:bodyPr>
          <a:lstStyle/>
          <a:p>
            <a:r>
              <a:rPr lang="en-US" sz="4800" b="1" dirty="0">
                <a:solidFill>
                  <a:srgbClr val="FF0000"/>
                </a:solidFill>
              </a:rPr>
              <a:t>Generative AI for Educators Lesson on AI Limitations</a:t>
            </a:r>
          </a:p>
        </p:txBody>
      </p:sp>
    </p:spTree>
    <p:extLst>
      <p:ext uri="{BB962C8B-B14F-4D97-AF65-F5344CB8AC3E}">
        <p14:creationId xmlns:p14="http://schemas.microsoft.com/office/powerpoint/2010/main" val="1220654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CE93E-820F-D6C5-8F66-20DCD4F84CE9}"/>
              </a:ext>
            </a:extLst>
          </p:cNvPr>
          <p:cNvSpPr>
            <a:spLocks noGrp="1"/>
          </p:cNvSpPr>
          <p:nvPr>
            <p:ph type="title"/>
          </p:nvPr>
        </p:nvSpPr>
        <p:spPr/>
        <p:txBody>
          <a:bodyPr/>
          <a:lstStyle/>
          <a:p>
            <a:r>
              <a:rPr lang="en-US" dirty="0"/>
              <a:t>This does not constitute formative assessment</a:t>
            </a:r>
          </a:p>
        </p:txBody>
      </p:sp>
      <p:sp>
        <p:nvSpPr>
          <p:cNvPr id="3" name="Content Placeholder 2">
            <a:extLst>
              <a:ext uri="{FF2B5EF4-FFF2-40B4-BE49-F238E27FC236}">
                <a16:creationId xmlns:a16="http://schemas.microsoft.com/office/drawing/2014/main" id="{8BDD1547-DC7F-D173-E601-754080320B74}"/>
              </a:ext>
            </a:extLst>
          </p:cNvPr>
          <p:cNvSpPr>
            <a:spLocks noGrp="1"/>
          </p:cNvSpPr>
          <p:nvPr>
            <p:ph sz="half" idx="1"/>
          </p:nvPr>
        </p:nvSpPr>
        <p:spPr>
          <a:xfrm>
            <a:off x="121025" y="902251"/>
            <a:ext cx="3854076" cy="5525443"/>
          </a:xfrm>
        </p:spPr>
        <p:txBody>
          <a:bodyPr>
            <a:noAutofit/>
          </a:bodyPr>
          <a:lstStyle/>
          <a:p>
            <a:r>
              <a:rPr lang="en-US" sz="2800" dirty="0"/>
              <a:t>Reading the room misses many or most of the students</a:t>
            </a:r>
          </a:p>
          <a:p>
            <a:endParaRPr lang="en-US" sz="2800" dirty="0"/>
          </a:p>
          <a:p>
            <a:r>
              <a:rPr lang="en-US" sz="2800" dirty="0"/>
              <a:t>Why do faculty think they know what the feedback tells them?</a:t>
            </a:r>
          </a:p>
          <a:p>
            <a:endParaRPr lang="en-US" sz="2800" dirty="0"/>
          </a:p>
          <a:p>
            <a:r>
              <a:rPr lang="en-US" sz="2800" dirty="0"/>
              <a:t>If faculty are right about the feedback from the classroom, why are the often disappointed with the exams received?</a:t>
            </a:r>
          </a:p>
        </p:txBody>
      </p:sp>
      <p:sp>
        <p:nvSpPr>
          <p:cNvPr id="4" name="Content Placeholder 3">
            <a:extLst>
              <a:ext uri="{FF2B5EF4-FFF2-40B4-BE49-F238E27FC236}">
                <a16:creationId xmlns:a16="http://schemas.microsoft.com/office/drawing/2014/main" id="{670F86AD-0852-3909-1050-A6054FE535C5}"/>
              </a:ext>
            </a:extLst>
          </p:cNvPr>
          <p:cNvSpPr>
            <a:spLocks noGrp="1"/>
          </p:cNvSpPr>
          <p:nvPr>
            <p:ph sz="half" idx="2"/>
          </p:nvPr>
        </p:nvSpPr>
        <p:spPr/>
        <p:txBody>
          <a:bodyPr/>
          <a:lstStyle/>
          <a:p>
            <a:endParaRPr lang="en-US" dirty="0"/>
          </a:p>
        </p:txBody>
      </p:sp>
      <p:pic>
        <p:nvPicPr>
          <p:cNvPr id="7" name="Picture 6">
            <a:extLst>
              <a:ext uri="{FF2B5EF4-FFF2-40B4-BE49-F238E27FC236}">
                <a16:creationId xmlns:a16="http://schemas.microsoft.com/office/drawing/2014/main" id="{DC24687B-07C2-AF49-55A4-1F3D7EE6C667}"/>
              </a:ext>
            </a:extLst>
          </p:cNvPr>
          <p:cNvPicPr>
            <a:picLocks noChangeAspect="1"/>
          </p:cNvPicPr>
          <p:nvPr/>
        </p:nvPicPr>
        <p:blipFill>
          <a:blip r:embed="rId2"/>
          <a:srcRect t="12037" b="17963"/>
          <a:stretch/>
        </p:blipFill>
        <p:spPr>
          <a:xfrm>
            <a:off x="4222750" y="849218"/>
            <a:ext cx="7969250" cy="5578475"/>
          </a:xfrm>
          <a:prstGeom prst="rect">
            <a:avLst/>
          </a:prstGeom>
        </p:spPr>
      </p:pic>
    </p:spTree>
    <p:extLst>
      <p:ext uri="{BB962C8B-B14F-4D97-AF65-F5344CB8AC3E}">
        <p14:creationId xmlns:p14="http://schemas.microsoft.com/office/powerpoint/2010/main" val="291506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2506" y="856879"/>
            <a:ext cx="6846763" cy="809423"/>
          </a:xfrm>
          <a:prstGeom prst="rect">
            <a:avLst/>
          </a:prstGeom>
        </p:spPr>
      </p:pic>
      <p:sp>
        <p:nvSpPr>
          <p:cNvPr id="5" name="Object 4"/>
          <p:cNvSpPr/>
          <p:nvPr/>
        </p:nvSpPr>
        <p:spPr>
          <a:xfrm>
            <a:off x="828500" y="948770"/>
            <a:ext cx="418995" cy="404552"/>
          </a:xfrm>
          <a:prstGeom prst="rect">
            <a:avLst/>
          </a:prstGeom>
          <a:noFill/>
        </p:spPr>
        <p:txBody>
          <a:bodyPr wrap="square" lIns="0" tIns="0" rIns="0" bIns="0" rtlCol="0" anchor="ctr"/>
          <a:lstStyle/>
          <a:p>
            <a:pPr algn="l">
              <a:lnSpc>
                <a:spcPts val="3186"/>
              </a:lnSpc>
              <a:buNone/>
            </a:pPr>
            <a:r>
              <a:rPr lang="en-US" sz="3000" dirty="0">
                <a:solidFill>
                  <a:srgbClr val="181818">
                    <a:alpha val="80000"/>
                  </a:srgbClr>
                </a:solidFill>
                <a:ea typeface="Playfair Display" pitchFamily="34" charset="-122"/>
                <a:cs typeface="Playfair Display" pitchFamily="34" charset="-120"/>
              </a:rPr>
              <a:t>1</a:t>
            </a:r>
            <a:endParaRPr lang="en-US" dirty="0"/>
          </a:p>
        </p:txBody>
      </p:sp>
      <p:sp>
        <p:nvSpPr>
          <p:cNvPr id="6" name="Object 5"/>
          <p:cNvSpPr/>
          <p:nvPr/>
        </p:nvSpPr>
        <p:spPr>
          <a:xfrm>
            <a:off x="1333167" y="948770"/>
            <a:ext cx="6654659" cy="616113"/>
          </a:xfrm>
          <a:prstGeom prst="rect">
            <a:avLst/>
          </a:prstGeom>
          <a:noFill/>
        </p:spPr>
        <p:txBody>
          <a:bodyPr wrap="square" lIns="0" tIns="0" rIns="0" bIns="0" rtlCol="0" anchor="ctr"/>
          <a:lstStyle/>
          <a:p>
            <a:pPr algn="l">
              <a:lnSpc>
                <a:spcPct val="80000"/>
              </a:lnSpc>
              <a:spcBef>
                <a:spcPts val="600"/>
              </a:spcBef>
              <a:buNone/>
            </a:pPr>
            <a:r>
              <a:rPr lang="en-US" sz="2800" kern="0" spc="120" dirty="0">
                <a:solidFill>
                  <a:srgbClr val="000000"/>
                </a:solidFill>
                <a:ea typeface="Roboto" panose="02000000000000000000" pitchFamily="2" charset="0"/>
                <a:cs typeface="Roboto" pitchFamily="34" charset="-120"/>
              </a:rPr>
              <a:t>What is Legal Tech? How much is AI?</a:t>
            </a:r>
          </a:p>
          <a:p>
            <a:pPr algn="l">
              <a:lnSpc>
                <a:spcPct val="80000"/>
              </a:lnSpc>
              <a:spcBef>
                <a:spcPts val="600"/>
              </a:spcBef>
              <a:buNone/>
            </a:pPr>
            <a:r>
              <a:rPr lang="en-US" sz="2800" kern="0" spc="120" dirty="0">
                <a:solidFill>
                  <a:srgbClr val="000000"/>
                </a:solidFill>
                <a:ea typeface="Roboto" panose="02000000000000000000" pitchFamily="2" charset="0"/>
                <a:cs typeface="Roboto" pitchFamily="34" charset="-120"/>
              </a:rPr>
              <a:t>How is it impacting Law and Legal Ed?</a:t>
            </a:r>
          </a:p>
        </p:txBody>
      </p:sp>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44825"/>
            <a:ext cx="1142714" cy="161884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09164" y="1968166"/>
            <a:ext cx="6780105" cy="809423"/>
          </a:xfrm>
          <a:prstGeom prst="rect">
            <a:avLst/>
          </a:prstGeom>
        </p:spPr>
      </p:pic>
      <p:sp>
        <p:nvSpPr>
          <p:cNvPr id="9" name="Object 8"/>
          <p:cNvSpPr/>
          <p:nvPr/>
        </p:nvSpPr>
        <p:spPr>
          <a:xfrm>
            <a:off x="781852" y="2033942"/>
            <a:ext cx="418995" cy="404552"/>
          </a:xfrm>
          <a:prstGeom prst="rect">
            <a:avLst/>
          </a:prstGeom>
          <a:noFill/>
        </p:spPr>
        <p:txBody>
          <a:bodyPr wrap="square" lIns="0" tIns="0" rIns="0" bIns="0" rtlCol="0" anchor="ctr"/>
          <a:lstStyle/>
          <a:p>
            <a:pPr algn="l">
              <a:lnSpc>
                <a:spcPts val="3186"/>
              </a:lnSpc>
              <a:buNone/>
            </a:pPr>
            <a:r>
              <a:rPr lang="en-US" sz="3000" dirty="0">
                <a:solidFill>
                  <a:srgbClr val="181818">
                    <a:alpha val="80000"/>
                  </a:srgbClr>
                </a:solidFill>
                <a:ea typeface="Playfair Display" pitchFamily="34" charset="-122"/>
                <a:cs typeface="Playfair Display" pitchFamily="34" charset="-120"/>
              </a:rPr>
              <a:t>2</a:t>
            </a:r>
            <a:endParaRPr lang="en-US" dirty="0"/>
          </a:p>
        </p:txBody>
      </p:sp>
      <p:sp>
        <p:nvSpPr>
          <p:cNvPr id="10" name="Object 9"/>
          <p:cNvSpPr/>
          <p:nvPr/>
        </p:nvSpPr>
        <p:spPr>
          <a:xfrm>
            <a:off x="1333167" y="2094509"/>
            <a:ext cx="6653790" cy="616113"/>
          </a:xfrm>
          <a:prstGeom prst="rect">
            <a:avLst/>
          </a:prstGeom>
          <a:noFill/>
        </p:spPr>
        <p:txBody>
          <a:bodyPr wrap="square" lIns="0" tIns="0" rIns="0" bIns="0" rtlCol="0" anchor="ctr"/>
          <a:lstStyle/>
          <a:p>
            <a:pPr algn="l">
              <a:lnSpc>
                <a:spcPct val="80000"/>
              </a:lnSpc>
              <a:spcBef>
                <a:spcPts val="600"/>
              </a:spcBef>
              <a:buNone/>
            </a:pPr>
            <a:r>
              <a:rPr lang="en-US" sz="2800" kern="0" spc="120" dirty="0">
                <a:solidFill>
                  <a:srgbClr val="000000"/>
                </a:solidFill>
                <a:ea typeface="Roboto" panose="02000000000000000000" pitchFamily="2" charset="0"/>
                <a:cs typeface="Roboto" pitchFamily="34" charset="-120"/>
              </a:rPr>
              <a:t>What is AI? </a:t>
            </a:r>
          </a:p>
          <a:p>
            <a:pPr algn="l">
              <a:lnSpc>
                <a:spcPct val="80000"/>
              </a:lnSpc>
              <a:spcBef>
                <a:spcPts val="600"/>
              </a:spcBef>
              <a:buNone/>
            </a:pPr>
            <a:r>
              <a:rPr lang="en-US" sz="2800" kern="0" spc="120" dirty="0">
                <a:solidFill>
                  <a:srgbClr val="000000"/>
                </a:solidFill>
                <a:ea typeface="Roboto" panose="02000000000000000000" pitchFamily="2" charset="0"/>
                <a:cs typeface="Roboto" pitchFamily="34" charset="-120"/>
              </a:rPr>
              <a:t>How do different systems compare?</a:t>
            </a:r>
          </a:p>
        </p:txBody>
      </p:sp>
      <p:pic>
        <p:nvPicPr>
          <p:cNvPr id="11" name="Object 10"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489" y="1473478"/>
            <a:ext cx="1142714" cy="1276031"/>
          </a:xfrm>
          <a:prstGeom prst="rect">
            <a:avLst/>
          </a:prstGeom>
        </p:spPr>
      </p:pic>
      <p:pic>
        <p:nvPicPr>
          <p:cNvPr id="12" name="Object 1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2386" y="3028265"/>
            <a:ext cx="6846763" cy="809423"/>
          </a:xfrm>
          <a:prstGeom prst="rect">
            <a:avLst/>
          </a:prstGeom>
        </p:spPr>
      </p:pic>
      <p:sp>
        <p:nvSpPr>
          <p:cNvPr id="13" name="Object 12"/>
          <p:cNvSpPr/>
          <p:nvPr/>
        </p:nvSpPr>
        <p:spPr>
          <a:xfrm>
            <a:off x="807154" y="3216103"/>
            <a:ext cx="418995" cy="404552"/>
          </a:xfrm>
          <a:prstGeom prst="rect">
            <a:avLst/>
          </a:prstGeom>
          <a:noFill/>
        </p:spPr>
        <p:txBody>
          <a:bodyPr wrap="square" lIns="0" tIns="0" rIns="0" bIns="0" rtlCol="0" anchor="ctr"/>
          <a:lstStyle/>
          <a:p>
            <a:pPr algn="l">
              <a:lnSpc>
                <a:spcPts val="3186"/>
              </a:lnSpc>
              <a:buNone/>
            </a:pPr>
            <a:r>
              <a:rPr lang="en-US" sz="3000" dirty="0">
                <a:solidFill>
                  <a:srgbClr val="181818">
                    <a:alpha val="80000"/>
                  </a:srgbClr>
                </a:solidFill>
                <a:ea typeface="Playfair Display" pitchFamily="34" charset="-122"/>
                <a:cs typeface="Playfair Display" pitchFamily="34" charset="-120"/>
              </a:rPr>
              <a:t>3</a:t>
            </a:r>
            <a:endParaRPr lang="en-US" dirty="0"/>
          </a:p>
        </p:txBody>
      </p:sp>
      <p:sp>
        <p:nvSpPr>
          <p:cNvPr id="14" name="Object 13"/>
          <p:cNvSpPr/>
          <p:nvPr/>
        </p:nvSpPr>
        <p:spPr>
          <a:xfrm>
            <a:off x="1342635" y="3119927"/>
            <a:ext cx="6645191" cy="616113"/>
          </a:xfrm>
          <a:prstGeom prst="rect">
            <a:avLst/>
          </a:prstGeom>
          <a:noFill/>
        </p:spPr>
        <p:txBody>
          <a:bodyPr wrap="square" lIns="0" tIns="0" rIns="0" bIns="0" rtlCol="0" anchor="ctr"/>
          <a:lstStyle/>
          <a:p>
            <a:pPr algn="l">
              <a:lnSpc>
                <a:spcPct val="80000"/>
              </a:lnSpc>
              <a:buNone/>
            </a:pPr>
            <a:r>
              <a:rPr lang="en-US" sz="2800" dirty="0"/>
              <a:t>What obligations do law faculty have regarding the use of AI tools?</a:t>
            </a:r>
          </a:p>
        </p:txBody>
      </p:sp>
      <p:pic>
        <p:nvPicPr>
          <p:cNvPr id="15" name="Object 1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829" y="2901610"/>
            <a:ext cx="1142714" cy="1057011"/>
          </a:xfrm>
          <a:prstGeom prst="rect">
            <a:avLst/>
          </a:prstGeom>
        </p:spPr>
      </p:pic>
      <p:pic>
        <p:nvPicPr>
          <p:cNvPr id="16" name="Object 15"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2386" y="4113959"/>
            <a:ext cx="6846763" cy="809423"/>
          </a:xfrm>
          <a:prstGeom prst="rect">
            <a:avLst/>
          </a:prstGeom>
        </p:spPr>
      </p:pic>
      <p:sp>
        <p:nvSpPr>
          <p:cNvPr id="17" name="Object 16"/>
          <p:cNvSpPr/>
          <p:nvPr/>
        </p:nvSpPr>
        <p:spPr>
          <a:xfrm>
            <a:off x="828500" y="4349405"/>
            <a:ext cx="418995" cy="404552"/>
          </a:xfrm>
          <a:prstGeom prst="rect">
            <a:avLst/>
          </a:prstGeom>
          <a:noFill/>
        </p:spPr>
        <p:txBody>
          <a:bodyPr wrap="square" lIns="0" tIns="0" rIns="0" bIns="0" rtlCol="0" anchor="ctr"/>
          <a:lstStyle/>
          <a:p>
            <a:pPr algn="l">
              <a:lnSpc>
                <a:spcPts val="3186"/>
              </a:lnSpc>
              <a:buNone/>
            </a:pPr>
            <a:r>
              <a:rPr lang="en-US" sz="3000" dirty="0">
                <a:solidFill>
                  <a:srgbClr val="181818">
                    <a:alpha val="80000"/>
                  </a:srgbClr>
                </a:solidFill>
                <a:ea typeface="Playfair Display" pitchFamily="34" charset="-122"/>
                <a:cs typeface="Playfair Display" pitchFamily="34" charset="-120"/>
              </a:rPr>
              <a:t>4</a:t>
            </a:r>
            <a:endParaRPr lang="en-US" dirty="0"/>
          </a:p>
        </p:txBody>
      </p:sp>
      <p:sp>
        <p:nvSpPr>
          <p:cNvPr id="18" name="Object 17"/>
          <p:cNvSpPr/>
          <p:nvPr/>
        </p:nvSpPr>
        <p:spPr>
          <a:xfrm>
            <a:off x="1363981" y="4205506"/>
            <a:ext cx="6623845" cy="616113"/>
          </a:xfrm>
          <a:prstGeom prst="rect">
            <a:avLst/>
          </a:prstGeom>
          <a:noFill/>
        </p:spPr>
        <p:txBody>
          <a:bodyPr wrap="square" lIns="0" tIns="0" rIns="0" bIns="0" rtlCol="0" anchor="ctr"/>
          <a:lstStyle/>
          <a:p>
            <a:pPr>
              <a:lnSpc>
                <a:spcPct val="80000"/>
              </a:lnSpc>
            </a:pPr>
            <a:r>
              <a:rPr lang="en-US" sz="2800" dirty="0"/>
              <a:t>Where should AI fit into my strategy for the teaching and learning of law?</a:t>
            </a:r>
          </a:p>
        </p:txBody>
      </p:sp>
      <p:pic>
        <p:nvPicPr>
          <p:cNvPr id="19" name="Object 18"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6829" y="4113959"/>
            <a:ext cx="1142714" cy="1276031"/>
          </a:xfrm>
          <a:prstGeom prst="rect">
            <a:avLst/>
          </a:prstGeom>
        </p:spPr>
      </p:pic>
      <p:pic>
        <p:nvPicPr>
          <p:cNvPr id="20" name="Object 19"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2386" y="5199131"/>
            <a:ext cx="6846763" cy="809423"/>
          </a:xfrm>
          <a:prstGeom prst="rect">
            <a:avLst/>
          </a:prstGeom>
        </p:spPr>
      </p:pic>
      <p:sp>
        <p:nvSpPr>
          <p:cNvPr id="21" name="Object 20"/>
          <p:cNvSpPr/>
          <p:nvPr/>
        </p:nvSpPr>
        <p:spPr>
          <a:xfrm>
            <a:off x="828500" y="5545328"/>
            <a:ext cx="418995" cy="404552"/>
          </a:xfrm>
          <a:prstGeom prst="rect">
            <a:avLst/>
          </a:prstGeom>
          <a:noFill/>
        </p:spPr>
        <p:txBody>
          <a:bodyPr wrap="square" lIns="0" tIns="0" rIns="0" bIns="0" rtlCol="0" anchor="ctr"/>
          <a:lstStyle/>
          <a:p>
            <a:pPr algn="l">
              <a:lnSpc>
                <a:spcPts val="3186"/>
              </a:lnSpc>
              <a:buNone/>
            </a:pPr>
            <a:r>
              <a:rPr lang="en-US" sz="3000" dirty="0">
                <a:solidFill>
                  <a:srgbClr val="181818">
                    <a:alpha val="80000"/>
                  </a:srgbClr>
                </a:solidFill>
                <a:ea typeface="Playfair Display" pitchFamily="34" charset="-122"/>
                <a:cs typeface="Playfair Display" pitchFamily="34" charset="-120"/>
              </a:rPr>
              <a:t>5</a:t>
            </a:r>
            <a:endParaRPr lang="en-US" dirty="0"/>
          </a:p>
        </p:txBody>
      </p:sp>
      <p:sp>
        <p:nvSpPr>
          <p:cNvPr id="22" name="Object 21"/>
          <p:cNvSpPr/>
          <p:nvPr/>
        </p:nvSpPr>
        <p:spPr>
          <a:xfrm>
            <a:off x="1363981" y="5418211"/>
            <a:ext cx="6623845" cy="582910"/>
          </a:xfrm>
          <a:prstGeom prst="rect">
            <a:avLst/>
          </a:prstGeom>
          <a:noFill/>
        </p:spPr>
        <p:txBody>
          <a:bodyPr wrap="square" lIns="0" tIns="0" rIns="0" bIns="0" rtlCol="0" anchor="ctr"/>
          <a:lstStyle/>
          <a:p>
            <a:pPr>
              <a:lnSpc>
                <a:spcPct val="80000"/>
              </a:lnSpc>
              <a:buNone/>
            </a:pPr>
            <a:r>
              <a:rPr lang="en-US" sz="2800" dirty="0"/>
              <a:t>What are the other legal concerns, including bias and dangerous advice?</a:t>
            </a:r>
          </a:p>
          <a:p>
            <a:pPr algn="l">
              <a:lnSpc>
                <a:spcPts val="1617"/>
              </a:lnSpc>
              <a:buNone/>
            </a:pPr>
            <a:endParaRPr lang="en-US" dirty="0"/>
          </a:p>
        </p:txBody>
      </p:sp>
      <p:pic>
        <p:nvPicPr>
          <p:cNvPr id="23" name="Object 22" descr="preencoded.png"/>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6829" y="5199131"/>
            <a:ext cx="1142714" cy="1618845"/>
          </a:xfrm>
          <a:prstGeom prst="rect">
            <a:avLst/>
          </a:prstGeom>
        </p:spPr>
      </p:pic>
      <p:sp>
        <p:nvSpPr>
          <p:cNvPr id="24" name="Title 23">
            <a:extLst>
              <a:ext uri="{FF2B5EF4-FFF2-40B4-BE49-F238E27FC236}">
                <a16:creationId xmlns:a16="http://schemas.microsoft.com/office/drawing/2014/main" id="{99832BBF-5C88-A2F4-EC69-A6171BA14575}"/>
              </a:ext>
            </a:extLst>
          </p:cNvPr>
          <p:cNvSpPr>
            <a:spLocks noGrp="1"/>
          </p:cNvSpPr>
          <p:nvPr>
            <p:ph type="title"/>
          </p:nvPr>
        </p:nvSpPr>
        <p:spPr>
          <a:xfrm>
            <a:off x="1333167" y="16102"/>
            <a:ext cx="11549617" cy="932410"/>
          </a:xfrm>
        </p:spPr>
        <p:txBody>
          <a:bodyPr/>
          <a:lstStyle/>
          <a:p>
            <a:r>
              <a:rPr lang="en-US" dirty="0"/>
              <a:t>Questions About Generative AI for this Program</a:t>
            </a:r>
          </a:p>
        </p:txBody>
      </p:sp>
      <p:pic>
        <p:nvPicPr>
          <p:cNvPr id="26" name="Picture 25">
            <a:extLst>
              <a:ext uri="{FF2B5EF4-FFF2-40B4-BE49-F238E27FC236}">
                <a16:creationId xmlns:a16="http://schemas.microsoft.com/office/drawing/2014/main" id="{EBB76C44-E59D-5B5D-8AC8-2B379071A457}"/>
              </a:ext>
            </a:extLst>
          </p:cNvPr>
          <p:cNvPicPr>
            <a:picLocks noChangeAspect="1"/>
          </p:cNvPicPr>
          <p:nvPr/>
        </p:nvPicPr>
        <p:blipFill rotWithShape="1">
          <a:blip r:embed="rId17"/>
          <a:srcRect l="19123" r="18772"/>
          <a:stretch/>
        </p:blipFill>
        <p:spPr>
          <a:xfrm>
            <a:off x="8105755" y="824403"/>
            <a:ext cx="4086245" cy="5184151"/>
          </a:xfrm>
          <a:prstGeom prst="rect">
            <a:avLst/>
          </a:prstGeom>
        </p:spPr>
      </p:pic>
    </p:spTree>
    <p:extLst>
      <p:ext uri="{BB962C8B-B14F-4D97-AF65-F5344CB8AC3E}">
        <p14:creationId xmlns:p14="http://schemas.microsoft.com/office/powerpoint/2010/main" val="2221804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072759-D5D6-7ED4-577E-869B1B8FACCB}"/>
              </a:ext>
            </a:extLst>
          </p:cNvPr>
          <p:cNvPicPr>
            <a:picLocks noChangeAspect="1"/>
          </p:cNvPicPr>
          <p:nvPr/>
        </p:nvPicPr>
        <p:blipFill>
          <a:blip r:embed="rId3"/>
          <a:srcRect t="11457" b="7973"/>
          <a:stretch/>
        </p:blipFill>
        <p:spPr>
          <a:xfrm>
            <a:off x="289860" y="902251"/>
            <a:ext cx="6858000" cy="5525442"/>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8F3CE93E-820F-D6C5-8F66-20DCD4F84CE9}"/>
              </a:ext>
            </a:extLst>
          </p:cNvPr>
          <p:cNvSpPr>
            <a:spLocks noGrp="1"/>
          </p:cNvSpPr>
          <p:nvPr>
            <p:ph type="title"/>
          </p:nvPr>
        </p:nvSpPr>
        <p:spPr>
          <a:xfrm>
            <a:off x="121023" y="128247"/>
            <a:ext cx="11951447" cy="763519"/>
          </a:xfrm>
        </p:spPr>
        <p:txBody>
          <a:bodyPr/>
          <a:lstStyle/>
          <a:p>
            <a:r>
              <a:rPr lang="en-US" dirty="0"/>
              <a:t>This does not constitute formative assessment</a:t>
            </a:r>
          </a:p>
        </p:txBody>
      </p:sp>
      <p:sp>
        <p:nvSpPr>
          <p:cNvPr id="3" name="Content Placeholder 2">
            <a:extLst>
              <a:ext uri="{FF2B5EF4-FFF2-40B4-BE49-F238E27FC236}">
                <a16:creationId xmlns:a16="http://schemas.microsoft.com/office/drawing/2014/main" id="{8BDD1547-DC7F-D173-E601-754080320B74}"/>
              </a:ext>
            </a:extLst>
          </p:cNvPr>
          <p:cNvSpPr>
            <a:spLocks noGrp="1"/>
          </p:cNvSpPr>
          <p:nvPr>
            <p:ph sz="half" idx="1"/>
          </p:nvPr>
        </p:nvSpPr>
        <p:spPr>
          <a:xfrm>
            <a:off x="7413812" y="1079482"/>
            <a:ext cx="4657164" cy="5525443"/>
          </a:xfrm>
        </p:spPr>
        <p:txBody>
          <a:bodyPr>
            <a:noAutofit/>
          </a:bodyPr>
          <a:lstStyle/>
          <a:p>
            <a:r>
              <a:rPr lang="en-US" sz="2800" dirty="0"/>
              <a:t>Reading the room misses many or most of the students</a:t>
            </a:r>
          </a:p>
          <a:p>
            <a:endParaRPr lang="en-US" sz="2800" dirty="0"/>
          </a:p>
          <a:p>
            <a:r>
              <a:rPr lang="en-US" sz="2800" dirty="0"/>
              <a:t>Why do faculty think they know what the feedback tells them?</a:t>
            </a:r>
          </a:p>
          <a:p>
            <a:endParaRPr lang="en-US" sz="2800" dirty="0"/>
          </a:p>
          <a:p>
            <a:r>
              <a:rPr lang="en-US" sz="2800" dirty="0"/>
              <a:t>If faculty are right about the feedback from the classroom, why are the often disappointed with the exams received?</a:t>
            </a:r>
          </a:p>
        </p:txBody>
      </p:sp>
    </p:spTree>
    <p:extLst>
      <p:ext uri="{BB962C8B-B14F-4D97-AF65-F5344CB8AC3E}">
        <p14:creationId xmlns:p14="http://schemas.microsoft.com/office/powerpoint/2010/main" val="164630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D6ABE-152C-1637-9DFD-CEF462D69F7F}"/>
              </a:ext>
            </a:extLst>
          </p:cNvPr>
          <p:cNvSpPr>
            <a:spLocks noGrp="1"/>
          </p:cNvSpPr>
          <p:nvPr>
            <p:ph type="title"/>
          </p:nvPr>
        </p:nvSpPr>
        <p:spPr/>
        <p:txBody>
          <a:bodyPr/>
          <a:lstStyle/>
          <a:p>
            <a:r>
              <a:rPr lang="en-US" dirty="0"/>
              <a:t>AI Requires Learning  and Digital Literacy</a:t>
            </a:r>
          </a:p>
        </p:txBody>
      </p:sp>
      <p:sp>
        <p:nvSpPr>
          <p:cNvPr id="3" name="Content Placeholder 2">
            <a:extLst>
              <a:ext uri="{FF2B5EF4-FFF2-40B4-BE49-F238E27FC236}">
                <a16:creationId xmlns:a16="http://schemas.microsoft.com/office/drawing/2014/main" id="{0AF5C348-8AC1-EA95-8A95-A364D40A85BB}"/>
              </a:ext>
            </a:extLst>
          </p:cNvPr>
          <p:cNvSpPr>
            <a:spLocks noGrp="1"/>
          </p:cNvSpPr>
          <p:nvPr>
            <p:ph sz="half" idx="1"/>
          </p:nvPr>
        </p:nvSpPr>
        <p:spPr>
          <a:xfrm>
            <a:off x="121024" y="902251"/>
            <a:ext cx="7003676" cy="5525443"/>
          </a:xfrm>
        </p:spPr>
        <p:txBody>
          <a:bodyPr/>
          <a:lstStyle/>
          <a:p>
            <a:r>
              <a:rPr lang="en-US" sz="2800" dirty="0"/>
              <a:t>Legal research is being upended much like it was when Westlaw &amp; Lexis replaced the reporters and digests in the 1980s.</a:t>
            </a:r>
          </a:p>
          <a:p>
            <a:endParaRPr lang="en-US" sz="2800" dirty="0"/>
          </a:p>
          <a:p>
            <a:r>
              <a:rPr lang="en-US" sz="2800" dirty="0"/>
              <a:t>The publisher monopoly on sources of law has been over for years but now that extends to secondary sources and efficiency tools.</a:t>
            </a:r>
          </a:p>
          <a:p>
            <a:endParaRPr lang="en-US" sz="2800" dirty="0"/>
          </a:p>
          <a:p>
            <a:r>
              <a:rPr lang="en-US" sz="2800" dirty="0"/>
              <a:t>Legal Research needs to be augmented by “Digital Literacy” and “Information Literacy” to train students to understand primary, secondary and unreliable sources in both legal and non-legal texts.</a:t>
            </a:r>
          </a:p>
          <a:p>
            <a:endParaRPr lang="en-US" dirty="0"/>
          </a:p>
        </p:txBody>
      </p:sp>
      <p:pic>
        <p:nvPicPr>
          <p:cNvPr id="8" name="Picture 7" descr="A dog wearing glasses&#10;&#10;Description automatically generated">
            <a:extLst>
              <a:ext uri="{FF2B5EF4-FFF2-40B4-BE49-F238E27FC236}">
                <a16:creationId xmlns:a16="http://schemas.microsoft.com/office/drawing/2014/main" id="{628E5547-2870-F6EF-3C4B-7558D2C5BCF7}"/>
              </a:ext>
            </a:extLst>
          </p:cNvPr>
          <p:cNvPicPr>
            <a:picLocks noChangeAspect="1"/>
          </p:cNvPicPr>
          <p:nvPr/>
        </p:nvPicPr>
        <p:blipFill>
          <a:blip r:embed="rId2"/>
          <a:srcRect l="5596" t="6083" r="5596" b="68248"/>
          <a:stretch/>
        </p:blipFill>
        <p:spPr>
          <a:xfrm>
            <a:off x="7349298" y="899253"/>
            <a:ext cx="4635500" cy="1339850"/>
          </a:xfrm>
          <a:prstGeom prst="rect">
            <a:avLst/>
          </a:prstGeom>
        </p:spPr>
      </p:pic>
      <p:pic>
        <p:nvPicPr>
          <p:cNvPr id="10" name="Picture 9" descr="A dog looking at something&#10;&#10;Description automatically generated">
            <a:extLst>
              <a:ext uri="{FF2B5EF4-FFF2-40B4-BE49-F238E27FC236}">
                <a16:creationId xmlns:a16="http://schemas.microsoft.com/office/drawing/2014/main" id="{B5FA5C20-72AE-DB11-82B8-5145B5DA74DB}"/>
              </a:ext>
            </a:extLst>
          </p:cNvPr>
          <p:cNvPicPr>
            <a:picLocks noChangeAspect="1"/>
          </p:cNvPicPr>
          <p:nvPr/>
        </p:nvPicPr>
        <p:blipFill>
          <a:blip r:embed="rId3"/>
          <a:stretch>
            <a:fillRect/>
          </a:stretch>
        </p:blipFill>
        <p:spPr>
          <a:xfrm>
            <a:off x="7350792" y="2340151"/>
            <a:ext cx="4721678" cy="2203450"/>
          </a:xfrm>
          <a:prstGeom prst="rect">
            <a:avLst/>
          </a:prstGeom>
        </p:spPr>
      </p:pic>
      <p:sp>
        <p:nvSpPr>
          <p:cNvPr id="5" name="TextBox 4">
            <a:extLst>
              <a:ext uri="{FF2B5EF4-FFF2-40B4-BE49-F238E27FC236}">
                <a16:creationId xmlns:a16="http://schemas.microsoft.com/office/drawing/2014/main" id="{BAD21AB8-6A0B-B2E0-473C-356863C14EC4}"/>
              </a:ext>
            </a:extLst>
          </p:cNvPr>
          <p:cNvSpPr txBox="1"/>
          <p:nvPr/>
        </p:nvSpPr>
        <p:spPr>
          <a:xfrm>
            <a:off x="7514492" y="4632145"/>
            <a:ext cx="4278923" cy="1281569"/>
          </a:xfrm>
          <a:prstGeom prst="rect">
            <a:avLst/>
          </a:prstGeom>
          <a:noFill/>
        </p:spPr>
        <p:txBody>
          <a:bodyPr wrap="square">
            <a:spAutoFit/>
          </a:bodyPr>
          <a:lstStyle/>
          <a:p>
            <a:pPr>
              <a:lnSpc>
                <a:spcPct val="80000"/>
              </a:lnSpc>
            </a:pPr>
            <a:r>
              <a:rPr lang="en-US" sz="2400" dirty="0"/>
              <a:t>Doctrinal courses must stop asking how much I have taught and instead focus on how much my students have learned.</a:t>
            </a:r>
          </a:p>
        </p:txBody>
      </p:sp>
    </p:spTree>
    <p:extLst>
      <p:ext uri="{BB962C8B-B14F-4D97-AF65-F5344CB8AC3E}">
        <p14:creationId xmlns:p14="http://schemas.microsoft.com/office/powerpoint/2010/main" val="725915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38C47-F364-654D-7488-D24929BE5E66}"/>
              </a:ext>
            </a:extLst>
          </p:cNvPr>
          <p:cNvSpPr>
            <a:spLocks noGrp="1"/>
          </p:cNvSpPr>
          <p:nvPr>
            <p:ph type="title"/>
          </p:nvPr>
        </p:nvSpPr>
        <p:spPr>
          <a:xfrm>
            <a:off x="284480" y="300112"/>
            <a:ext cx="11549617" cy="684627"/>
          </a:xfrm>
        </p:spPr>
        <p:txBody>
          <a:bodyPr>
            <a:normAutofit/>
          </a:bodyPr>
          <a:lstStyle/>
          <a:p>
            <a:r>
              <a:rPr lang="en-US" dirty="0">
                <a:latin typeface="+mn-lt"/>
              </a:rPr>
              <a:t>Make Critical Thinking an Explicit Skill, Not a Byproduct</a:t>
            </a:r>
          </a:p>
        </p:txBody>
      </p:sp>
      <p:sp>
        <p:nvSpPr>
          <p:cNvPr id="3" name="Content Placeholder 2">
            <a:extLst>
              <a:ext uri="{FF2B5EF4-FFF2-40B4-BE49-F238E27FC236}">
                <a16:creationId xmlns:a16="http://schemas.microsoft.com/office/drawing/2014/main" id="{FEBC7DBB-11EB-1ED1-5251-98BA6EDAAB3C}"/>
              </a:ext>
            </a:extLst>
          </p:cNvPr>
          <p:cNvSpPr>
            <a:spLocks noGrp="1"/>
          </p:cNvSpPr>
          <p:nvPr>
            <p:ph idx="1"/>
          </p:nvPr>
        </p:nvSpPr>
        <p:spPr>
          <a:xfrm>
            <a:off x="5217460" y="1184031"/>
            <a:ext cx="6616638" cy="5262488"/>
          </a:xfrm>
        </p:spPr>
        <p:txBody>
          <a:bodyPr>
            <a:normAutofit lnSpcReduction="10000"/>
          </a:bodyPr>
          <a:lstStyle/>
          <a:p>
            <a:r>
              <a:rPr lang="en-US" sz="3600" b="1" dirty="0">
                <a:solidFill>
                  <a:srgbClr val="C2208C"/>
                </a:solidFill>
              </a:rPr>
              <a:t>Critical Thinking Skills </a:t>
            </a:r>
            <a:r>
              <a:rPr lang="en-US" sz="3600" b="1" dirty="0">
                <a:solidFill>
                  <a:schemeClr val="tx1"/>
                </a:solidFill>
              </a:rPr>
              <a:t>– Three discrete elements:</a:t>
            </a:r>
          </a:p>
          <a:p>
            <a:pPr lvl="1"/>
            <a:r>
              <a:rPr lang="en-US" sz="3000" b="1" dirty="0">
                <a:solidFill>
                  <a:srgbClr val="7030A0"/>
                </a:solidFill>
                <a:latin typeface="+mn-lt"/>
              </a:rPr>
              <a:t>Verification skills</a:t>
            </a:r>
          </a:p>
          <a:p>
            <a:pPr lvl="1"/>
            <a:r>
              <a:rPr lang="en-US" sz="3000" b="1" dirty="0">
                <a:solidFill>
                  <a:srgbClr val="00B050"/>
                </a:solidFill>
                <a:latin typeface="+mn-lt"/>
              </a:rPr>
              <a:t>Interpretive skills</a:t>
            </a:r>
          </a:p>
          <a:p>
            <a:pPr lvl="1"/>
            <a:r>
              <a:rPr lang="en-US" sz="3000" b="1" dirty="0">
                <a:solidFill>
                  <a:srgbClr val="002060"/>
                </a:solidFill>
                <a:latin typeface="+mn-lt"/>
              </a:rPr>
              <a:t>Reasoning skills </a:t>
            </a:r>
            <a:r>
              <a:rPr lang="en-US" sz="3000" dirty="0">
                <a:latin typeface="+mn-lt"/>
              </a:rPr>
              <a:t> </a:t>
            </a:r>
          </a:p>
          <a:p>
            <a:r>
              <a:rPr lang="en-US" sz="2200" dirty="0">
                <a:latin typeface="+mn-lt"/>
              </a:rPr>
              <a:t>If students (and lawyers) are going to increasingly rely on chatbots and copy/paste for work product, then legal education must be more explicit in teaching the steps of critical thinking, providing formative assessment of each component, and evaluating them explicitly in courses. </a:t>
            </a:r>
          </a:p>
          <a:p>
            <a:r>
              <a:rPr lang="en-US" sz="2200" dirty="0">
                <a:latin typeface="+mn-lt"/>
              </a:rPr>
              <a:t>Law school must include both the performative training and the critical thinking training promised but rarely delivered in </a:t>
            </a:r>
            <a:r>
              <a:rPr lang="en-US" sz="2200" dirty="0">
                <a:solidFill>
                  <a:srgbClr val="C00000"/>
                </a:solidFill>
                <a:latin typeface="+mn-lt"/>
              </a:rPr>
              <a:t>Socratic Dialogue</a:t>
            </a:r>
            <a:r>
              <a:rPr lang="en-US" sz="2200" dirty="0">
                <a:latin typeface="+mn-lt"/>
              </a:rPr>
              <a:t>. </a:t>
            </a:r>
          </a:p>
          <a:p>
            <a:endParaRPr lang="en-US" dirty="0">
              <a:latin typeface="+mn-lt"/>
            </a:endParaRPr>
          </a:p>
        </p:txBody>
      </p:sp>
      <p:grpSp>
        <p:nvGrpSpPr>
          <p:cNvPr id="8" name="Group 7">
            <a:extLst>
              <a:ext uri="{FF2B5EF4-FFF2-40B4-BE49-F238E27FC236}">
                <a16:creationId xmlns:a16="http://schemas.microsoft.com/office/drawing/2014/main" id="{09ABE34A-8BD2-1FF0-7C37-83F2B7E67F47}"/>
              </a:ext>
            </a:extLst>
          </p:cNvPr>
          <p:cNvGrpSpPr/>
          <p:nvPr/>
        </p:nvGrpSpPr>
        <p:grpSpPr>
          <a:xfrm>
            <a:off x="412377" y="1427680"/>
            <a:ext cx="4715435" cy="4525678"/>
            <a:chOff x="654424" y="1427680"/>
            <a:chExt cx="4715435" cy="4525678"/>
          </a:xfrm>
        </p:grpSpPr>
        <p:pic>
          <p:nvPicPr>
            <p:cNvPr id="5" name="Picture 4">
              <a:extLst>
                <a:ext uri="{FF2B5EF4-FFF2-40B4-BE49-F238E27FC236}">
                  <a16:creationId xmlns:a16="http://schemas.microsoft.com/office/drawing/2014/main" id="{B71A3AE3-21C3-EC1E-6919-F51BB0BC994D}"/>
                </a:ext>
              </a:extLst>
            </p:cNvPr>
            <p:cNvPicPr>
              <a:picLocks noChangeAspect="1"/>
            </p:cNvPicPr>
            <p:nvPr/>
          </p:nvPicPr>
          <p:blipFill>
            <a:blip r:embed="rId3"/>
            <a:srcRect l="6845" t="6430" r="7534" b="3221"/>
            <a:stretch/>
          </p:blipFill>
          <p:spPr>
            <a:xfrm rot="827738">
              <a:off x="654424" y="1427680"/>
              <a:ext cx="4715435" cy="4525678"/>
            </a:xfrm>
            <a:prstGeom prst="rect">
              <a:avLst/>
            </a:prstGeom>
          </p:spPr>
        </p:pic>
        <p:sp>
          <p:nvSpPr>
            <p:cNvPr id="7" name="TextBox 6">
              <a:extLst>
                <a:ext uri="{FF2B5EF4-FFF2-40B4-BE49-F238E27FC236}">
                  <a16:creationId xmlns:a16="http://schemas.microsoft.com/office/drawing/2014/main" id="{6DAC330B-5038-106F-D2DD-F8132598E208}"/>
                </a:ext>
              </a:extLst>
            </p:cNvPr>
            <p:cNvSpPr txBox="1"/>
            <p:nvPr/>
          </p:nvSpPr>
          <p:spPr>
            <a:xfrm>
              <a:off x="1649505" y="3098519"/>
              <a:ext cx="2796988" cy="989823"/>
            </a:xfrm>
            <a:prstGeom prst="rect">
              <a:avLst/>
            </a:prstGeom>
            <a:noFill/>
          </p:spPr>
          <p:txBody>
            <a:bodyPr wrap="square">
              <a:spAutoFit/>
            </a:bodyPr>
            <a:lstStyle/>
            <a:p>
              <a:pPr algn="ctr">
                <a:lnSpc>
                  <a:spcPct val="80000"/>
                </a:lnSpc>
              </a:pPr>
              <a:r>
                <a:rPr lang="en-US" sz="3600" b="1" dirty="0">
                  <a:solidFill>
                    <a:schemeClr val="bg1"/>
                  </a:solidFill>
                </a:rPr>
                <a:t>Critical </a:t>
              </a:r>
            </a:p>
            <a:p>
              <a:pPr algn="ctr">
                <a:lnSpc>
                  <a:spcPct val="80000"/>
                </a:lnSpc>
              </a:pPr>
              <a:r>
                <a:rPr lang="en-US" sz="3600" b="1" dirty="0">
                  <a:solidFill>
                    <a:schemeClr val="bg1"/>
                  </a:solidFill>
                </a:rPr>
                <a:t>Thinking </a:t>
              </a:r>
              <a:endParaRPr lang="en-US" sz="3600" dirty="0">
                <a:solidFill>
                  <a:schemeClr val="bg1"/>
                </a:solidFill>
              </a:endParaRPr>
            </a:p>
          </p:txBody>
        </p:sp>
      </p:grpSp>
    </p:spTree>
    <p:extLst>
      <p:ext uri="{BB962C8B-B14F-4D97-AF65-F5344CB8AC3E}">
        <p14:creationId xmlns:p14="http://schemas.microsoft.com/office/powerpoint/2010/main" val="2677027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gnifying glass over a paper with words&#10;&#10;Description automatically generated">
            <a:extLst>
              <a:ext uri="{FF2B5EF4-FFF2-40B4-BE49-F238E27FC236}">
                <a16:creationId xmlns:a16="http://schemas.microsoft.com/office/drawing/2014/main" id="{8A5F1349-DE6F-CFFF-5285-86A0C3670873}"/>
              </a:ext>
            </a:extLst>
          </p:cNvPr>
          <p:cNvPicPr>
            <a:picLocks noChangeAspect="1"/>
          </p:cNvPicPr>
          <p:nvPr/>
        </p:nvPicPr>
        <p:blipFill>
          <a:blip r:embed="rId3"/>
          <a:stretch>
            <a:fillRect/>
          </a:stretch>
        </p:blipFill>
        <p:spPr>
          <a:xfrm rot="3029419">
            <a:off x="7652235" y="862258"/>
            <a:ext cx="4409977" cy="3297374"/>
          </a:xfrm>
          <a:prstGeom prst="rect">
            <a:avLst/>
          </a:prstGeom>
        </p:spPr>
      </p:pic>
      <p:sp>
        <p:nvSpPr>
          <p:cNvPr id="2" name="Title 1">
            <a:extLst>
              <a:ext uri="{FF2B5EF4-FFF2-40B4-BE49-F238E27FC236}">
                <a16:creationId xmlns:a16="http://schemas.microsoft.com/office/drawing/2014/main" id="{2AF38C47-F364-654D-7488-D24929BE5E66}"/>
              </a:ext>
            </a:extLst>
          </p:cNvPr>
          <p:cNvSpPr>
            <a:spLocks noGrp="1"/>
          </p:cNvSpPr>
          <p:nvPr>
            <p:ph type="title"/>
          </p:nvPr>
        </p:nvSpPr>
        <p:spPr>
          <a:xfrm>
            <a:off x="284480" y="411481"/>
            <a:ext cx="11549617" cy="883919"/>
          </a:xfrm>
        </p:spPr>
        <p:txBody>
          <a:bodyPr>
            <a:normAutofit/>
          </a:bodyPr>
          <a:lstStyle/>
          <a:p>
            <a:pPr marL="57150" lvl="1" algn="l" rtl="0">
              <a:lnSpc>
                <a:spcPct val="90000"/>
              </a:lnSpc>
              <a:spcBef>
                <a:spcPts val="500"/>
              </a:spcBef>
            </a:pPr>
            <a:r>
              <a:rPr lang="en-US" sz="4800" b="1" kern="1200" dirty="0">
                <a:solidFill>
                  <a:srgbClr val="7030A0"/>
                </a:solidFill>
                <a:latin typeface="+mn-lt"/>
                <a:ea typeface="+mn-ea"/>
                <a:cs typeface="+mn-cs"/>
              </a:rPr>
              <a:t>Verification Skills</a:t>
            </a:r>
          </a:p>
        </p:txBody>
      </p:sp>
      <p:sp>
        <p:nvSpPr>
          <p:cNvPr id="3" name="Content Placeholder 2">
            <a:extLst>
              <a:ext uri="{FF2B5EF4-FFF2-40B4-BE49-F238E27FC236}">
                <a16:creationId xmlns:a16="http://schemas.microsoft.com/office/drawing/2014/main" id="{FEBC7DBB-11EB-1ED1-5251-98BA6EDAAB3C}"/>
              </a:ext>
            </a:extLst>
          </p:cNvPr>
          <p:cNvSpPr>
            <a:spLocks noGrp="1"/>
          </p:cNvSpPr>
          <p:nvPr>
            <p:ph idx="1"/>
          </p:nvPr>
        </p:nvSpPr>
        <p:spPr>
          <a:xfrm>
            <a:off x="284480" y="1295400"/>
            <a:ext cx="7595870" cy="5151119"/>
          </a:xfrm>
        </p:spPr>
        <p:txBody>
          <a:bodyPr>
            <a:normAutofit fontScale="85000" lnSpcReduction="20000"/>
          </a:bodyPr>
          <a:lstStyle/>
          <a:p>
            <a:r>
              <a:rPr lang="en-US" b="1" dirty="0">
                <a:solidFill>
                  <a:srgbClr val="7030A0"/>
                </a:solidFill>
                <a:latin typeface="+mn-lt"/>
              </a:rPr>
              <a:t>Verification Skills</a:t>
            </a:r>
            <a:r>
              <a:rPr lang="en-US" dirty="0">
                <a:latin typeface="+mn-lt"/>
              </a:rPr>
              <a:t>: Students need to be able to learn how to assess the accuracy of statements to determine whether they are factually true or false. </a:t>
            </a:r>
          </a:p>
          <a:p>
            <a:endParaRPr lang="en-US" dirty="0">
              <a:latin typeface="+mn-lt"/>
            </a:endParaRPr>
          </a:p>
          <a:p>
            <a:r>
              <a:rPr lang="en-US" dirty="0"/>
              <a:t>The Oxford dictionary defines verification as “the process of establishing the truth, accuracy, or validity of something.”</a:t>
            </a:r>
            <a:endParaRPr lang="en-US" dirty="0">
              <a:latin typeface="+mn-lt"/>
            </a:endParaRPr>
          </a:p>
          <a:p>
            <a:endParaRPr lang="en-US" dirty="0">
              <a:latin typeface="+mn-lt"/>
            </a:endParaRPr>
          </a:p>
          <a:p>
            <a:r>
              <a:rPr lang="en-US" dirty="0">
                <a:latin typeface="+mn-lt"/>
              </a:rPr>
              <a:t>Who created the message; what techniques were used to grab attention; how might others understand this message; what is included and what is omitted? </a:t>
            </a:r>
          </a:p>
          <a:p>
            <a:pPr lvl="1"/>
            <a:endParaRPr lang="en-US" dirty="0">
              <a:latin typeface="+mn-lt"/>
            </a:endParaRPr>
          </a:p>
          <a:p>
            <a:r>
              <a:rPr lang="en-US" dirty="0">
                <a:latin typeface="+mn-lt"/>
              </a:rPr>
              <a:t>Facts are framed by schema and experience. We must make human biases explicit.</a:t>
            </a:r>
          </a:p>
          <a:p>
            <a:endParaRPr lang="en-US" dirty="0">
              <a:latin typeface="+mn-lt"/>
            </a:endParaRPr>
          </a:p>
        </p:txBody>
      </p:sp>
      <p:sp>
        <p:nvSpPr>
          <p:cNvPr id="7" name="TextBox 6">
            <a:extLst>
              <a:ext uri="{FF2B5EF4-FFF2-40B4-BE49-F238E27FC236}">
                <a16:creationId xmlns:a16="http://schemas.microsoft.com/office/drawing/2014/main" id="{901BA00C-AE65-54BE-A261-99627A349A1C}"/>
              </a:ext>
            </a:extLst>
          </p:cNvPr>
          <p:cNvSpPr txBox="1"/>
          <p:nvPr/>
        </p:nvSpPr>
        <p:spPr>
          <a:xfrm>
            <a:off x="161924" y="6350685"/>
            <a:ext cx="8893175" cy="646331"/>
          </a:xfrm>
          <a:prstGeom prst="rect">
            <a:avLst/>
          </a:prstGeom>
          <a:noFill/>
        </p:spPr>
        <p:txBody>
          <a:bodyPr wrap="square">
            <a:spAutoFit/>
          </a:bodyPr>
          <a:lstStyle/>
          <a:p>
            <a:r>
              <a:rPr lang="en-US" dirty="0">
                <a:solidFill>
                  <a:schemeClr val="bg1"/>
                </a:solidFill>
              </a:rPr>
              <a:t>https://www.scetv.org/stories/2020/why-verification-might-be-most-important-word-you-teach-your-students-2020</a:t>
            </a:r>
          </a:p>
        </p:txBody>
      </p:sp>
      <p:pic>
        <p:nvPicPr>
          <p:cNvPr id="9" name="Picture 8">
            <a:extLst>
              <a:ext uri="{FF2B5EF4-FFF2-40B4-BE49-F238E27FC236}">
                <a16:creationId xmlns:a16="http://schemas.microsoft.com/office/drawing/2014/main" id="{1AEF54FF-8EF0-76B4-40A4-88CD029DFC93}"/>
              </a:ext>
            </a:extLst>
          </p:cNvPr>
          <p:cNvPicPr>
            <a:picLocks noChangeAspect="1"/>
          </p:cNvPicPr>
          <p:nvPr/>
        </p:nvPicPr>
        <p:blipFill>
          <a:blip r:embed="rId4"/>
          <a:srcRect t="37600" b="30400"/>
          <a:stretch/>
        </p:blipFill>
        <p:spPr>
          <a:xfrm>
            <a:off x="9129309" y="0"/>
            <a:ext cx="1105776" cy="135467"/>
          </a:xfrm>
          <a:prstGeom prst="rect">
            <a:avLst/>
          </a:prstGeom>
        </p:spPr>
      </p:pic>
      <p:sp>
        <p:nvSpPr>
          <p:cNvPr id="12" name="TextBox 11">
            <a:extLst>
              <a:ext uri="{FF2B5EF4-FFF2-40B4-BE49-F238E27FC236}">
                <a16:creationId xmlns:a16="http://schemas.microsoft.com/office/drawing/2014/main" id="{51214554-0975-0CF9-98FB-3D453412496C}"/>
              </a:ext>
            </a:extLst>
          </p:cNvPr>
          <p:cNvSpPr txBox="1"/>
          <p:nvPr/>
        </p:nvSpPr>
        <p:spPr>
          <a:xfrm>
            <a:off x="8409584" y="5253945"/>
            <a:ext cx="3593228" cy="923330"/>
          </a:xfrm>
          <a:prstGeom prst="rect">
            <a:avLst/>
          </a:prstGeom>
          <a:noFill/>
        </p:spPr>
        <p:txBody>
          <a:bodyPr wrap="square">
            <a:spAutoFit/>
          </a:bodyPr>
          <a:lstStyle/>
          <a:p>
            <a:r>
              <a:rPr lang="en-US" sz="1800" b="1" dirty="0">
                <a:solidFill>
                  <a:srgbClr val="7030A0"/>
                </a:solidFill>
                <a:latin typeface="+mn-lt"/>
              </a:rPr>
              <a:t>Verification skills</a:t>
            </a:r>
            <a:r>
              <a:rPr lang="en-US" sz="1800" dirty="0">
                <a:latin typeface="+mn-lt"/>
              </a:rPr>
              <a:t>, </a:t>
            </a:r>
            <a:r>
              <a:rPr lang="en-US" sz="1800" b="1" dirty="0">
                <a:solidFill>
                  <a:srgbClr val="00B050"/>
                </a:solidFill>
                <a:latin typeface="+mn-lt"/>
              </a:rPr>
              <a:t>Interpretive skills</a:t>
            </a:r>
            <a:r>
              <a:rPr lang="en-US" sz="1800" dirty="0">
                <a:latin typeface="+mn-lt"/>
              </a:rPr>
              <a:t>, and </a:t>
            </a:r>
            <a:r>
              <a:rPr lang="en-US" sz="1800" b="1" dirty="0">
                <a:solidFill>
                  <a:srgbClr val="002060"/>
                </a:solidFill>
                <a:latin typeface="+mn-lt"/>
              </a:rPr>
              <a:t>Reasoning skills </a:t>
            </a:r>
            <a:r>
              <a:rPr lang="en-US" sz="1800" dirty="0">
                <a:latin typeface="+mn-lt"/>
              </a:rPr>
              <a:t>constitute the </a:t>
            </a:r>
            <a:r>
              <a:rPr lang="en-US" sz="1800" b="1" dirty="0">
                <a:solidFill>
                  <a:srgbClr val="C2208C"/>
                </a:solidFill>
                <a:latin typeface="+mn-lt"/>
              </a:rPr>
              <a:t>critical thinking skills</a:t>
            </a:r>
            <a:r>
              <a:rPr lang="en-US" sz="1800" dirty="0">
                <a:latin typeface="+mn-lt"/>
              </a:rPr>
              <a:t>. </a:t>
            </a:r>
          </a:p>
        </p:txBody>
      </p:sp>
    </p:spTree>
    <p:extLst>
      <p:ext uri="{BB962C8B-B14F-4D97-AF65-F5344CB8AC3E}">
        <p14:creationId xmlns:p14="http://schemas.microsoft.com/office/powerpoint/2010/main" val="1284867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85F66D-56E3-6B8F-350B-51D7D65A2DE1}"/>
              </a:ext>
            </a:extLst>
          </p:cNvPr>
          <p:cNvSpPr>
            <a:spLocks noGrp="1"/>
          </p:cNvSpPr>
          <p:nvPr>
            <p:ph type="title"/>
          </p:nvPr>
        </p:nvSpPr>
        <p:spPr/>
        <p:txBody>
          <a:bodyPr/>
          <a:lstStyle/>
          <a:p>
            <a:r>
              <a:rPr lang="en-US" dirty="0">
                <a:latin typeface="+mn-lt"/>
              </a:rPr>
              <a:t>Teaching Against Disinformation</a:t>
            </a:r>
          </a:p>
        </p:txBody>
      </p:sp>
      <p:sp>
        <p:nvSpPr>
          <p:cNvPr id="7" name="Content Placeholder 6">
            <a:extLst>
              <a:ext uri="{FF2B5EF4-FFF2-40B4-BE49-F238E27FC236}">
                <a16:creationId xmlns:a16="http://schemas.microsoft.com/office/drawing/2014/main" id="{C9795697-71FE-00C2-A28A-28F27CC02423}"/>
              </a:ext>
            </a:extLst>
          </p:cNvPr>
          <p:cNvSpPr>
            <a:spLocks noGrp="1"/>
          </p:cNvSpPr>
          <p:nvPr>
            <p:ph sz="half" idx="1"/>
          </p:nvPr>
        </p:nvSpPr>
        <p:spPr>
          <a:xfrm>
            <a:off x="121024" y="902251"/>
            <a:ext cx="7251326" cy="5525443"/>
          </a:xfrm>
        </p:spPr>
        <p:txBody>
          <a:bodyPr>
            <a:normAutofit/>
          </a:bodyPr>
          <a:lstStyle/>
          <a:p>
            <a:pPr marL="0" indent="0">
              <a:buNone/>
            </a:pPr>
            <a:r>
              <a:rPr lang="en-US" dirty="0">
                <a:latin typeface="+mn-lt"/>
              </a:rPr>
              <a:t>Digital Literacy: All students in Middle, High School, College, and Grad School need to be taught age-appropriate digital literacy.</a:t>
            </a:r>
          </a:p>
          <a:p>
            <a:r>
              <a:rPr lang="en-US" dirty="0">
                <a:latin typeface="+mn-lt"/>
              </a:rPr>
              <a:t>The goal of this handbook is to equip journalists with the skills and techniques needed to do this work effectively and responsibly. </a:t>
            </a:r>
          </a:p>
          <a:p>
            <a:r>
              <a:rPr lang="en-US" dirty="0">
                <a:latin typeface="+mn-lt"/>
              </a:rPr>
              <a:t>But the  first thing to understand is that hands-on knowledge and tools are useless unless you approach this work with the right mindset. </a:t>
            </a:r>
          </a:p>
          <a:p>
            <a:r>
              <a:rPr lang="en-US" dirty="0">
                <a:latin typeface="+mn-lt"/>
              </a:rPr>
              <a:t>This means understanding that everything in the digital environment can be gamed and manipulated, and to recognize the wide variety of people and entities with incentive to do so. </a:t>
            </a:r>
          </a:p>
          <a:p>
            <a:r>
              <a:rPr lang="en-US" dirty="0">
                <a:latin typeface="+mn-lt"/>
              </a:rPr>
              <a:t>And much of it can be publicly available if you know where and how to look.</a:t>
            </a:r>
          </a:p>
        </p:txBody>
      </p:sp>
      <p:pic>
        <p:nvPicPr>
          <p:cNvPr id="5" name="Picture 4">
            <a:extLst>
              <a:ext uri="{FF2B5EF4-FFF2-40B4-BE49-F238E27FC236}">
                <a16:creationId xmlns:a16="http://schemas.microsoft.com/office/drawing/2014/main" id="{CC6DBF37-B99F-B7AF-BC72-095C49EE5E2E}"/>
              </a:ext>
            </a:extLst>
          </p:cNvPr>
          <p:cNvPicPr>
            <a:picLocks noChangeAspect="1"/>
          </p:cNvPicPr>
          <p:nvPr/>
        </p:nvPicPr>
        <p:blipFill>
          <a:blip r:embed="rId2"/>
          <a:stretch>
            <a:fillRect/>
          </a:stretch>
        </p:blipFill>
        <p:spPr>
          <a:xfrm>
            <a:off x="7219559" y="213634"/>
            <a:ext cx="5423308" cy="6858000"/>
          </a:xfrm>
          <a:prstGeom prst="rect">
            <a:avLst/>
          </a:prstGeom>
        </p:spPr>
      </p:pic>
    </p:spTree>
    <p:extLst>
      <p:ext uri="{BB962C8B-B14F-4D97-AF65-F5344CB8AC3E}">
        <p14:creationId xmlns:p14="http://schemas.microsoft.com/office/powerpoint/2010/main" val="810281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38C47-F364-654D-7488-D24929BE5E66}"/>
              </a:ext>
            </a:extLst>
          </p:cNvPr>
          <p:cNvSpPr>
            <a:spLocks noGrp="1"/>
          </p:cNvSpPr>
          <p:nvPr>
            <p:ph type="title"/>
          </p:nvPr>
        </p:nvSpPr>
        <p:spPr>
          <a:xfrm>
            <a:off x="121023" y="213634"/>
            <a:ext cx="11951447" cy="992866"/>
          </a:xfrm>
        </p:spPr>
        <p:txBody>
          <a:bodyPr>
            <a:noAutofit/>
          </a:bodyPr>
          <a:lstStyle/>
          <a:p>
            <a:r>
              <a:rPr lang="en-US" sz="4800" dirty="0">
                <a:solidFill>
                  <a:srgbClr val="00B050"/>
                </a:solidFill>
                <a:ea typeface="+mn-ea"/>
                <a:cs typeface="+mn-cs"/>
              </a:rPr>
              <a:t>Interpretative Skills</a:t>
            </a:r>
          </a:p>
        </p:txBody>
      </p:sp>
      <p:sp>
        <p:nvSpPr>
          <p:cNvPr id="3" name="Content Placeholder 2">
            <a:extLst>
              <a:ext uri="{FF2B5EF4-FFF2-40B4-BE49-F238E27FC236}">
                <a16:creationId xmlns:a16="http://schemas.microsoft.com/office/drawing/2014/main" id="{FEBC7DBB-11EB-1ED1-5251-98BA6EDAAB3C}"/>
              </a:ext>
            </a:extLst>
          </p:cNvPr>
          <p:cNvSpPr>
            <a:spLocks noGrp="1"/>
          </p:cNvSpPr>
          <p:nvPr>
            <p:ph sz="half" idx="1"/>
          </p:nvPr>
        </p:nvSpPr>
        <p:spPr>
          <a:xfrm>
            <a:off x="121024" y="1295400"/>
            <a:ext cx="5843493" cy="5132294"/>
          </a:xfrm>
        </p:spPr>
        <p:txBody>
          <a:bodyPr>
            <a:normAutofit fontScale="92500" lnSpcReduction="10000"/>
          </a:bodyPr>
          <a:lstStyle/>
          <a:p>
            <a:r>
              <a:rPr lang="en-US" sz="2600" b="1" dirty="0">
                <a:solidFill>
                  <a:srgbClr val="00B050"/>
                </a:solidFill>
                <a:latin typeface="+mn-lt"/>
              </a:rPr>
              <a:t>Interpretative Skills: </a:t>
            </a:r>
            <a:r>
              <a:rPr lang="en-US" sz="2600" dirty="0">
                <a:latin typeface="+mn-lt"/>
              </a:rPr>
              <a:t>we must teach how to find meaning in communication. </a:t>
            </a:r>
          </a:p>
          <a:p>
            <a:endParaRPr lang="en-US" sz="2600" dirty="0">
              <a:latin typeface="+mn-lt"/>
            </a:endParaRPr>
          </a:p>
          <a:p>
            <a:r>
              <a:rPr lang="en-US" sz="2600" dirty="0">
                <a:latin typeface="+mn-lt"/>
              </a:rPr>
              <a:t>Facts and arguments might be vague, ambiguous, tangential, or otherwise difficult to discern. </a:t>
            </a:r>
          </a:p>
          <a:p>
            <a:pPr lvl="1"/>
            <a:r>
              <a:rPr lang="en-US" sz="2600" dirty="0">
                <a:latin typeface="+mn-lt"/>
              </a:rPr>
              <a:t>Interpretation goes beyond words (and statutory or contract interpretation). </a:t>
            </a:r>
          </a:p>
          <a:p>
            <a:pPr lvl="1"/>
            <a:r>
              <a:rPr lang="en-US" sz="2600" dirty="0">
                <a:latin typeface="+mn-lt"/>
              </a:rPr>
              <a:t>It includes audiovisual works and still imagery.</a:t>
            </a:r>
          </a:p>
          <a:p>
            <a:endParaRPr lang="en-US" sz="2600" dirty="0"/>
          </a:p>
          <a:p>
            <a:r>
              <a:rPr lang="en-US" sz="2600" dirty="0"/>
              <a:t>Interpretive skills involve not just understanding what is stated or communicated, but also grasping the implications and significance of the information.</a:t>
            </a:r>
          </a:p>
          <a:p>
            <a:endParaRPr lang="en-US" dirty="0">
              <a:latin typeface="+mn-lt"/>
            </a:endParaRPr>
          </a:p>
        </p:txBody>
      </p:sp>
      <p:sp>
        <p:nvSpPr>
          <p:cNvPr id="4" name="Content Placeholder 3">
            <a:extLst>
              <a:ext uri="{FF2B5EF4-FFF2-40B4-BE49-F238E27FC236}">
                <a16:creationId xmlns:a16="http://schemas.microsoft.com/office/drawing/2014/main" id="{2BD08A2D-E40A-7CC8-1C3F-7CBD192D0F8B}"/>
              </a:ext>
            </a:extLst>
          </p:cNvPr>
          <p:cNvSpPr>
            <a:spLocks noGrp="1"/>
          </p:cNvSpPr>
          <p:nvPr>
            <p:ph sz="half" idx="2"/>
          </p:nvPr>
        </p:nvSpPr>
        <p:spPr>
          <a:xfrm>
            <a:off x="6096000" y="736601"/>
            <a:ext cx="5974976" cy="5691092"/>
          </a:xfrm>
        </p:spPr>
        <p:txBody>
          <a:bodyPr>
            <a:normAutofit fontScale="92500" lnSpcReduction="10000"/>
          </a:bodyPr>
          <a:lstStyle/>
          <a:p>
            <a:r>
              <a:rPr lang="en-US" sz="2600" dirty="0"/>
              <a:t>Effective interpretive skills help in recognizing biases or assumptions in sources, leading to a deeper understanding of the author's intent.</a:t>
            </a:r>
          </a:p>
          <a:p>
            <a:endParaRPr lang="en-US" sz="2600" dirty="0"/>
          </a:p>
          <a:p>
            <a:r>
              <a:rPr lang="en-US" sz="2600" dirty="0"/>
              <a:t>These skills are crucial for synthesizing information from multiple sources and creating cohesive interpretations.</a:t>
            </a:r>
          </a:p>
          <a:p>
            <a:endParaRPr lang="en-US" sz="2600" dirty="0"/>
          </a:p>
          <a:p>
            <a:r>
              <a:rPr lang="en-US" sz="2600" dirty="0"/>
              <a:t>Strong interpretive abilities enable readers to connect themes and concepts across different texts, enhancing overall comprehension.</a:t>
            </a:r>
          </a:p>
          <a:p>
            <a:endParaRPr lang="en-US" sz="2600" dirty="0"/>
          </a:p>
          <a:p>
            <a:r>
              <a:rPr lang="en-US" sz="2600" dirty="0"/>
              <a:t>Developing interpretive skills involves practice with various forms of media, including text, audio, video and various types of sources including fictional, non-fictional, and unverified sources.</a:t>
            </a:r>
          </a:p>
          <a:p>
            <a:endParaRPr lang="en-US" dirty="0"/>
          </a:p>
        </p:txBody>
      </p:sp>
      <p:sp>
        <p:nvSpPr>
          <p:cNvPr id="6" name="TextBox 5">
            <a:extLst>
              <a:ext uri="{FF2B5EF4-FFF2-40B4-BE49-F238E27FC236}">
                <a16:creationId xmlns:a16="http://schemas.microsoft.com/office/drawing/2014/main" id="{DB894324-4B24-1BE2-D3AB-4FB25CF92823}"/>
              </a:ext>
            </a:extLst>
          </p:cNvPr>
          <p:cNvSpPr txBox="1"/>
          <p:nvPr/>
        </p:nvSpPr>
        <p:spPr>
          <a:xfrm>
            <a:off x="185738" y="6491878"/>
            <a:ext cx="8856662" cy="369332"/>
          </a:xfrm>
          <a:prstGeom prst="rect">
            <a:avLst/>
          </a:prstGeom>
          <a:noFill/>
        </p:spPr>
        <p:txBody>
          <a:bodyPr wrap="square">
            <a:spAutoFit/>
          </a:bodyPr>
          <a:lstStyle/>
          <a:p>
            <a:r>
              <a:rPr lang="en-US" dirty="0">
                <a:solidFill>
                  <a:schemeClr val="bg1"/>
                </a:solidFill>
              </a:rPr>
              <a:t>Source: https://library.fiveable.me/key-terms/english-11/interpretive-skills</a:t>
            </a:r>
          </a:p>
        </p:txBody>
      </p:sp>
    </p:spTree>
    <p:extLst>
      <p:ext uri="{BB962C8B-B14F-4D97-AF65-F5344CB8AC3E}">
        <p14:creationId xmlns:p14="http://schemas.microsoft.com/office/powerpoint/2010/main" val="2197046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5DD6E7-55E8-95CA-720E-D3B404E1BB49}"/>
              </a:ext>
            </a:extLst>
          </p:cNvPr>
          <p:cNvPicPr>
            <a:picLocks noChangeAspect="1"/>
          </p:cNvPicPr>
          <p:nvPr/>
        </p:nvPicPr>
        <p:blipFill>
          <a:blip r:embed="rId3"/>
          <a:srcRect l="2407" t="50000" r="66765" b="1111"/>
          <a:stretch/>
        </p:blipFill>
        <p:spPr>
          <a:xfrm>
            <a:off x="9601200" y="546848"/>
            <a:ext cx="2338294" cy="37082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2AF38C47-F364-654D-7488-D24929BE5E66}"/>
              </a:ext>
            </a:extLst>
          </p:cNvPr>
          <p:cNvSpPr>
            <a:spLocks noGrp="1"/>
          </p:cNvSpPr>
          <p:nvPr>
            <p:ph type="title"/>
          </p:nvPr>
        </p:nvSpPr>
        <p:spPr>
          <a:xfrm>
            <a:off x="121023" y="213634"/>
            <a:ext cx="11951447" cy="1030966"/>
          </a:xfrm>
        </p:spPr>
        <p:txBody>
          <a:bodyPr>
            <a:noAutofit/>
          </a:bodyPr>
          <a:lstStyle/>
          <a:p>
            <a:r>
              <a:rPr lang="en-US" sz="4800" dirty="0">
                <a:solidFill>
                  <a:srgbClr val="002060"/>
                </a:solidFill>
                <a:ea typeface="+mn-ea"/>
                <a:cs typeface="+mn-cs"/>
              </a:rPr>
              <a:t>Reasoning Skills</a:t>
            </a:r>
          </a:p>
        </p:txBody>
      </p:sp>
      <p:sp>
        <p:nvSpPr>
          <p:cNvPr id="3" name="Content Placeholder 2">
            <a:extLst>
              <a:ext uri="{FF2B5EF4-FFF2-40B4-BE49-F238E27FC236}">
                <a16:creationId xmlns:a16="http://schemas.microsoft.com/office/drawing/2014/main" id="{FEBC7DBB-11EB-1ED1-5251-98BA6EDAAB3C}"/>
              </a:ext>
            </a:extLst>
          </p:cNvPr>
          <p:cNvSpPr>
            <a:spLocks noGrp="1"/>
          </p:cNvSpPr>
          <p:nvPr>
            <p:ph sz="half" idx="1"/>
          </p:nvPr>
        </p:nvSpPr>
        <p:spPr>
          <a:xfrm>
            <a:off x="121024" y="1244599"/>
            <a:ext cx="5843493" cy="4209371"/>
          </a:xfrm>
        </p:spPr>
        <p:txBody>
          <a:bodyPr>
            <a:normAutofit fontScale="85000" lnSpcReduction="20000"/>
          </a:bodyPr>
          <a:lstStyle/>
          <a:p>
            <a:r>
              <a:rPr lang="en-US" sz="3000" b="1" dirty="0">
                <a:solidFill>
                  <a:srgbClr val="002060"/>
                </a:solidFill>
                <a:latin typeface="+mn-lt"/>
              </a:rPr>
              <a:t>Reasoning Skills</a:t>
            </a:r>
            <a:r>
              <a:rPr lang="en-US" sz="3000" dirty="0">
                <a:latin typeface="+mn-lt"/>
              </a:rPr>
              <a:t>: </a:t>
            </a:r>
            <a:r>
              <a:rPr lang="en-US" sz="3000" dirty="0"/>
              <a:t>Reasoning is the ability to assess things rationally by applying logic based on new or existing information when making a decision or solving a problem. </a:t>
            </a:r>
          </a:p>
          <a:p>
            <a:endParaRPr lang="en-US" dirty="0"/>
          </a:p>
          <a:p>
            <a:pPr lvl="1"/>
            <a:r>
              <a:rPr lang="en-US" sz="2600" dirty="0"/>
              <a:t>Reasoning allows you to weigh the benefits and disadvantages of two or more courses of action before choosing the one with the most benefit or the one that suits your needs. </a:t>
            </a:r>
          </a:p>
          <a:p>
            <a:pPr lvl="1"/>
            <a:endParaRPr lang="en-US" sz="2600" dirty="0"/>
          </a:p>
          <a:p>
            <a:pPr lvl="1"/>
            <a:r>
              <a:rPr lang="en-US" sz="2600" dirty="0"/>
              <a:t>It also helps you solve problems, handle uncertainty, verify claims and assess situations carefully to ensure the decision you make is in your best interest.</a:t>
            </a:r>
            <a:endParaRPr lang="en-US" dirty="0">
              <a:latin typeface="+mn-lt"/>
            </a:endParaRPr>
          </a:p>
        </p:txBody>
      </p:sp>
      <p:sp>
        <p:nvSpPr>
          <p:cNvPr id="6" name="Content Placeholder 5">
            <a:extLst>
              <a:ext uri="{FF2B5EF4-FFF2-40B4-BE49-F238E27FC236}">
                <a16:creationId xmlns:a16="http://schemas.microsoft.com/office/drawing/2014/main" id="{7D864C9A-26A1-0DD8-4FF0-D9C5B0133D24}"/>
              </a:ext>
            </a:extLst>
          </p:cNvPr>
          <p:cNvSpPr>
            <a:spLocks noGrp="1"/>
          </p:cNvSpPr>
          <p:nvPr>
            <p:ph sz="half" idx="2"/>
          </p:nvPr>
        </p:nvSpPr>
        <p:spPr>
          <a:xfrm>
            <a:off x="6096000" y="902251"/>
            <a:ext cx="5974976" cy="4457149"/>
          </a:xfrm>
        </p:spPr>
        <p:txBody>
          <a:bodyPr>
            <a:normAutofit fontScale="85000" lnSpcReduction="20000"/>
          </a:bodyPr>
          <a:lstStyle/>
          <a:p>
            <a:pPr marL="0" indent="0">
              <a:buNone/>
            </a:pPr>
            <a:r>
              <a:rPr lang="en-US" sz="3000" b="1" dirty="0">
                <a:solidFill>
                  <a:srgbClr val="002060"/>
                </a:solidFill>
              </a:rPr>
              <a:t>Types</a:t>
            </a:r>
          </a:p>
          <a:p>
            <a:pPr marL="0" indent="0">
              <a:buNone/>
            </a:pPr>
            <a:endParaRPr lang="en-US" sz="2800" dirty="0"/>
          </a:p>
          <a:p>
            <a:r>
              <a:rPr lang="en-US" sz="2800" b="1" dirty="0"/>
              <a:t>Deductive Logic</a:t>
            </a:r>
          </a:p>
          <a:p>
            <a:endParaRPr lang="en-US" sz="2800" b="1" dirty="0"/>
          </a:p>
          <a:p>
            <a:r>
              <a:rPr lang="en-US" sz="2800" b="1" dirty="0"/>
              <a:t>Inductive Logic</a:t>
            </a:r>
          </a:p>
          <a:p>
            <a:endParaRPr lang="en-US" sz="2800" b="1" dirty="0"/>
          </a:p>
          <a:p>
            <a:r>
              <a:rPr lang="en-US" sz="2800" b="1" dirty="0"/>
              <a:t>Abductive Logic</a:t>
            </a:r>
          </a:p>
          <a:p>
            <a:endParaRPr lang="en-US" sz="2800" b="1" dirty="0"/>
          </a:p>
          <a:p>
            <a:r>
              <a:rPr lang="en-US" sz="2800" b="1" dirty="0"/>
              <a:t>Analogical Arguments</a:t>
            </a:r>
          </a:p>
          <a:p>
            <a:endParaRPr lang="en-US" sz="2800" b="1" dirty="0"/>
          </a:p>
          <a:p>
            <a:r>
              <a:rPr lang="en-US" sz="2800" b="1" dirty="0"/>
              <a:t>Cause-and-effect Logic</a:t>
            </a:r>
          </a:p>
          <a:p>
            <a:endParaRPr lang="en-US" sz="2800" b="1" dirty="0"/>
          </a:p>
          <a:p>
            <a:r>
              <a:rPr lang="en-US" sz="2800" b="1" dirty="0"/>
              <a:t>Decompositional Reasoning</a:t>
            </a:r>
          </a:p>
          <a:p>
            <a:pPr lvl="1"/>
            <a:endParaRPr lang="en-US" dirty="0"/>
          </a:p>
          <a:p>
            <a:endParaRPr lang="en-US" dirty="0"/>
          </a:p>
        </p:txBody>
      </p:sp>
      <p:sp>
        <p:nvSpPr>
          <p:cNvPr id="5" name="TextBox 4">
            <a:extLst>
              <a:ext uri="{FF2B5EF4-FFF2-40B4-BE49-F238E27FC236}">
                <a16:creationId xmlns:a16="http://schemas.microsoft.com/office/drawing/2014/main" id="{60641ECC-6BD9-666B-9C95-BD8E09E24FF7}"/>
              </a:ext>
            </a:extLst>
          </p:cNvPr>
          <p:cNvSpPr txBox="1"/>
          <p:nvPr/>
        </p:nvSpPr>
        <p:spPr>
          <a:xfrm>
            <a:off x="177800" y="6488668"/>
            <a:ext cx="9048750" cy="369332"/>
          </a:xfrm>
          <a:prstGeom prst="rect">
            <a:avLst/>
          </a:prstGeom>
          <a:noFill/>
        </p:spPr>
        <p:txBody>
          <a:bodyPr wrap="square">
            <a:spAutoFit/>
          </a:bodyPr>
          <a:lstStyle/>
          <a:p>
            <a:r>
              <a:rPr lang="en-US" dirty="0">
                <a:solidFill>
                  <a:schemeClr val="bg1"/>
                </a:solidFill>
              </a:rPr>
              <a:t>Source: https://www.indeed.com/career-advice/career-development/types-of-reasoning</a:t>
            </a:r>
          </a:p>
        </p:txBody>
      </p:sp>
      <p:sp>
        <p:nvSpPr>
          <p:cNvPr id="8" name="TextBox 7">
            <a:extLst>
              <a:ext uri="{FF2B5EF4-FFF2-40B4-BE49-F238E27FC236}">
                <a16:creationId xmlns:a16="http://schemas.microsoft.com/office/drawing/2014/main" id="{A0294182-F92C-FBE2-86D6-1D4F754EBD48}"/>
              </a:ext>
            </a:extLst>
          </p:cNvPr>
          <p:cNvSpPr txBox="1"/>
          <p:nvPr/>
        </p:nvSpPr>
        <p:spPr>
          <a:xfrm>
            <a:off x="338138" y="5453971"/>
            <a:ext cx="11345862" cy="790345"/>
          </a:xfrm>
          <a:prstGeom prst="rect">
            <a:avLst/>
          </a:prstGeom>
          <a:noFill/>
        </p:spPr>
        <p:txBody>
          <a:bodyPr wrap="square">
            <a:spAutoFit/>
          </a:bodyPr>
          <a:lstStyle/>
          <a:p>
            <a:pPr>
              <a:lnSpc>
                <a:spcPct val="80000"/>
              </a:lnSpc>
            </a:pPr>
            <a:r>
              <a:rPr lang="en-US" sz="2800" dirty="0"/>
              <a:t>Critical thinking is not a form of reasoning. It is the application of reasoning techniques to information that has been verified and interpreted. </a:t>
            </a:r>
          </a:p>
        </p:txBody>
      </p:sp>
    </p:spTree>
    <p:extLst>
      <p:ext uri="{BB962C8B-B14F-4D97-AF65-F5344CB8AC3E}">
        <p14:creationId xmlns:p14="http://schemas.microsoft.com/office/powerpoint/2010/main" val="3412172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38C47-F364-654D-7488-D24929BE5E66}"/>
              </a:ext>
            </a:extLst>
          </p:cNvPr>
          <p:cNvSpPr>
            <a:spLocks noGrp="1"/>
          </p:cNvSpPr>
          <p:nvPr>
            <p:ph type="title"/>
          </p:nvPr>
        </p:nvSpPr>
        <p:spPr/>
        <p:txBody>
          <a:bodyPr>
            <a:normAutofit/>
          </a:bodyPr>
          <a:lstStyle/>
          <a:p>
            <a:r>
              <a:rPr lang="en-US" dirty="0"/>
              <a:t>Harness AI for low-stakes skills development </a:t>
            </a:r>
            <a:endParaRPr lang="en-US" dirty="0">
              <a:latin typeface="+mn-lt"/>
            </a:endParaRPr>
          </a:p>
        </p:txBody>
      </p:sp>
      <p:sp>
        <p:nvSpPr>
          <p:cNvPr id="3" name="Content Placeholder 2">
            <a:extLst>
              <a:ext uri="{FF2B5EF4-FFF2-40B4-BE49-F238E27FC236}">
                <a16:creationId xmlns:a16="http://schemas.microsoft.com/office/drawing/2014/main" id="{FEBC7DBB-11EB-1ED1-5251-98BA6EDAAB3C}"/>
              </a:ext>
            </a:extLst>
          </p:cNvPr>
          <p:cNvSpPr>
            <a:spLocks noGrp="1"/>
          </p:cNvSpPr>
          <p:nvPr>
            <p:ph sz="half" idx="1"/>
          </p:nvPr>
        </p:nvSpPr>
        <p:spPr/>
        <p:txBody>
          <a:bodyPr>
            <a:normAutofit fontScale="92500" lnSpcReduction="10000"/>
          </a:bodyPr>
          <a:lstStyle/>
          <a:p>
            <a:r>
              <a:rPr lang="en-US" sz="3600" b="1" dirty="0">
                <a:solidFill>
                  <a:srgbClr val="C2208C"/>
                </a:solidFill>
              </a:rPr>
              <a:t>Critical Thinking Skills</a:t>
            </a:r>
            <a:r>
              <a:rPr lang="en-US" sz="3600" b="1" dirty="0">
                <a:solidFill>
                  <a:schemeClr val="tx1"/>
                </a:solidFill>
              </a:rPr>
              <a:t>:</a:t>
            </a:r>
          </a:p>
          <a:p>
            <a:pPr lvl="1"/>
            <a:r>
              <a:rPr lang="en-US" sz="3000" dirty="0">
                <a:solidFill>
                  <a:srgbClr val="7030A0"/>
                </a:solidFill>
                <a:latin typeface="+mn-lt"/>
              </a:rPr>
              <a:t>Verification skills</a:t>
            </a:r>
          </a:p>
          <a:p>
            <a:pPr lvl="1"/>
            <a:r>
              <a:rPr lang="en-US" sz="3000" dirty="0">
                <a:solidFill>
                  <a:srgbClr val="00B050"/>
                </a:solidFill>
                <a:latin typeface="+mn-lt"/>
              </a:rPr>
              <a:t>Interpretive skills</a:t>
            </a:r>
          </a:p>
          <a:p>
            <a:pPr lvl="1"/>
            <a:r>
              <a:rPr lang="en-US" sz="3000" dirty="0">
                <a:solidFill>
                  <a:srgbClr val="002060"/>
                </a:solidFill>
                <a:latin typeface="+mn-lt"/>
              </a:rPr>
              <a:t>Reasoning skills </a:t>
            </a:r>
            <a:r>
              <a:rPr lang="en-US" sz="3000" dirty="0">
                <a:latin typeface="+mn-lt"/>
              </a:rPr>
              <a:t> </a:t>
            </a:r>
          </a:p>
          <a:p>
            <a:endParaRPr lang="en-US" sz="2800" dirty="0">
              <a:latin typeface="+mn-lt"/>
            </a:endParaRPr>
          </a:p>
          <a:p>
            <a:r>
              <a:rPr lang="en-US" sz="3600" b="1" dirty="0">
                <a:solidFill>
                  <a:srgbClr val="8C5E56"/>
                </a:solidFill>
              </a:rPr>
              <a:t>Writing Skills</a:t>
            </a:r>
            <a:r>
              <a:rPr lang="en-US" sz="2800" dirty="0">
                <a:latin typeface="+mn-lt"/>
              </a:rPr>
              <a:t>:</a:t>
            </a:r>
          </a:p>
          <a:p>
            <a:pPr lvl="1"/>
            <a:r>
              <a:rPr lang="en-US" sz="2400" dirty="0"/>
              <a:t>Check for passive voice</a:t>
            </a:r>
          </a:p>
          <a:p>
            <a:pPr lvl="1"/>
            <a:r>
              <a:rPr lang="en-US" sz="2400" dirty="0">
                <a:latin typeface="+mn-lt"/>
              </a:rPr>
              <a:t>Develop tone and voice for different audiences (client, court, public, etc.)</a:t>
            </a:r>
          </a:p>
          <a:p>
            <a:pPr lvl="1"/>
            <a:r>
              <a:rPr lang="en-US" sz="2400" dirty="0"/>
              <a:t>Assess empathy in writing</a:t>
            </a:r>
          </a:p>
          <a:p>
            <a:pPr lvl="1"/>
            <a:r>
              <a:rPr lang="en-US" sz="2400" dirty="0"/>
              <a:t>Assess logic of arguments</a:t>
            </a:r>
          </a:p>
          <a:p>
            <a:pPr lvl="1"/>
            <a:r>
              <a:rPr lang="en-US" sz="2400" dirty="0"/>
              <a:t>Assess fact-based persuasiveness (most GenAI will use adjectives to persuade)</a:t>
            </a:r>
          </a:p>
          <a:p>
            <a:pPr lvl="1"/>
            <a:r>
              <a:rPr lang="en-US" sz="2400" dirty="0">
                <a:latin typeface="+mn-lt"/>
              </a:rPr>
              <a:t>Help identify that all necessary facts are presented for each element of a rule</a:t>
            </a:r>
          </a:p>
          <a:p>
            <a:pPr lvl="1"/>
            <a:endParaRPr lang="en-US" sz="2400" dirty="0">
              <a:latin typeface="+mn-lt"/>
            </a:endParaRPr>
          </a:p>
          <a:p>
            <a:endParaRPr lang="en-US" sz="2800" dirty="0">
              <a:latin typeface="+mn-lt"/>
            </a:endParaRPr>
          </a:p>
          <a:p>
            <a:endParaRPr lang="en-US" dirty="0">
              <a:latin typeface="+mn-lt"/>
            </a:endParaRPr>
          </a:p>
        </p:txBody>
      </p:sp>
      <p:sp>
        <p:nvSpPr>
          <p:cNvPr id="4" name="Content Placeholder 3">
            <a:extLst>
              <a:ext uri="{FF2B5EF4-FFF2-40B4-BE49-F238E27FC236}">
                <a16:creationId xmlns:a16="http://schemas.microsoft.com/office/drawing/2014/main" id="{374A1E7E-EE41-EADB-8AFD-729AC132DE6B}"/>
              </a:ext>
            </a:extLst>
          </p:cNvPr>
          <p:cNvSpPr>
            <a:spLocks noGrp="1"/>
          </p:cNvSpPr>
          <p:nvPr>
            <p:ph sz="half" idx="2"/>
          </p:nvPr>
        </p:nvSpPr>
        <p:spPr/>
        <p:txBody>
          <a:bodyPr>
            <a:normAutofit fontScale="92500" lnSpcReduction="10000"/>
          </a:bodyPr>
          <a:lstStyle/>
          <a:p>
            <a:r>
              <a:rPr lang="en-US" sz="3600" b="1" dirty="0">
                <a:solidFill>
                  <a:srgbClr val="1047D2"/>
                </a:solidFill>
              </a:rPr>
              <a:t>Develop Lawyering Skills</a:t>
            </a:r>
          </a:p>
          <a:p>
            <a:pPr lvl="1">
              <a:spcBef>
                <a:spcPts val="1200"/>
              </a:spcBef>
              <a:spcAft>
                <a:spcPts val="600"/>
              </a:spcAft>
            </a:pPr>
            <a:r>
              <a:rPr lang="en-US" sz="2400" b="1" dirty="0"/>
              <a:t>Professional Ethics and Duties</a:t>
            </a:r>
            <a:r>
              <a:rPr lang="en-US" sz="2400" dirty="0"/>
              <a:t>: AI and legal tech have many limitations and impose new obligations on lawyers. These must be taught as a prerequisite to using the tools.</a:t>
            </a:r>
            <a:endParaRPr lang="en-US" sz="2400" b="1" dirty="0"/>
          </a:p>
          <a:p>
            <a:pPr lvl="1">
              <a:spcBef>
                <a:spcPts val="1200"/>
              </a:spcBef>
              <a:spcAft>
                <a:spcPts val="600"/>
              </a:spcAft>
            </a:pPr>
            <a:r>
              <a:rPr lang="en-US" sz="2400" b="1" dirty="0"/>
              <a:t>Time Management</a:t>
            </a:r>
            <a:r>
              <a:rPr lang="en-US" sz="2400" dirty="0"/>
              <a:t>: AI and online tools can help students learn to use their time better</a:t>
            </a:r>
          </a:p>
          <a:p>
            <a:pPr lvl="1">
              <a:spcBef>
                <a:spcPts val="1200"/>
              </a:spcBef>
              <a:spcAft>
                <a:spcPts val="600"/>
              </a:spcAft>
            </a:pPr>
            <a:r>
              <a:rPr lang="en-US" sz="2400" b="1" dirty="0"/>
              <a:t>Healthy Living</a:t>
            </a:r>
            <a:r>
              <a:rPr lang="en-US" sz="2400" dirty="0"/>
              <a:t>: Scheduling can include incorporating healthy lifestyle planning as well – sleep, hydration, exercise, and time with family/friends</a:t>
            </a:r>
          </a:p>
          <a:p>
            <a:pPr lvl="1">
              <a:spcBef>
                <a:spcPts val="1200"/>
              </a:spcBef>
              <a:spcAft>
                <a:spcPts val="600"/>
              </a:spcAft>
            </a:pPr>
            <a:r>
              <a:rPr lang="en-US" sz="2400" b="1" dirty="0"/>
              <a:t>Technical Skills</a:t>
            </a:r>
            <a:r>
              <a:rPr lang="en-US" sz="2400" dirty="0"/>
              <a:t>: Student can train to improve basic technical skills with Office and with legal software</a:t>
            </a:r>
          </a:p>
          <a:p>
            <a:pPr lvl="1">
              <a:spcBef>
                <a:spcPts val="1200"/>
              </a:spcBef>
              <a:spcAft>
                <a:spcPts val="600"/>
              </a:spcAft>
            </a:pPr>
            <a:r>
              <a:rPr lang="en-US" sz="2400" b="1" dirty="0"/>
              <a:t>Finance Skills</a:t>
            </a:r>
            <a:r>
              <a:rPr lang="en-US" sz="2400" dirty="0"/>
              <a:t>: Student can train to improve basic finance skills to handle remedies, estates, and corporate work</a:t>
            </a:r>
          </a:p>
        </p:txBody>
      </p:sp>
      <p:sp>
        <p:nvSpPr>
          <p:cNvPr id="6" name="TextBox 5">
            <a:extLst>
              <a:ext uri="{FF2B5EF4-FFF2-40B4-BE49-F238E27FC236}">
                <a16:creationId xmlns:a16="http://schemas.microsoft.com/office/drawing/2014/main" id="{B3AC99EA-AE0B-AA55-088C-D9C4583E2B39}"/>
              </a:ext>
            </a:extLst>
          </p:cNvPr>
          <p:cNvSpPr txBox="1"/>
          <p:nvPr/>
        </p:nvSpPr>
        <p:spPr>
          <a:xfrm>
            <a:off x="288924" y="6496734"/>
            <a:ext cx="8239125" cy="369332"/>
          </a:xfrm>
          <a:prstGeom prst="rect">
            <a:avLst/>
          </a:prstGeom>
          <a:noFill/>
        </p:spPr>
        <p:txBody>
          <a:bodyPr wrap="square">
            <a:spAutoFit/>
          </a:bodyPr>
          <a:lstStyle/>
          <a:p>
            <a:r>
              <a:rPr lang="en-US" dirty="0">
                <a:solidFill>
                  <a:schemeClr val="bg1"/>
                </a:solidFill>
              </a:rPr>
              <a:t>See https://rightasrain.uwmedicine.org/life/relationships/ai-and-empathy</a:t>
            </a:r>
          </a:p>
        </p:txBody>
      </p:sp>
    </p:spTree>
    <p:extLst>
      <p:ext uri="{BB962C8B-B14F-4D97-AF65-F5344CB8AC3E}">
        <p14:creationId xmlns:p14="http://schemas.microsoft.com/office/powerpoint/2010/main" val="3932614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86C7-C120-BDEA-F924-A5DFF9F786AE}"/>
              </a:ext>
            </a:extLst>
          </p:cNvPr>
          <p:cNvSpPr>
            <a:spLocks noGrp="1"/>
          </p:cNvSpPr>
          <p:nvPr>
            <p:ph type="title"/>
          </p:nvPr>
        </p:nvSpPr>
        <p:spPr/>
        <p:txBody>
          <a:bodyPr>
            <a:normAutofit/>
          </a:bodyPr>
          <a:lstStyle/>
          <a:p>
            <a:r>
              <a:rPr lang="en-US" dirty="0">
                <a:latin typeface="+mn-lt"/>
              </a:rPr>
              <a:t>Expose Students to Firm Use of AI</a:t>
            </a:r>
          </a:p>
        </p:txBody>
      </p:sp>
      <p:sp>
        <p:nvSpPr>
          <p:cNvPr id="3" name="Content Placeholder 2">
            <a:extLst>
              <a:ext uri="{FF2B5EF4-FFF2-40B4-BE49-F238E27FC236}">
                <a16:creationId xmlns:a16="http://schemas.microsoft.com/office/drawing/2014/main" id="{8A8E1C48-C269-F09B-C87D-957563C21D06}"/>
              </a:ext>
            </a:extLst>
          </p:cNvPr>
          <p:cNvSpPr>
            <a:spLocks noGrp="1"/>
          </p:cNvSpPr>
          <p:nvPr>
            <p:ph sz="half" idx="1"/>
          </p:nvPr>
        </p:nvSpPr>
        <p:spPr/>
        <p:txBody>
          <a:bodyPr>
            <a:normAutofit fontScale="92500" lnSpcReduction="20000"/>
          </a:bodyPr>
          <a:lstStyle/>
          <a:p>
            <a:pPr>
              <a:lnSpc>
                <a:spcPct val="100000"/>
              </a:lnSpc>
            </a:pPr>
            <a:r>
              <a:rPr lang="en-US" sz="2200" b="1" dirty="0">
                <a:latin typeface="+mn-lt"/>
              </a:rPr>
              <a:t>eDiscovery</a:t>
            </a:r>
            <a:r>
              <a:rPr lang="en-US" sz="2200" dirty="0">
                <a:latin typeface="+mn-lt"/>
              </a:rPr>
              <a:t> - Technology Assisted Review (TAR) has emerged to address the low precision of keyword search. TAR uses traditional machine learning techniques to order the documents for review by the probability of relevance. LLMs learn context and can be individualized to each issue in a case.</a:t>
            </a:r>
          </a:p>
          <a:p>
            <a:pPr>
              <a:lnSpc>
                <a:spcPct val="100000"/>
              </a:lnSpc>
            </a:pPr>
            <a:r>
              <a:rPr lang="en-US" sz="2200" b="1" dirty="0">
                <a:latin typeface="+mn-lt"/>
              </a:rPr>
              <a:t>Case Management Prediction </a:t>
            </a:r>
            <a:r>
              <a:rPr lang="en-US" sz="2200" dirty="0">
                <a:latin typeface="+mn-lt"/>
              </a:rPr>
              <a:t>- predictions operate by systematically sifting through mountains of court records, case details, statutes, and judicial decisions. The technology applies a series of algorithms to identify correlations and trends within this sea of information.</a:t>
            </a:r>
          </a:p>
          <a:p>
            <a:pPr>
              <a:lnSpc>
                <a:spcPct val="100000"/>
              </a:lnSpc>
            </a:pPr>
            <a:r>
              <a:rPr lang="en-US" sz="2200" b="1" dirty="0">
                <a:latin typeface="+mn-lt"/>
              </a:rPr>
              <a:t>Judicial Analytics </a:t>
            </a:r>
            <a:r>
              <a:rPr lang="en-US" sz="2200" dirty="0">
                <a:latin typeface="+mn-lt"/>
              </a:rPr>
              <a:t>- look at a judge’s past rulings, opinions and other predictors anticipate the likelihood of rulings. Data include a judge’s political affiliation, net worth, area of residence, career and other personal and demographic data. These can be applied to each argument and motion as well as the overall case.</a:t>
            </a:r>
          </a:p>
          <a:p>
            <a:r>
              <a:rPr lang="en-US" b="1" dirty="0">
                <a:latin typeface="+mn-lt"/>
              </a:rPr>
              <a:t>Legal Research </a:t>
            </a:r>
            <a:r>
              <a:rPr lang="en-US" dirty="0">
                <a:latin typeface="+mn-lt"/>
              </a:rPr>
              <a:t>– No. Doesn’t really work.</a:t>
            </a:r>
          </a:p>
        </p:txBody>
      </p:sp>
      <p:sp>
        <p:nvSpPr>
          <p:cNvPr id="4" name="Content Placeholder 3">
            <a:extLst>
              <a:ext uri="{FF2B5EF4-FFF2-40B4-BE49-F238E27FC236}">
                <a16:creationId xmlns:a16="http://schemas.microsoft.com/office/drawing/2014/main" id="{DD618B5B-E4FC-3121-BCF8-CA2E556BE5ED}"/>
              </a:ext>
            </a:extLst>
          </p:cNvPr>
          <p:cNvSpPr>
            <a:spLocks noGrp="1"/>
          </p:cNvSpPr>
          <p:nvPr>
            <p:ph sz="half" idx="2"/>
          </p:nvPr>
        </p:nvSpPr>
        <p:spPr/>
        <p:txBody>
          <a:bodyPr>
            <a:noAutofit/>
          </a:bodyPr>
          <a:lstStyle/>
          <a:p>
            <a:pPr marL="342900" marR="457200" lvl="0" indent="-342900">
              <a:spcBef>
                <a:spcPts val="600"/>
              </a:spcBef>
              <a:spcAft>
                <a:spcPts val="600"/>
              </a:spcAft>
              <a:buFont typeface="Symbol" panose="05050102010706020507" pitchFamily="18" charset="2"/>
              <a:buChar char=""/>
            </a:pPr>
            <a:r>
              <a:rPr lang="en-US" sz="1800" b="1" dirty="0">
                <a:effectLst/>
                <a:latin typeface="+mn-lt"/>
                <a:ea typeface="Calibri" panose="020F0502020204030204" pitchFamily="34" charset="0"/>
                <a:cs typeface="Times New Roman" panose="02020603050405020304" pitchFamily="18" charset="0"/>
              </a:rPr>
              <a:t>Contract review</a:t>
            </a:r>
            <a:r>
              <a:rPr lang="en-US" sz="1800" dirty="0">
                <a:effectLst/>
                <a:latin typeface="+mn-lt"/>
                <a:ea typeface="Calibri" panose="020F0502020204030204" pitchFamily="34" charset="0"/>
                <a:cs typeface="Times New Roman" panose="02020603050405020304" pitchFamily="18" charset="0"/>
              </a:rPr>
              <a:t> - checking that a contract is complete and avoids risk. </a:t>
            </a:r>
          </a:p>
          <a:p>
            <a:pPr marL="342900" marR="457200" lvl="0" indent="-342900">
              <a:spcBef>
                <a:spcPts val="600"/>
              </a:spcBef>
              <a:spcAft>
                <a:spcPts val="600"/>
              </a:spcAft>
              <a:buFont typeface="Symbol" panose="05050102010706020507" pitchFamily="18" charset="2"/>
              <a:buChar char=""/>
            </a:pPr>
            <a:r>
              <a:rPr lang="en-US" sz="1800" b="1" dirty="0">
                <a:effectLst/>
                <a:latin typeface="+mn-lt"/>
                <a:ea typeface="Calibri" panose="020F0502020204030204" pitchFamily="34" charset="0"/>
                <a:cs typeface="Times New Roman" panose="02020603050405020304" pitchFamily="18" charset="0"/>
              </a:rPr>
              <a:t>Document automation</a:t>
            </a:r>
            <a:r>
              <a:rPr lang="en-US" sz="1800" dirty="0">
                <a:effectLst/>
                <a:latin typeface="+mn-lt"/>
                <a:ea typeface="Calibri" panose="020F0502020204030204" pitchFamily="34" charset="0"/>
                <a:cs typeface="Times New Roman" panose="02020603050405020304" pitchFamily="18" charset="0"/>
              </a:rPr>
              <a:t> - generating routine legal documents. There are now numerous AI tools that help lawyers draft consistent, appropriate, and up-to-date documents both in the transactional and litigation spheres, by reference to huge databases of precedents. </a:t>
            </a:r>
          </a:p>
          <a:p>
            <a:pPr marL="342900" marR="457200" lvl="0" indent="-342900">
              <a:spcBef>
                <a:spcPts val="600"/>
              </a:spcBef>
              <a:spcAft>
                <a:spcPts val="600"/>
              </a:spcAft>
              <a:buFont typeface="Symbol" panose="05050102010706020507" pitchFamily="18" charset="2"/>
              <a:buChar char=""/>
            </a:pPr>
            <a:r>
              <a:rPr lang="en-US" sz="1800" b="1" dirty="0">
                <a:effectLst/>
                <a:latin typeface="+mn-lt"/>
                <a:ea typeface="Calibri" panose="020F0502020204030204" pitchFamily="34" charset="0"/>
                <a:cs typeface="Times New Roman" panose="02020603050405020304" pitchFamily="18" charset="0"/>
              </a:rPr>
              <a:t>Voice assistants for dictation</a:t>
            </a:r>
            <a:r>
              <a:rPr lang="en-US" sz="1800" dirty="0">
                <a:effectLst/>
                <a:latin typeface="+mn-lt"/>
                <a:ea typeface="Calibri" panose="020F0502020204030204" pitchFamily="34" charset="0"/>
                <a:cs typeface="Times New Roman" panose="02020603050405020304" pitchFamily="18" charset="0"/>
              </a:rPr>
              <a:t> - voice-activated virtual assistants can assist lawyers in taking notes, dictating documents, and transcribing conversations, which can be particularly useful for lawyers on-the-go or those who prefer spoken communication over typing. </a:t>
            </a:r>
          </a:p>
          <a:p>
            <a:pPr marL="342900" marR="457200" lvl="0" indent="-342900">
              <a:spcBef>
                <a:spcPts val="600"/>
              </a:spcBef>
              <a:spcAft>
                <a:spcPts val="600"/>
              </a:spcAft>
              <a:buFont typeface="Symbol" panose="05050102010706020507" pitchFamily="18" charset="2"/>
              <a:buChar char=""/>
            </a:pPr>
            <a:r>
              <a:rPr lang="en-US" sz="1800" b="1" dirty="0">
                <a:effectLst/>
                <a:latin typeface="+mn-lt"/>
                <a:ea typeface="Calibri" panose="020F0502020204030204" pitchFamily="34" charset="0"/>
                <a:cs typeface="Times New Roman" panose="02020603050405020304" pitchFamily="18" charset="0"/>
              </a:rPr>
              <a:t>Language translation</a:t>
            </a:r>
            <a:r>
              <a:rPr lang="en-US" sz="1800" dirty="0">
                <a:effectLst/>
                <a:latin typeface="+mn-lt"/>
                <a:ea typeface="Calibri" panose="020F0502020204030204" pitchFamily="34" charset="0"/>
                <a:cs typeface="Times New Roman" panose="02020603050405020304" pitchFamily="18" charset="0"/>
              </a:rPr>
              <a:t> - for lawyers dealing with international clients or cross-border cases, virtual assistants capable of translating legal documents and communications can be invaluable. </a:t>
            </a:r>
          </a:p>
          <a:p>
            <a:pPr marL="342900" marR="457200" lvl="0" indent="-342900">
              <a:spcBef>
                <a:spcPts val="600"/>
              </a:spcBef>
              <a:spcAft>
                <a:spcPts val="600"/>
              </a:spcAft>
              <a:buFont typeface="Symbol" panose="05050102010706020507" pitchFamily="18" charset="2"/>
              <a:buChar char=""/>
            </a:pPr>
            <a:r>
              <a:rPr lang="en-US" sz="1800" b="1" dirty="0">
                <a:effectLst/>
                <a:latin typeface="+mn-lt"/>
                <a:ea typeface="Calibri" panose="020F0502020204030204" pitchFamily="34" charset="0"/>
                <a:cs typeface="Times New Roman" panose="02020603050405020304" pitchFamily="18" charset="0"/>
              </a:rPr>
              <a:t>Document management</a:t>
            </a:r>
            <a:r>
              <a:rPr lang="en-US" sz="1800" dirty="0">
                <a:effectLst/>
                <a:latin typeface="+mn-lt"/>
                <a:ea typeface="Calibri" panose="020F0502020204030204" pitchFamily="34" charset="0"/>
                <a:cs typeface="Times New Roman" panose="02020603050405020304" pitchFamily="18" charset="0"/>
              </a:rPr>
              <a:t> - corporations often have thousands or tens of thousands of similar documents, such as contracts, that need to be managed for consistency and enforcement.</a:t>
            </a:r>
          </a:p>
        </p:txBody>
      </p:sp>
    </p:spTree>
    <p:extLst>
      <p:ext uri="{BB962C8B-B14F-4D97-AF65-F5344CB8AC3E}">
        <p14:creationId xmlns:p14="http://schemas.microsoft.com/office/powerpoint/2010/main" val="63641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id="{DDBF2244-184B-19A6-AB99-3A4A7A64828D}"/>
              </a:ext>
            </a:extLst>
          </p:cNvPr>
          <p:cNvGraphicFramePr/>
          <p:nvPr>
            <p:extLst>
              <p:ext uri="{D42A27DB-BD31-4B8C-83A1-F6EECF244321}">
                <p14:modId xmlns:p14="http://schemas.microsoft.com/office/powerpoint/2010/main" val="1675256743"/>
              </p:ext>
            </p:extLst>
          </p:nvPr>
        </p:nvGraphicFramePr>
        <p:xfrm>
          <a:off x="449517" y="902251"/>
          <a:ext cx="1141591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A51338B4-FEAD-A7E9-DDE2-EC2F2A699DFF}"/>
              </a:ext>
            </a:extLst>
          </p:cNvPr>
          <p:cNvSpPr>
            <a:spLocks noGrp="1"/>
          </p:cNvSpPr>
          <p:nvPr>
            <p:ph type="title"/>
          </p:nvPr>
        </p:nvSpPr>
        <p:spPr/>
        <p:txBody>
          <a:bodyPr>
            <a:normAutofit fontScale="90000"/>
          </a:bodyPr>
          <a:lstStyle/>
          <a:p>
            <a:r>
              <a:rPr lang="en-US" dirty="0">
                <a:latin typeface="+mn-lt"/>
              </a:rPr>
              <a:t>Teach the Limitations: What Can Generative AI Do (and Not Do)?</a:t>
            </a:r>
          </a:p>
        </p:txBody>
      </p:sp>
      <p:sp>
        <p:nvSpPr>
          <p:cNvPr id="5" name="Content Placeholder 4">
            <a:extLst>
              <a:ext uri="{FF2B5EF4-FFF2-40B4-BE49-F238E27FC236}">
                <a16:creationId xmlns:a16="http://schemas.microsoft.com/office/drawing/2014/main" id="{B54C0037-6934-9F2A-91E4-D2032423E630}"/>
              </a:ext>
            </a:extLst>
          </p:cNvPr>
          <p:cNvSpPr>
            <a:spLocks noGrp="1"/>
          </p:cNvSpPr>
          <p:nvPr>
            <p:ph sz="half" idx="1"/>
          </p:nvPr>
        </p:nvSpPr>
        <p:spPr>
          <a:xfrm>
            <a:off x="874059" y="902251"/>
            <a:ext cx="5090458" cy="5525443"/>
          </a:xfrm>
        </p:spPr>
        <p:txBody>
          <a:bodyPr/>
          <a:lstStyle/>
          <a:p>
            <a:endParaRPr lang="en-US" dirty="0">
              <a:latin typeface="+mn-lt"/>
            </a:endParaRPr>
          </a:p>
          <a:p>
            <a:endParaRPr lang="en-US" dirty="0">
              <a:latin typeface="+mn-lt"/>
            </a:endParaRPr>
          </a:p>
          <a:p>
            <a:endParaRPr lang="en-US" dirty="0">
              <a:latin typeface="+mn-lt"/>
            </a:endParaRPr>
          </a:p>
        </p:txBody>
      </p:sp>
      <p:pic>
        <p:nvPicPr>
          <p:cNvPr id="15" name="Picture 14">
            <a:extLst>
              <a:ext uri="{FF2B5EF4-FFF2-40B4-BE49-F238E27FC236}">
                <a16:creationId xmlns:a16="http://schemas.microsoft.com/office/drawing/2014/main" id="{13053C99-7514-2C0E-CF01-ED75B02F8A6E}"/>
              </a:ext>
            </a:extLst>
          </p:cNvPr>
          <p:cNvPicPr>
            <a:picLocks noChangeAspect="1"/>
          </p:cNvPicPr>
          <p:nvPr/>
        </p:nvPicPr>
        <p:blipFill>
          <a:blip r:embed="rId8"/>
          <a:stretch>
            <a:fillRect/>
          </a:stretch>
        </p:blipFill>
        <p:spPr>
          <a:xfrm>
            <a:off x="-987514" y="1017096"/>
            <a:ext cx="914479" cy="914479"/>
          </a:xfrm>
          <a:prstGeom prst="rect">
            <a:avLst/>
          </a:prstGeom>
        </p:spPr>
      </p:pic>
      <p:pic>
        <p:nvPicPr>
          <p:cNvPr id="3" name="Content Placeholder 2" descr="Artificial Intelligence outline">
            <a:extLst>
              <a:ext uri="{FF2B5EF4-FFF2-40B4-BE49-F238E27FC236}">
                <a16:creationId xmlns:a16="http://schemas.microsoft.com/office/drawing/2014/main" id="{58954ECE-BF22-9EB6-00E7-56713CB8F884}"/>
              </a:ext>
            </a:extLst>
          </p:cNvPr>
          <p:cNvPicPr>
            <a:picLocks noGrp="1" noChangeAspect="1"/>
          </p:cNvPicPr>
          <p:nvPr>
            <p:ph sz="half" idx="2"/>
          </p:nvPr>
        </p:nvPicPr>
        <p:blipFill>
          <a:blip r:embed="rId9">
            <a:extLst>
              <a:ext uri="{96DAC541-7B7A-43D3-8B79-37D633B846F1}">
                <asvg:svgBlip xmlns:asvg="http://schemas.microsoft.com/office/drawing/2016/SVG/main" r:embed="rId10"/>
              </a:ext>
            </a:extLst>
          </a:blip>
          <a:stretch>
            <a:fillRect/>
          </a:stretch>
        </p:blipFill>
        <p:spPr>
          <a:xfrm>
            <a:off x="1121546" y="2521972"/>
            <a:ext cx="914400" cy="914400"/>
          </a:xfrm>
        </p:spPr>
      </p:pic>
      <p:pic>
        <p:nvPicPr>
          <p:cNvPr id="10" name="Graphic 9" descr="Basic Shapes outline">
            <a:extLst>
              <a:ext uri="{FF2B5EF4-FFF2-40B4-BE49-F238E27FC236}">
                <a16:creationId xmlns:a16="http://schemas.microsoft.com/office/drawing/2014/main" id="{EC84AF88-0526-CF95-8A9E-3E8B5B833C8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0142" y="1274064"/>
            <a:ext cx="914400" cy="914400"/>
          </a:xfrm>
          <a:prstGeom prst="rect">
            <a:avLst/>
          </a:prstGeom>
        </p:spPr>
      </p:pic>
      <p:pic>
        <p:nvPicPr>
          <p:cNvPr id="12" name="Graphic 11" descr="Boardroom outline">
            <a:extLst>
              <a:ext uri="{FF2B5EF4-FFF2-40B4-BE49-F238E27FC236}">
                <a16:creationId xmlns:a16="http://schemas.microsoft.com/office/drawing/2014/main" id="{EA5FFFF8-7E27-4AD6-4D37-6B7171F8136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7342" y="3755137"/>
            <a:ext cx="914400" cy="914400"/>
          </a:xfrm>
          <a:prstGeom prst="rect">
            <a:avLst/>
          </a:prstGeom>
        </p:spPr>
      </p:pic>
      <p:pic>
        <p:nvPicPr>
          <p:cNvPr id="18" name="Graphic 17" descr="No Touch with solid fill">
            <a:extLst>
              <a:ext uri="{FF2B5EF4-FFF2-40B4-BE49-F238E27FC236}">
                <a16:creationId xmlns:a16="http://schemas.microsoft.com/office/drawing/2014/main" id="{2CEF1F72-5B77-64F0-B895-164DD39672F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87289" y="5041349"/>
            <a:ext cx="914400" cy="914400"/>
          </a:xfrm>
          <a:prstGeom prst="rect">
            <a:avLst/>
          </a:prstGeom>
        </p:spPr>
      </p:pic>
      <p:pic>
        <p:nvPicPr>
          <p:cNvPr id="20" name="Graphic 19" descr="Warning with solid fill">
            <a:extLst>
              <a:ext uri="{FF2B5EF4-FFF2-40B4-BE49-F238E27FC236}">
                <a16:creationId xmlns:a16="http://schemas.microsoft.com/office/drawing/2014/main" id="{34F03AFC-AADC-6E25-C5FA-A2BDAD74E6D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714090" y="107511"/>
            <a:ext cx="1120613" cy="1120613"/>
          </a:xfrm>
          <a:prstGeom prst="rect">
            <a:avLst/>
          </a:prstGeom>
        </p:spPr>
      </p:pic>
      <p:pic>
        <p:nvPicPr>
          <p:cNvPr id="22" name="Graphic 21" descr="No Walking outline">
            <a:extLst>
              <a:ext uri="{FF2B5EF4-FFF2-40B4-BE49-F238E27FC236}">
                <a16:creationId xmlns:a16="http://schemas.microsoft.com/office/drawing/2014/main" id="{D74DA923-DA88-8D8F-0ABF-91B9A262475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38200" y="2589165"/>
            <a:ext cx="2097261" cy="2097261"/>
          </a:xfrm>
          <a:prstGeom prst="rect">
            <a:avLst/>
          </a:prstGeom>
        </p:spPr>
      </p:pic>
    </p:spTree>
    <p:extLst>
      <p:ext uri="{BB962C8B-B14F-4D97-AF65-F5344CB8AC3E}">
        <p14:creationId xmlns:p14="http://schemas.microsoft.com/office/powerpoint/2010/main" val="3440379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D20CC-D04F-2119-C908-EB5525B1AA06}"/>
              </a:ext>
            </a:extLst>
          </p:cNvPr>
          <p:cNvSpPr>
            <a:spLocks noGrp="1"/>
          </p:cNvSpPr>
          <p:nvPr>
            <p:ph type="title"/>
          </p:nvPr>
        </p:nvSpPr>
        <p:spPr/>
        <p:txBody>
          <a:bodyPr/>
          <a:lstStyle/>
          <a:p>
            <a:r>
              <a:rPr lang="en-US" dirty="0">
                <a:latin typeface="+mn-lt"/>
              </a:rPr>
              <a:t>Legal Tech, Including AI, are Essential</a:t>
            </a:r>
          </a:p>
        </p:txBody>
      </p:sp>
      <p:sp>
        <p:nvSpPr>
          <p:cNvPr id="3" name="Content Placeholder 2">
            <a:extLst>
              <a:ext uri="{FF2B5EF4-FFF2-40B4-BE49-F238E27FC236}">
                <a16:creationId xmlns:a16="http://schemas.microsoft.com/office/drawing/2014/main" id="{E311BBEE-C265-A443-3A5B-CB7493E8D769}"/>
              </a:ext>
            </a:extLst>
          </p:cNvPr>
          <p:cNvSpPr>
            <a:spLocks noGrp="1"/>
          </p:cNvSpPr>
          <p:nvPr>
            <p:ph idx="1"/>
          </p:nvPr>
        </p:nvSpPr>
        <p:spPr>
          <a:xfrm>
            <a:off x="357903" y="1343891"/>
            <a:ext cx="11623040" cy="5018314"/>
          </a:xfrm>
        </p:spPr>
        <p:txBody>
          <a:bodyPr>
            <a:normAutofit fontScale="32500" lnSpcReduction="20000"/>
          </a:bodyPr>
          <a:lstStyle/>
          <a:p>
            <a:pPr>
              <a:lnSpc>
                <a:spcPct val="100000"/>
              </a:lnSpc>
              <a:spcBef>
                <a:spcPts val="1200"/>
              </a:spcBef>
              <a:spcAft>
                <a:spcPts val="600"/>
              </a:spcAft>
            </a:pPr>
            <a:r>
              <a:rPr lang="en-US" sz="8600" dirty="0">
                <a:solidFill>
                  <a:srgbClr val="002B48"/>
                </a:solidFill>
                <a:latin typeface="+mn-lt"/>
                <a:ea typeface="+mj-ea"/>
                <a:cs typeface="+mj-cs"/>
              </a:rPr>
              <a:t>Law firms for large clients are under pressure to reduce cost and increase efficiency</a:t>
            </a:r>
          </a:p>
          <a:p>
            <a:pPr lvl="1">
              <a:lnSpc>
                <a:spcPct val="100000"/>
              </a:lnSpc>
              <a:spcBef>
                <a:spcPts val="1200"/>
              </a:spcBef>
              <a:spcAft>
                <a:spcPts val="600"/>
              </a:spcAft>
            </a:pPr>
            <a:r>
              <a:rPr lang="en-US" sz="7500" dirty="0">
                <a:solidFill>
                  <a:srgbClr val="002B48"/>
                </a:solidFill>
                <a:latin typeface="+mn-lt"/>
                <a:ea typeface="+mj-ea"/>
                <a:cs typeface="+mj-cs"/>
              </a:rPr>
              <a:t>Venture capital investors largely believe that law firms operate in a highly inefficient manner, driven by unreasonable labor costs, unpredictable outcomes, and little return for investment of corporate legal fees, particularly involving high-priced representations. </a:t>
            </a:r>
          </a:p>
          <a:p>
            <a:pPr>
              <a:lnSpc>
                <a:spcPct val="100000"/>
              </a:lnSpc>
              <a:spcBef>
                <a:spcPts val="1200"/>
              </a:spcBef>
              <a:spcAft>
                <a:spcPts val="600"/>
              </a:spcAft>
            </a:pPr>
            <a:r>
              <a:rPr lang="en-US" sz="8600" dirty="0">
                <a:solidFill>
                  <a:srgbClr val="002B48"/>
                </a:solidFill>
                <a:latin typeface="+mn-lt"/>
                <a:ea typeface="+mj-ea"/>
                <a:cs typeface="+mj-cs"/>
              </a:rPr>
              <a:t>Lawyers are demanding fewer hours for the same pay because billable hour demands are unhealthy. </a:t>
            </a:r>
          </a:p>
          <a:p>
            <a:pPr>
              <a:lnSpc>
                <a:spcPct val="100000"/>
              </a:lnSpc>
              <a:spcBef>
                <a:spcPts val="1200"/>
              </a:spcBef>
              <a:spcAft>
                <a:spcPts val="600"/>
              </a:spcAft>
            </a:pPr>
            <a:r>
              <a:rPr lang="en-US" sz="8600" dirty="0">
                <a:solidFill>
                  <a:srgbClr val="002B48"/>
                </a:solidFill>
                <a:latin typeface="+mn-lt"/>
                <a:ea typeface="+mj-ea"/>
                <a:cs typeface="+mj-cs"/>
              </a:rPr>
              <a:t>The Legal Justice Gap continues growing and AI misapplication is becoming yet another risk to the unrepresented and underrepresented</a:t>
            </a:r>
          </a:p>
          <a:p>
            <a:pPr>
              <a:lnSpc>
                <a:spcPct val="100000"/>
              </a:lnSpc>
              <a:spcBef>
                <a:spcPts val="1200"/>
              </a:spcBef>
              <a:spcAft>
                <a:spcPts val="600"/>
              </a:spcAft>
            </a:pPr>
            <a:r>
              <a:rPr lang="en-US" sz="8600" dirty="0">
                <a:solidFill>
                  <a:srgbClr val="002B48"/>
                </a:solidFill>
                <a:latin typeface="+mn-lt"/>
                <a:ea typeface="+mj-ea"/>
                <a:cs typeface="+mj-cs"/>
              </a:rPr>
              <a:t>These pressures are shaping the future of our students!</a:t>
            </a:r>
          </a:p>
          <a:p>
            <a:pPr marL="0" indent="0">
              <a:lnSpc>
                <a:spcPct val="110000"/>
              </a:lnSpc>
              <a:spcBef>
                <a:spcPct val="0"/>
              </a:spcBef>
              <a:buNone/>
            </a:pPr>
            <a:endParaRPr lang="en-US" sz="5200" b="1" dirty="0">
              <a:solidFill>
                <a:srgbClr val="002B48"/>
              </a:solidFill>
              <a:latin typeface="+mn-lt"/>
              <a:ea typeface="+mj-ea"/>
              <a:cs typeface="+mj-cs"/>
            </a:endParaRPr>
          </a:p>
        </p:txBody>
      </p:sp>
      <p:sp>
        <p:nvSpPr>
          <p:cNvPr id="6" name="TextBox 5">
            <a:extLst>
              <a:ext uri="{FF2B5EF4-FFF2-40B4-BE49-F238E27FC236}">
                <a16:creationId xmlns:a16="http://schemas.microsoft.com/office/drawing/2014/main" id="{30F8B2C2-41BC-8E58-220B-40B14F11812D}"/>
              </a:ext>
            </a:extLst>
          </p:cNvPr>
          <p:cNvSpPr txBox="1"/>
          <p:nvPr/>
        </p:nvSpPr>
        <p:spPr>
          <a:xfrm>
            <a:off x="284480" y="6412411"/>
            <a:ext cx="9229634" cy="523220"/>
          </a:xfrm>
          <a:prstGeom prst="rect">
            <a:avLst/>
          </a:prstGeom>
          <a:noFill/>
        </p:spPr>
        <p:txBody>
          <a:bodyPr wrap="square">
            <a:spAutoFit/>
          </a:bodyPr>
          <a:lstStyle/>
          <a:p>
            <a:pPr>
              <a:spcBef>
                <a:spcPts val="600"/>
              </a:spcBef>
              <a:spcAft>
                <a:spcPts val="600"/>
              </a:spcAft>
            </a:pPr>
            <a:r>
              <a:rPr lang="en-US" sz="1400" i="1" dirty="0">
                <a:solidFill>
                  <a:schemeClr val="bg1"/>
                </a:solidFill>
                <a:effectLst/>
                <a:latin typeface="Times New Roman" panose="02020603050405020304" pitchFamily="18" charset="0"/>
                <a:ea typeface="Calibri" panose="020F0502020204030204" pitchFamily="34" charset="0"/>
              </a:rPr>
              <a:t>The Justice, Gap: The Unmet Civil Legal Needs of Low-Income</a:t>
            </a:r>
            <a:r>
              <a:rPr lang="en-US" sz="1400" dirty="0">
                <a:solidFill>
                  <a:schemeClr val="bg1"/>
                </a:solidFill>
                <a:effectLst/>
                <a:latin typeface="Times New Roman" panose="02020603050405020304" pitchFamily="18" charset="0"/>
                <a:ea typeface="Calibri" panose="020F0502020204030204" pitchFamily="34" charset="0"/>
              </a:rPr>
              <a:t> </a:t>
            </a:r>
            <a:r>
              <a:rPr lang="en-US" sz="1400" i="1" dirty="0">
                <a:solidFill>
                  <a:schemeClr val="bg1"/>
                </a:solidFill>
                <a:effectLst/>
                <a:latin typeface="Times New Roman" panose="02020603050405020304" pitchFamily="18" charset="0"/>
                <a:ea typeface="Calibri" panose="020F0502020204030204" pitchFamily="34" charset="0"/>
              </a:rPr>
              <a:t>Americans</a:t>
            </a:r>
            <a:r>
              <a:rPr lang="en-US" sz="1400" dirty="0">
                <a:solidFill>
                  <a:schemeClr val="bg1"/>
                </a:solidFill>
                <a:effectLst/>
                <a:latin typeface="Times New Roman" panose="02020603050405020304" pitchFamily="18" charset="0"/>
                <a:ea typeface="Calibri" panose="020F0502020204030204" pitchFamily="34" charset="0"/>
              </a:rPr>
              <a:t>, </a:t>
            </a:r>
            <a:r>
              <a:rPr lang="en-US" sz="1400" cap="small" dirty="0">
                <a:solidFill>
                  <a:schemeClr val="bg1"/>
                </a:solidFill>
                <a:effectLst/>
                <a:latin typeface="Times New Roman" panose="02020603050405020304" pitchFamily="18" charset="0"/>
                <a:ea typeface="Calibri" panose="020F0502020204030204" pitchFamily="34" charset="0"/>
              </a:rPr>
              <a:t>Legal Services Corporation</a:t>
            </a:r>
            <a:r>
              <a:rPr lang="en-US" sz="1400" dirty="0">
                <a:solidFill>
                  <a:schemeClr val="bg1"/>
                </a:solidFill>
                <a:effectLst/>
                <a:latin typeface="Times New Roman" panose="02020603050405020304" pitchFamily="18" charset="0"/>
                <a:ea typeface="Calibri" panose="020F0502020204030204" pitchFamily="34" charset="0"/>
              </a:rPr>
              <a:t>, (2022), </a:t>
            </a:r>
            <a:r>
              <a:rPr lang="en-US" sz="1400" u="sng" dirty="0">
                <a:solidFill>
                  <a:schemeClr val="bg1"/>
                </a:solidFill>
                <a:effectLst/>
                <a:latin typeface="Times New Roman" panose="02020603050405020304" pitchFamily="18" charset="0"/>
                <a:ea typeface="Calibri" panose="020F0502020204030204" pitchFamily="34" charset="0"/>
                <a:hlinkClick r:id="rId3">
                  <a:extLst>
                    <a:ext uri="{A12FA001-AC4F-418D-AE19-62706E023703}">
                      <ahyp:hlinkClr xmlns:ahyp="http://schemas.microsoft.com/office/drawing/2018/hyperlinkcolor" val="tx"/>
                    </a:ext>
                  </a:extLst>
                </a:hlinkClick>
              </a:rPr>
              <a:t>https://justicegap.lsc.gov/the-report</a:t>
            </a:r>
            <a:r>
              <a:rPr lang="en-US" sz="1400" dirty="0">
                <a:solidFill>
                  <a:schemeClr val="bg1"/>
                </a:solidFill>
                <a:effectLst/>
                <a:latin typeface="Times New Roman" panose="02020603050405020304" pitchFamily="18" charset="0"/>
                <a:ea typeface="Calibri" panose="020F0502020204030204" pitchFamily="34" charset="0"/>
              </a:rPr>
              <a:t> / </a:t>
            </a:r>
            <a:endParaRPr lang="en-US" sz="1400"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3444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96B79-1053-94D1-8178-9613CA1D4805}"/>
              </a:ext>
            </a:extLst>
          </p:cNvPr>
          <p:cNvSpPr>
            <a:spLocks noGrp="1"/>
          </p:cNvSpPr>
          <p:nvPr>
            <p:ph type="title"/>
          </p:nvPr>
        </p:nvSpPr>
        <p:spPr/>
        <p:txBody>
          <a:bodyPr/>
          <a:lstStyle/>
          <a:p>
            <a:r>
              <a:rPr lang="en-US" dirty="0">
                <a:latin typeface="+mn-lt"/>
              </a:rPr>
              <a:t>Discuss the Ethical Issues in Artificial Intelligence</a:t>
            </a:r>
          </a:p>
        </p:txBody>
      </p:sp>
      <p:sp>
        <p:nvSpPr>
          <p:cNvPr id="5" name="Content Placeholder 4">
            <a:extLst>
              <a:ext uri="{FF2B5EF4-FFF2-40B4-BE49-F238E27FC236}">
                <a16:creationId xmlns:a16="http://schemas.microsoft.com/office/drawing/2014/main" id="{241E029D-B6F6-9F53-3395-FC34D7AC850C}"/>
              </a:ext>
            </a:extLst>
          </p:cNvPr>
          <p:cNvSpPr>
            <a:spLocks noGrp="1"/>
          </p:cNvSpPr>
          <p:nvPr>
            <p:ph sz="half" idx="1"/>
          </p:nvPr>
        </p:nvSpPr>
        <p:spPr/>
        <p:txBody>
          <a:bodyPr>
            <a:normAutofit fontScale="85000" lnSpcReduction="10000"/>
          </a:bodyPr>
          <a:lstStyle/>
          <a:p>
            <a:pPr marL="0" indent="0" algn="just">
              <a:buNone/>
            </a:pPr>
            <a:r>
              <a:rPr lang="en-US" b="1" dirty="0">
                <a:effectLst/>
                <a:latin typeface="+mn-lt"/>
              </a:rPr>
              <a:t>Bias and Fairness </a:t>
            </a:r>
          </a:p>
          <a:p>
            <a:pPr algn="just"/>
            <a:r>
              <a:rPr lang="en-US" dirty="0">
                <a:effectLst/>
                <a:latin typeface="+mn-lt"/>
              </a:rPr>
              <a:t>AI is capable to perpetuate bias and discrimination if trained on biased data or if algorithms themselves are biased. This can result in unfair treatment of certain groups or individuals. </a:t>
            </a:r>
          </a:p>
          <a:p>
            <a:pPr marL="0" indent="0" algn="just">
              <a:buNone/>
            </a:pPr>
            <a:r>
              <a:rPr lang="en-US" b="1" dirty="0">
                <a:effectLst/>
                <a:latin typeface="+mn-lt"/>
              </a:rPr>
              <a:t>Privacy &amp; Data Protection </a:t>
            </a:r>
          </a:p>
          <a:p>
            <a:pPr algn="just"/>
            <a:r>
              <a:rPr lang="en-US" dirty="0">
                <a:effectLst/>
                <a:latin typeface="+mn-lt"/>
              </a:rPr>
              <a:t>AI systems often rely on large amounts of data, and concerns arise regarding the privacy and security of personal information used in these systems. Ensuring proper data anonymization and consent is critical. </a:t>
            </a:r>
          </a:p>
          <a:p>
            <a:pPr marL="0" indent="0" algn="just">
              <a:buNone/>
            </a:pPr>
            <a:r>
              <a:rPr lang="en-US" b="1" dirty="0">
                <a:effectLst/>
                <a:latin typeface="+mn-lt"/>
              </a:rPr>
              <a:t>Accountability &amp; Transparency </a:t>
            </a:r>
          </a:p>
          <a:p>
            <a:pPr algn="just"/>
            <a:r>
              <a:rPr lang="en-US" dirty="0">
                <a:effectLst/>
                <a:latin typeface="+mn-lt"/>
              </a:rPr>
              <a:t>AI systems are complex and sophisticated, leading to challenges in holding them accountable for their decisions. Lack of transparency can raise concerns about the basis for AI-generated outcomes. </a:t>
            </a:r>
          </a:p>
          <a:p>
            <a:pPr marL="0" indent="0" algn="just">
              <a:buNone/>
            </a:pPr>
            <a:r>
              <a:rPr lang="en-US" b="1" dirty="0">
                <a:effectLst/>
                <a:latin typeface="+mn-lt"/>
              </a:rPr>
              <a:t>Autonomy &amp; Control </a:t>
            </a:r>
          </a:p>
          <a:p>
            <a:pPr algn="just"/>
            <a:r>
              <a:rPr lang="en-US" dirty="0">
                <a:effectLst/>
                <a:latin typeface="+mn-lt"/>
              </a:rPr>
              <a:t>As AI systems being more sophisticated, there are concerns about the ability to act autonomously without proper human oversight. The potential loss of control over AI systems raises questions about responsibility and liability. </a:t>
            </a:r>
          </a:p>
          <a:p>
            <a:endParaRPr lang="en-US" dirty="0">
              <a:latin typeface="+mn-lt"/>
            </a:endParaRPr>
          </a:p>
        </p:txBody>
      </p:sp>
      <p:sp>
        <p:nvSpPr>
          <p:cNvPr id="6" name="Content Placeholder 5">
            <a:extLst>
              <a:ext uri="{FF2B5EF4-FFF2-40B4-BE49-F238E27FC236}">
                <a16:creationId xmlns:a16="http://schemas.microsoft.com/office/drawing/2014/main" id="{75E10BE4-F55A-54A2-1715-D5C99A39B8D6}"/>
              </a:ext>
            </a:extLst>
          </p:cNvPr>
          <p:cNvSpPr>
            <a:spLocks noGrp="1"/>
          </p:cNvSpPr>
          <p:nvPr>
            <p:ph sz="half" idx="2"/>
          </p:nvPr>
        </p:nvSpPr>
        <p:spPr/>
        <p:txBody>
          <a:bodyPr>
            <a:normAutofit fontScale="85000" lnSpcReduction="10000"/>
          </a:bodyPr>
          <a:lstStyle/>
          <a:p>
            <a:pPr marL="0" indent="0" algn="just">
              <a:buNone/>
            </a:pPr>
            <a:r>
              <a:rPr lang="en-US" b="1" dirty="0">
                <a:latin typeface="+mn-lt"/>
              </a:rPr>
              <a:t>Job Displacement </a:t>
            </a:r>
          </a:p>
          <a:p>
            <a:pPr algn="just"/>
            <a:r>
              <a:rPr lang="en-US" dirty="0">
                <a:latin typeface="+mn-lt"/>
              </a:rPr>
              <a:t>AI's automation capabilities hold the potential to displace human workers from roles, resulting in job losses and economic disruption. </a:t>
            </a:r>
          </a:p>
          <a:p>
            <a:pPr marL="0" indent="0" algn="just">
              <a:buNone/>
            </a:pPr>
            <a:r>
              <a:rPr lang="en-US" b="1" dirty="0">
                <a:latin typeface="+mn-lt"/>
              </a:rPr>
              <a:t>Manipulation &amp; Deepfakes </a:t>
            </a:r>
          </a:p>
          <a:p>
            <a:pPr algn="just"/>
            <a:r>
              <a:rPr lang="en-US" dirty="0">
                <a:latin typeface="+mn-lt"/>
              </a:rPr>
              <a:t>AI is capable to generate and create realistic fake videos, images, or audio, known as deep fakes. These raise concerns about misinformation, propaganda, and potential harm to individuals and society. </a:t>
            </a:r>
          </a:p>
          <a:p>
            <a:pPr marL="0" indent="0" algn="just">
              <a:buNone/>
            </a:pPr>
            <a:r>
              <a:rPr lang="en-US" b="1" dirty="0">
                <a:latin typeface="+mn-lt"/>
              </a:rPr>
              <a:t>Autonomous Weapons </a:t>
            </a:r>
          </a:p>
          <a:p>
            <a:pPr algn="just"/>
            <a:r>
              <a:rPr lang="en-US" dirty="0">
                <a:latin typeface="+mn-lt"/>
              </a:rPr>
              <a:t>The use of AI in military and autonomous weapons raises ethical questions about the potential for AI to make life-and-death decisions without human intervention. </a:t>
            </a:r>
          </a:p>
          <a:p>
            <a:pPr marL="0" indent="0" algn="just">
              <a:buNone/>
            </a:pPr>
            <a:r>
              <a:rPr lang="en-US" b="1" dirty="0">
                <a:latin typeface="+mn-lt"/>
              </a:rPr>
              <a:t>Long-Term Impact </a:t>
            </a:r>
          </a:p>
          <a:p>
            <a:pPr algn="just"/>
            <a:r>
              <a:rPr lang="en-US" dirty="0">
                <a:latin typeface="+mn-lt"/>
              </a:rPr>
              <a:t>AI's rapid advancement and potential for widespread deployment raise questions about its long-term impact on society, the economy, and the environment. </a:t>
            </a:r>
          </a:p>
          <a:p>
            <a:endParaRPr lang="en-US" dirty="0">
              <a:latin typeface="+mn-lt"/>
            </a:endParaRPr>
          </a:p>
        </p:txBody>
      </p:sp>
      <p:sp>
        <p:nvSpPr>
          <p:cNvPr id="3" name="TextBox 2">
            <a:extLst>
              <a:ext uri="{FF2B5EF4-FFF2-40B4-BE49-F238E27FC236}">
                <a16:creationId xmlns:a16="http://schemas.microsoft.com/office/drawing/2014/main" id="{E05114C0-2123-6DC5-31ED-252BBE3CCD91}"/>
              </a:ext>
            </a:extLst>
          </p:cNvPr>
          <p:cNvSpPr txBox="1"/>
          <p:nvPr/>
        </p:nvSpPr>
        <p:spPr>
          <a:xfrm>
            <a:off x="272142" y="6488668"/>
            <a:ext cx="7565571" cy="369332"/>
          </a:xfrm>
          <a:prstGeom prst="rect">
            <a:avLst/>
          </a:prstGeom>
          <a:noFill/>
        </p:spPr>
        <p:txBody>
          <a:bodyPr wrap="square">
            <a:spAutoFit/>
          </a:bodyPr>
          <a:lstStyle/>
          <a:p>
            <a:r>
              <a:rPr lang="en-US" dirty="0">
                <a:solidFill>
                  <a:schemeClr val="bg1"/>
                </a:solidFill>
              </a:rPr>
              <a:t>Mike Howell, </a:t>
            </a:r>
            <a:r>
              <a:rPr lang="en-US" dirty="0" err="1">
                <a:solidFill>
                  <a:schemeClr val="bg1"/>
                </a:solidFill>
              </a:rPr>
              <a:t>Braincave</a:t>
            </a:r>
            <a:r>
              <a:rPr lang="en-US" dirty="0">
                <a:solidFill>
                  <a:schemeClr val="bg1"/>
                </a:solidFill>
              </a:rPr>
              <a:t>: https://braincavesoft.com/post/ai-explained</a:t>
            </a:r>
          </a:p>
        </p:txBody>
      </p:sp>
    </p:spTree>
    <p:extLst>
      <p:ext uri="{BB962C8B-B14F-4D97-AF65-F5344CB8AC3E}">
        <p14:creationId xmlns:p14="http://schemas.microsoft.com/office/powerpoint/2010/main" val="3029633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226AC1-EB91-E36E-0888-4399C9EA1B25}"/>
              </a:ext>
            </a:extLst>
          </p:cNvPr>
          <p:cNvSpPr>
            <a:spLocks noGrp="1"/>
          </p:cNvSpPr>
          <p:nvPr>
            <p:ph type="title"/>
          </p:nvPr>
        </p:nvSpPr>
        <p:spPr/>
        <p:txBody>
          <a:bodyPr/>
          <a:lstStyle/>
          <a:p>
            <a:r>
              <a:rPr lang="en-US" dirty="0">
                <a:latin typeface="+mn-lt"/>
              </a:rPr>
              <a:t>Sorry ChatGPT-4, You Didn’t Ace the Bar</a:t>
            </a:r>
          </a:p>
        </p:txBody>
      </p:sp>
      <p:sp>
        <p:nvSpPr>
          <p:cNvPr id="6" name="Content Placeholder 5">
            <a:extLst>
              <a:ext uri="{FF2B5EF4-FFF2-40B4-BE49-F238E27FC236}">
                <a16:creationId xmlns:a16="http://schemas.microsoft.com/office/drawing/2014/main" id="{5132AE4A-E459-5103-5BD3-FC12C5B06E6D}"/>
              </a:ext>
            </a:extLst>
          </p:cNvPr>
          <p:cNvSpPr>
            <a:spLocks noGrp="1"/>
          </p:cNvSpPr>
          <p:nvPr>
            <p:ph idx="1"/>
          </p:nvPr>
        </p:nvSpPr>
        <p:spPr>
          <a:xfrm>
            <a:off x="7663541" y="2329186"/>
            <a:ext cx="4386945" cy="3964934"/>
          </a:xfrm>
        </p:spPr>
        <p:txBody>
          <a:bodyPr>
            <a:normAutofit/>
          </a:bodyPr>
          <a:lstStyle/>
          <a:p>
            <a:pPr>
              <a:lnSpc>
                <a:spcPct val="80000"/>
              </a:lnSpc>
            </a:pPr>
            <a:r>
              <a:rPr lang="en-US" sz="2100" dirty="0">
                <a:latin typeface="+mn-lt"/>
              </a:rPr>
              <a:t>Not close to the 90th percentile claim.</a:t>
            </a:r>
          </a:p>
          <a:p>
            <a:pPr>
              <a:lnSpc>
                <a:spcPct val="80000"/>
              </a:lnSpc>
            </a:pPr>
            <a:r>
              <a:rPr lang="en-US" sz="2100" b="1" dirty="0">
                <a:latin typeface="+mn-lt"/>
              </a:rPr>
              <a:t>This means ChatGPT would likely not have passed the bar!</a:t>
            </a:r>
          </a:p>
          <a:p>
            <a:pPr>
              <a:lnSpc>
                <a:spcPct val="80000"/>
              </a:lnSpc>
            </a:pPr>
            <a:r>
              <a:rPr lang="en-US" sz="2100" dirty="0">
                <a:latin typeface="+mn-lt"/>
              </a:rPr>
              <a:t>OpenAI compared output to bar retakers rather than first-time takers or the overall taker pool</a:t>
            </a:r>
          </a:p>
          <a:p>
            <a:pPr>
              <a:lnSpc>
                <a:spcPct val="80000"/>
              </a:lnSpc>
            </a:pPr>
            <a:r>
              <a:rPr lang="en-US" sz="2100" dirty="0">
                <a:latin typeface="+mn-lt"/>
              </a:rPr>
              <a:t>OpenAI’ misstated GPT-4 model’s bar success. </a:t>
            </a:r>
          </a:p>
          <a:p>
            <a:pPr>
              <a:lnSpc>
                <a:spcPct val="80000"/>
              </a:lnSpc>
            </a:pPr>
            <a:r>
              <a:rPr lang="en-US" sz="2100" dirty="0">
                <a:latin typeface="+mn-lt"/>
              </a:rPr>
              <a:t>The failure to understand the test pool also suggests that other claims might skew the baseline data to improve the look of the results.</a:t>
            </a:r>
          </a:p>
        </p:txBody>
      </p:sp>
      <p:pic>
        <p:nvPicPr>
          <p:cNvPr id="7" name="Picture 6">
            <a:extLst>
              <a:ext uri="{FF2B5EF4-FFF2-40B4-BE49-F238E27FC236}">
                <a16:creationId xmlns:a16="http://schemas.microsoft.com/office/drawing/2014/main" id="{70684625-06FC-EA3A-A9C7-B3C4FF30E0DE}"/>
              </a:ext>
            </a:extLst>
          </p:cNvPr>
          <p:cNvPicPr>
            <a:picLocks noChangeAspect="1"/>
          </p:cNvPicPr>
          <p:nvPr/>
        </p:nvPicPr>
        <p:blipFill rotWithShape="1">
          <a:blip r:embed="rId3"/>
          <a:srcRect l="14594" t="15566" r="965" b="8403"/>
          <a:stretch/>
        </p:blipFill>
        <p:spPr>
          <a:xfrm>
            <a:off x="42216" y="2285642"/>
            <a:ext cx="7621325" cy="4117332"/>
          </a:xfrm>
          <a:prstGeom prst="rect">
            <a:avLst/>
          </a:prstGeom>
        </p:spPr>
      </p:pic>
      <p:sp>
        <p:nvSpPr>
          <p:cNvPr id="9" name="TextBox 8">
            <a:extLst>
              <a:ext uri="{FF2B5EF4-FFF2-40B4-BE49-F238E27FC236}">
                <a16:creationId xmlns:a16="http://schemas.microsoft.com/office/drawing/2014/main" id="{BA11524E-DB1D-5568-1090-56B369DAD0B7}"/>
              </a:ext>
            </a:extLst>
          </p:cNvPr>
          <p:cNvSpPr txBox="1"/>
          <p:nvPr/>
        </p:nvSpPr>
        <p:spPr>
          <a:xfrm>
            <a:off x="284480" y="1244378"/>
            <a:ext cx="10840720" cy="954107"/>
          </a:xfrm>
          <a:prstGeom prst="rect">
            <a:avLst/>
          </a:prstGeom>
          <a:noFill/>
        </p:spPr>
        <p:txBody>
          <a:bodyPr wrap="square">
            <a:spAutoFit/>
          </a:bodyPr>
          <a:lstStyle/>
          <a:p>
            <a:r>
              <a:rPr lang="en-US" sz="2800" dirty="0"/>
              <a:t>ChatGPT-4 scored in the 69th percentile of all test takers</a:t>
            </a:r>
          </a:p>
          <a:p>
            <a:r>
              <a:rPr lang="en-US" sz="2800" dirty="0"/>
              <a:t>ChatGPT-4 only scored in the 48th percentile against </a:t>
            </a:r>
            <a:r>
              <a:rPr lang="en-US" sz="2800" u="sng" dirty="0"/>
              <a:t>first-time takers</a:t>
            </a:r>
          </a:p>
        </p:txBody>
      </p:sp>
    </p:spTree>
    <p:extLst>
      <p:ext uri="{BB962C8B-B14F-4D97-AF65-F5344CB8AC3E}">
        <p14:creationId xmlns:p14="http://schemas.microsoft.com/office/powerpoint/2010/main" val="3482747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0584B-6588-8B3A-8E27-8653584B45AC}"/>
              </a:ext>
            </a:extLst>
          </p:cNvPr>
          <p:cNvSpPr>
            <a:spLocks noGrp="1"/>
          </p:cNvSpPr>
          <p:nvPr>
            <p:ph type="title"/>
          </p:nvPr>
        </p:nvSpPr>
        <p:spPr/>
        <p:txBody>
          <a:bodyPr/>
          <a:lstStyle/>
          <a:p>
            <a:r>
              <a:rPr lang="en-US" dirty="0">
                <a:latin typeface="+mn-lt"/>
              </a:rPr>
              <a:t>Generative AI Not Ready for Search/Draft Functions</a:t>
            </a:r>
          </a:p>
        </p:txBody>
      </p:sp>
      <p:sp>
        <p:nvSpPr>
          <p:cNvPr id="3" name="Content Placeholder 2">
            <a:extLst>
              <a:ext uri="{FF2B5EF4-FFF2-40B4-BE49-F238E27FC236}">
                <a16:creationId xmlns:a16="http://schemas.microsoft.com/office/drawing/2014/main" id="{F21F0EC6-BF68-8981-C09D-15982EEE1762}"/>
              </a:ext>
            </a:extLst>
          </p:cNvPr>
          <p:cNvSpPr>
            <a:spLocks noGrp="1"/>
          </p:cNvSpPr>
          <p:nvPr>
            <p:ph idx="1"/>
          </p:nvPr>
        </p:nvSpPr>
        <p:spPr/>
        <p:txBody>
          <a:bodyPr>
            <a:normAutofit/>
          </a:bodyPr>
          <a:lstStyle/>
          <a:p>
            <a:pPr>
              <a:lnSpc>
                <a:spcPct val="80000"/>
              </a:lnSpc>
              <a:spcBef>
                <a:spcPts val="600"/>
              </a:spcBef>
              <a:spcAft>
                <a:spcPts val="600"/>
              </a:spcAft>
            </a:pPr>
            <a:r>
              <a:rPr lang="en-US" sz="2400" dirty="0">
                <a:latin typeface="+mn-lt"/>
              </a:rPr>
              <a:t>The combination of extractive AI with generative AI is label “retrieval-augmented generation (RAG) by the Stanford University Institute for Human-Centered AI (HAI).  </a:t>
            </a:r>
          </a:p>
          <a:p>
            <a:pPr>
              <a:lnSpc>
                <a:spcPct val="80000"/>
              </a:lnSpc>
              <a:spcBef>
                <a:spcPts val="600"/>
              </a:spcBef>
              <a:spcAft>
                <a:spcPts val="600"/>
              </a:spcAft>
            </a:pPr>
            <a:r>
              <a:rPr lang="en-US" sz="2400" dirty="0">
                <a:latin typeface="+mn-lt"/>
              </a:rPr>
              <a:t>RAG improves accuracy but does not eliminate error. </a:t>
            </a:r>
          </a:p>
          <a:p>
            <a:pPr>
              <a:lnSpc>
                <a:spcPct val="80000"/>
              </a:lnSpc>
              <a:spcBef>
                <a:spcPts val="600"/>
              </a:spcBef>
              <a:spcAft>
                <a:spcPts val="600"/>
              </a:spcAft>
            </a:pPr>
            <a:r>
              <a:rPr lang="en-US" sz="2400" dirty="0">
                <a:latin typeface="+mn-lt"/>
              </a:rPr>
              <a:t>HAI Findings:</a:t>
            </a:r>
          </a:p>
          <a:p>
            <a:pPr marL="968375" indent="-739775">
              <a:lnSpc>
                <a:spcPct val="80000"/>
              </a:lnSpc>
              <a:spcBef>
                <a:spcPts val="600"/>
              </a:spcBef>
              <a:spcAft>
                <a:spcPts val="600"/>
              </a:spcAft>
              <a:buNone/>
            </a:pPr>
            <a:r>
              <a:rPr lang="en-US" sz="2400" b="1" dirty="0">
                <a:latin typeface="+mn-lt"/>
              </a:rPr>
              <a:t>65% Accuracy</a:t>
            </a:r>
            <a:r>
              <a:rPr lang="en-US" sz="2400" dirty="0">
                <a:latin typeface="+mn-lt"/>
              </a:rPr>
              <a:t>: </a:t>
            </a:r>
            <a:r>
              <a:rPr lang="en-US" sz="2400" b="1" dirty="0">
                <a:latin typeface="+mn-lt"/>
              </a:rPr>
              <a:t>LexisNexis’s Lexis+ </a:t>
            </a:r>
            <a:r>
              <a:rPr lang="en-US" sz="2400" dirty="0">
                <a:latin typeface="+mn-lt"/>
              </a:rPr>
              <a:t>AI outperformed all the tested systems but still only achieved a 65 percent accuracy rate in answering queries accurately. </a:t>
            </a:r>
          </a:p>
          <a:p>
            <a:pPr marL="968375" indent="-739775">
              <a:lnSpc>
                <a:spcPct val="80000"/>
              </a:lnSpc>
              <a:spcBef>
                <a:spcPts val="600"/>
              </a:spcBef>
              <a:spcAft>
                <a:spcPts val="600"/>
              </a:spcAft>
              <a:buNone/>
            </a:pPr>
            <a:r>
              <a:rPr lang="en-US" sz="2400" b="1" dirty="0">
                <a:latin typeface="+mn-lt"/>
              </a:rPr>
              <a:t>43% Accuracy</a:t>
            </a:r>
            <a:r>
              <a:rPr lang="en-US" sz="2400" dirty="0">
                <a:latin typeface="+mn-lt"/>
              </a:rPr>
              <a:t>: Westlaw’s AI-Assisted Research is accurate 42% of the time, but hallucinates nearly twice as often” as the other legal tools in the study.   </a:t>
            </a:r>
          </a:p>
          <a:p>
            <a:pPr marL="968375" indent="-739775">
              <a:lnSpc>
                <a:spcPct val="80000"/>
              </a:lnSpc>
              <a:spcBef>
                <a:spcPts val="600"/>
              </a:spcBef>
              <a:spcAft>
                <a:spcPts val="600"/>
              </a:spcAft>
              <a:buNone/>
            </a:pPr>
            <a:r>
              <a:rPr lang="en-US" sz="2400" b="1" dirty="0">
                <a:latin typeface="+mn-lt"/>
              </a:rPr>
              <a:t>40% Accuracy</a:t>
            </a:r>
            <a:r>
              <a:rPr lang="en-US" sz="2400" dirty="0">
                <a:latin typeface="+mn-lt"/>
              </a:rPr>
              <a:t>: Ask Practical Law AI offered ungrounded responses or refused to reply on more than 60% of the test queries.  </a:t>
            </a:r>
          </a:p>
          <a:p>
            <a:pPr marL="968375" indent="-739775">
              <a:lnSpc>
                <a:spcPct val="80000"/>
              </a:lnSpc>
              <a:spcBef>
                <a:spcPts val="600"/>
              </a:spcBef>
              <a:spcAft>
                <a:spcPts val="600"/>
              </a:spcAft>
              <a:buNone/>
            </a:pPr>
            <a:r>
              <a:rPr lang="en-US" sz="2400" dirty="0">
                <a:latin typeface="+mn-lt"/>
              </a:rPr>
              <a:t>GPT-4 fared much worse than the legal tools.</a:t>
            </a:r>
          </a:p>
          <a:p>
            <a:pPr marL="968375" indent="-739775">
              <a:lnSpc>
                <a:spcPct val="80000"/>
              </a:lnSpc>
              <a:spcBef>
                <a:spcPts val="600"/>
              </a:spcBef>
              <a:spcAft>
                <a:spcPts val="600"/>
              </a:spcAft>
              <a:buNone/>
            </a:pPr>
            <a:r>
              <a:rPr lang="en-US" sz="2400" dirty="0">
                <a:latin typeface="+mn-lt"/>
              </a:rPr>
              <a:t>Even first-year law students outperform these statistics. </a:t>
            </a:r>
          </a:p>
        </p:txBody>
      </p:sp>
    </p:spTree>
    <p:extLst>
      <p:ext uri="{BB962C8B-B14F-4D97-AF65-F5344CB8AC3E}">
        <p14:creationId xmlns:p14="http://schemas.microsoft.com/office/powerpoint/2010/main" val="2509233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D20CC-D04F-2119-C908-EB5525B1AA06}"/>
              </a:ext>
            </a:extLst>
          </p:cNvPr>
          <p:cNvSpPr>
            <a:spLocks noGrp="1"/>
          </p:cNvSpPr>
          <p:nvPr>
            <p:ph type="title"/>
          </p:nvPr>
        </p:nvSpPr>
        <p:spPr/>
        <p:txBody>
          <a:bodyPr/>
          <a:lstStyle/>
          <a:p>
            <a:r>
              <a:rPr lang="en-US" dirty="0">
                <a:latin typeface="+mn-lt"/>
              </a:rPr>
              <a:t>Foster Big Solutions: Legal Tech, Including AI, are Essential</a:t>
            </a:r>
          </a:p>
        </p:txBody>
      </p:sp>
      <p:sp>
        <p:nvSpPr>
          <p:cNvPr id="3" name="Content Placeholder 2">
            <a:extLst>
              <a:ext uri="{FF2B5EF4-FFF2-40B4-BE49-F238E27FC236}">
                <a16:creationId xmlns:a16="http://schemas.microsoft.com/office/drawing/2014/main" id="{E311BBEE-C265-A443-3A5B-CB7493E8D769}"/>
              </a:ext>
            </a:extLst>
          </p:cNvPr>
          <p:cNvSpPr>
            <a:spLocks noGrp="1"/>
          </p:cNvSpPr>
          <p:nvPr>
            <p:ph idx="1"/>
          </p:nvPr>
        </p:nvSpPr>
        <p:spPr>
          <a:xfrm>
            <a:off x="357903" y="1426336"/>
            <a:ext cx="11623040" cy="5018314"/>
          </a:xfrm>
        </p:spPr>
        <p:txBody>
          <a:bodyPr>
            <a:normAutofit fontScale="32500" lnSpcReduction="20000"/>
          </a:bodyPr>
          <a:lstStyle/>
          <a:p>
            <a:pPr>
              <a:spcBef>
                <a:spcPts val="600"/>
              </a:spcBef>
              <a:spcAft>
                <a:spcPts val="600"/>
              </a:spcAft>
            </a:pPr>
            <a:r>
              <a:rPr lang="en-US" sz="9600" dirty="0">
                <a:solidFill>
                  <a:srgbClr val="002B48"/>
                </a:solidFill>
                <a:latin typeface="+mn-lt"/>
                <a:ea typeface="+mj-ea"/>
                <a:cs typeface="+mj-cs"/>
              </a:rPr>
              <a:t>Yet most legal problems are not handled by attorneys, particularly for low- and moderate-income households.</a:t>
            </a:r>
          </a:p>
          <a:p>
            <a:pPr marL="685800">
              <a:spcBef>
                <a:spcPts val="600"/>
              </a:spcBef>
              <a:spcAft>
                <a:spcPts val="600"/>
              </a:spcAft>
            </a:pPr>
            <a:endParaRPr lang="en-US" sz="9600" dirty="0">
              <a:solidFill>
                <a:srgbClr val="002B48"/>
              </a:solidFill>
              <a:latin typeface="+mn-lt"/>
              <a:ea typeface="+mj-ea"/>
              <a:cs typeface="+mj-cs"/>
            </a:endParaRPr>
          </a:p>
          <a:p>
            <a:pPr marL="685800">
              <a:spcBef>
                <a:spcPts val="600"/>
              </a:spcBef>
              <a:spcAft>
                <a:spcPts val="600"/>
              </a:spcAft>
            </a:pPr>
            <a:r>
              <a:rPr lang="en-US" sz="9600" dirty="0">
                <a:solidFill>
                  <a:srgbClr val="002B48"/>
                </a:solidFill>
                <a:latin typeface="+mn-lt"/>
                <a:ea typeface="+mj-ea"/>
                <a:cs typeface="+mj-cs"/>
              </a:rPr>
              <a:t>93% – Unmet legal need for low-income Americans for substantial matters</a:t>
            </a:r>
          </a:p>
          <a:p>
            <a:pPr marL="685800">
              <a:spcBef>
                <a:spcPts val="600"/>
              </a:spcBef>
              <a:spcAft>
                <a:spcPts val="600"/>
              </a:spcAft>
            </a:pPr>
            <a:r>
              <a:rPr lang="en-US" sz="9600" dirty="0">
                <a:solidFill>
                  <a:srgbClr val="002B48"/>
                </a:solidFill>
                <a:latin typeface="+mn-lt"/>
                <a:ea typeface="+mj-ea"/>
                <a:cs typeface="+mj-cs"/>
              </a:rPr>
              <a:t>98% – tenants in eviction are unrepresented</a:t>
            </a:r>
          </a:p>
          <a:p>
            <a:pPr marL="685800">
              <a:spcBef>
                <a:spcPts val="600"/>
              </a:spcBef>
              <a:spcAft>
                <a:spcPts val="600"/>
              </a:spcAft>
            </a:pPr>
            <a:r>
              <a:rPr lang="en-US" sz="9600" dirty="0">
                <a:solidFill>
                  <a:srgbClr val="002B48"/>
                </a:solidFill>
                <a:latin typeface="+mn-lt"/>
                <a:ea typeface="+mj-ea"/>
                <a:cs typeface="+mj-cs"/>
              </a:rPr>
              <a:t>95% – parents in child support cases are unrepresented</a:t>
            </a:r>
          </a:p>
          <a:p>
            <a:pPr algn="just">
              <a:spcBef>
                <a:spcPts val="600"/>
              </a:spcBef>
              <a:spcAft>
                <a:spcPts val="600"/>
              </a:spcAft>
            </a:pPr>
            <a:endParaRPr lang="en-US" sz="9600" dirty="0">
              <a:solidFill>
                <a:srgbClr val="002B48"/>
              </a:solidFill>
              <a:latin typeface="+mn-lt"/>
              <a:ea typeface="+mj-ea"/>
              <a:cs typeface="+mj-cs"/>
            </a:endParaRPr>
          </a:p>
          <a:p>
            <a:pPr algn="just">
              <a:spcBef>
                <a:spcPts val="600"/>
              </a:spcBef>
              <a:spcAft>
                <a:spcPts val="600"/>
              </a:spcAft>
            </a:pPr>
            <a:r>
              <a:rPr lang="en-US" sz="9600" dirty="0">
                <a:solidFill>
                  <a:srgbClr val="002B48"/>
                </a:solidFill>
                <a:latin typeface="+mn-lt"/>
                <a:ea typeface="+mj-ea"/>
                <a:cs typeface="+mj-cs"/>
              </a:rPr>
              <a:t>These gaps are expanding.</a:t>
            </a:r>
            <a:r>
              <a:rPr lang="en-US" sz="9600" dirty="0">
                <a:latin typeface="+mn-lt"/>
                <a:ea typeface="Calibri" panose="020F0502020204030204" pitchFamily="34" charset="0"/>
                <a:cs typeface="Times New Roman" panose="02020603050405020304" pitchFamily="18" charset="0"/>
              </a:rPr>
              <a:t>  </a:t>
            </a:r>
          </a:p>
          <a:p>
            <a:pPr marL="0" indent="0">
              <a:lnSpc>
                <a:spcPct val="110000"/>
              </a:lnSpc>
              <a:spcBef>
                <a:spcPct val="0"/>
              </a:spcBef>
              <a:buNone/>
            </a:pPr>
            <a:endParaRPr lang="en-US" sz="5200" b="1" dirty="0">
              <a:solidFill>
                <a:srgbClr val="002B48"/>
              </a:solidFill>
              <a:latin typeface="+mn-lt"/>
              <a:ea typeface="+mj-ea"/>
              <a:cs typeface="+mj-cs"/>
            </a:endParaRPr>
          </a:p>
        </p:txBody>
      </p:sp>
      <p:sp>
        <p:nvSpPr>
          <p:cNvPr id="6" name="TextBox 5">
            <a:extLst>
              <a:ext uri="{FF2B5EF4-FFF2-40B4-BE49-F238E27FC236}">
                <a16:creationId xmlns:a16="http://schemas.microsoft.com/office/drawing/2014/main" id="{30F8B2C2-41BC-8E58-220B-40B14F11812D}"/>
              </a:ext>
            </a:extLst>
          </p:cNvPr>
          <p:cNvSpPr txBox="1"/>
          <p:nvPr/>
        </p:nvSpPr>
        <p:spPr>
          <a:xfrm>
            <a:off x="284480" y="6412411"/>
            <a:ext cx="9229634" cy="523220"/>
          </a:xfrm>
          <a:prstGeom prst="rect">
            <a:avLst/>
          </a:prstGeom>
          <a:noFill/>
        </p:spPr>
        <p:txBody>
          <a:bodyPr wrap="square">
            <a:spAutoFit/>
          </a:bodyPr>
          <a:lstStyle/>
          <a:p>
            <a:pPr>
              <a:spcBef>
                <a:spcPts val="600"/>
              </a:spcBef>
              <a:spcAft>
                <a:spcPts val="600"/>
              </a:spcAft>
            </a:pPr>
            <a:r>
              <a:rPr lang="en-US" sz="1400" i="1" dirty="0">
                <a:solidFill>
                  <a:schemeClr val="bg1"/>
                </a:solidFill>
                <a:effectLst/>
                <a:latin typeface="Times New Roman" panose="02020603050405020304" pitchFamily="18" charset="0"/>
                <a:ea typeface="Calibri" panose="020F0502020204030204" pitchFamily="34" charset="0"/>
              </a:rPr>
              <a:t>The Justice, Gap: The Unmet Civil Legal Needs of Low-Income</a:t>
            </a:r>
            <a:r>
              <a:rPr lang="en-US" sz="1400" dirty="0">
                <a:solidFill>
                  <a:schemeClr val="bg1"/>
                </a:solidFill>
                <a:effectLst/>
                <a:latin typeface="Times New Roman" panose="02020603050405020304" pitchFamily="18" charset="0"/>
                <a:ea typeface="Calibri" panose="020F0502020204030204" pitchFamily="34" charset="0"/>
              </a:rPr>
              <a:t> </a:t>
            </a:r>
            <a:r>
              <a:rPr lang="en-US" sz="1400" i="1" dirty="0">
                <a:solidFill>
                  <a:schemeClr val="bg1"/>
                </a:solidFill>
                <a:effectLst/>
                <a:latin typeface="Times New Roman" panose="02020603050405020304" pitchFamily="18" charset="0"/>
                <a:ea typeface="Calibri" panose="020F0502020204030204" pitchFamily="34" charset="0"/>
              </a:rPr>
              <a:t>Americans</a:t>
            </a:r>
            <a:r>
              <a:rPr lang="en-US" sz="1400" dirty="0">
                <a:solidFill>
                  <a:schemeClr val="bg1"/>
                </a:solidFill>
                <a:effectLst/>
                <a:latin typeface="Times New Roman" panose="02020603050405020304" pitchFamily="18" charset="0"/>
                <a:ea typeface="Calibri" panose="020F0502020204030204" pitchFamily="34" charset="0"/>
              </a:rPr>
              <a:t>, </a:t>
            </a:r>
            <a:r>
              <a:rPr lang="en-US" sz="1400" cap="small" dirty="0">
                <a:solidFill>
                  <a:schemeClr val="bg1"/>
                </a:solidFill>
                <a:effectLst/>
                <a:latin typeface="Times New Roman" panose="02020603050405020304" pitchFamily="18" charset="0"/>
                <a:ea typeface="Calibri" panose="020F0502020204030204" pitchFamily="34" charset="0"/>
              </a:rPr>
              <a:t>Legal Services Corporation</a:t>
            </a:r>
            <a:r>
              <a:rPr lang="en-US" sz="1400" dirty="0">
                <a:solidFill>
                  <a:schemeClr val="bg1"/>
                </a:solidFill>
                <a:effectLst/>
                <a:latin typeface="Times New Roman" panose="02020603050405020304" pitchFamily="18" charset="0"/>
                <a:ea typeface="Calibri" panose="020F0502020204030204" pitchFamily="34" charset="0"/>
              </a:rPr>
              <a:t>, (2022), </a:t>
            </a:r>
            <a:r>
              <a:rPr lang="en-US" sz="1400" u="sng" dirty="0">
                <a:solidFill>
                  <a:schemeClr val="bg1"/>
                </a:solidFill>
                <a:effectLst/>
                <a:latin typeface="Times New Roman" panose="02020603050405020304" pitchFamily="18" charset="0"/>
                <a:ea typeface="Calibri" panose="020F0502020204030204" pitchFamily="34" charset="0"/>
                <a:hlinkClick r:id="rId2">
                  <a:extLst>
                    <a:ext uri="{A12FA001-AC4F-418D-AE19-62706E023703}">
                      <ahyp:hlinkClr xmlns:ahyp="http://schemas.microsoft.com/office/drawing/2018/hyperlinkcolor" val="tx"/>
                    </a:ext>
                  </a:extLst>
                </a:hlinkClick>
              </a:rPr>
              <a:t>https://justicegap.lsc.gov/the-report</a:t>
            </a:r>
            <a:r>
              <a:rPr lang="en-US" sz="1400" dirty="0">
                <a:solidFill>
                  <a:schemeClr val="bg1"/>
                </a:solidFill>
                <a:effectLst/>
                <a:latin typeface="Times New Roman" panose="02020603050405020304" pitchFamily="18" charset="0"/>
                <a:ea typeface="Calibri" panose="020F0502020204030204" pitchFamily="34" charset="0"/>
              </a:rPr>
              <a:t> / </a:t>
            </a:r>
            <a:endParaRPr lang="en-US" sz="1400"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8857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039999-BAE5-4B3A-299E-7ADD418DABFD}"/>
              </a:ext>
            </a:extLst>
          </p:cNvPr>
          <p:cNvSpPr>
            <a:spLocks noGrp="1"/>
          </p:cNvSpPr>
          <p:nvPr>
            <p:ph type="title"/>
          </p:nvPr>
        </p:nvSpPr>
        <p:spPr>
          <a:xfrm>
            <a:off x="284480" y="411480"/>
            <a:ext cx="11549617" cy="1134291"/>
          </a:xfrm>
        </p:spPr>
        <p:txBody>
          <a:bodyPr>
            <a:normAutofit fontScale="90000"/>
          </a:bodyPr>
          <a:lstStyle/>
          <a:p>
            <a:r>
              <a:rPr lang="en-US" dirty="0">
                <a:latin typeface="+mn-lt"/>
              </a:rPr>
              <a:t>Something must be done to address justice gap</a:t>
            </a:r>
            <a:br>
              <a:rPr lang="en-US" dirty="0">
                <a:latin typeface="+mn-lt"/>
              </a:rPr>
            </a:br>
            <a:br>
              <a:rPr lang="en-US" sz="2400" b="0" dirty="0">
                <a:latin typeface="+mn-lt"/>
              </a:rPr>
            </a:br>
            <a:r>
              <a:rPr lang="en-US" sz="2400" b="0" dirty="0">
                <a:latin typeface="+mn-lt"/>
              </a:rPr>
              <a:t>Tech will not be the whole solution, but it can certainly be part of it.</a:t>
            </a:r>
            <a:endParaRPr lang="en-US" b="0" dirty="0">
              <a:latin typeface="+mn-lt"/>
            </a:endParaRPr>
          </a:p>
        </p:txBody>
      </p:sp>
      <p:grpSp>
        <p:nvGrpSpPr>
          <p:cNvPr id="11" name="Group 10">
            <a:extLst>
              <a:ext uri="{FF2B5EF4-FFF2-40B4-BE49-F238E27FC236}">
                <a16:creationId xmlns:a16="http://schemas.microsoft.com/office/drawing/2014/main" id="{BC5438C9-B45E-4208-B5E5-8CD87C94A4B4}"/>
              </a:ext>
            </a:extLst>
          </p:cNvPr>
          <p:cNvGrpSpPr/>
          <p:nvPr/>
        </p:nvGrpSpPr>
        <p:grpSpPr>
          <a:xfrm>
            <a:off x="97972" y="1521069"/>
            <a:ext cx="11981054" cy="4663282"/>
            <a:chOff x="97972" y="1292468"/>
            <a:chExt cx="11981054" cy="4663282"/>
          </a:xfrm>
        </p:grpSpPr>
        <p:pic>
          <p:nvPicPr>
            <p:cNvPr id="5" name="Picture 4">
              <a:extLst>
                <a:ext uri="{FF2B5EF4-FFF2-40B4-BE49-F238E27FC236}">
                  <a16:creationId xmlns:a16="http://schemas.microsoft.com/office/drawing/2014/main" id="{CA264A7F-7F27-11B8-4A76-F92A03B854FD}"/>
                </a:ext>
              </a:extLst>
            </p:cNvPr>
            <p:cNvPicPr>
              <a:picLocks noChangeAspect="1"/>
            </p:cNvPicPr>
            <p:nvPr/>
          </p:nvPicPr>
          <p:blipFill>
            <a:blip r:embed="rId2"/>
            <a:stretch>
              <a:fillRect/>
            </a:stretch>
          </p:blipFill>
          <p:spPr>
            <a:xfrm>
              <a:off x="97972" y="1292468"/>
              <a:ext cx="9046028" cy="4663281"/>
            </a:xfrm>
            <a:prstGeom prst="rect">
              <a:avLst/>
            </a:prstGeom>
          </p:spPr>
        </p:pic>
        <p:pic>
          <p:nvPicPr>
            <p:cNvPr id="8" name="Picture 7">
              <a:extLst>
                <a:ext uri="{FF2B5EF4-FFF2-40B4-BE49-F238E27FC236}">
                  <a16:creationId xmlns:a16="http://schemas.microsoft.com/office/drawing/2014/main" id="{9CDE27E2-00A2-F764-F80E-F73596DF4F34}"/>
                </a:ext>
              </a:extLst>
            </p:cNvPr>
            <p:cNvPicPr>
              <a:picLocks noChangeAspect="1"/>
            </p:cNvPicPr>
            <p:nvPr/>
          </p:nvPicPr>
          <p:blipFill rotWithShape="1">
            <a:blip r:embed="rId3"/>
            <a:srcRect l="41875" r="4465"/>
            <a:stretch/>
          </p:blipFill>
          <p:spPr>
            <a:xfrm>
              <a:off x="9144000" y="1545772"/>
              <a:ext cx="2913254" cy="4409978"/>
            </a:xfrm>
            <a:prstGeom prst="rect">
              <a:avLst/>
            </a:prstGeom>
          </p:spPr>
        </p:pic>
        <p:pic>
          <p:nvPicPr>
            <p:cNvPr id="10" name="Picture 9">
              <a:extLst>
                <a:ext uri="{FF2B5EF4-FFF2-40B4-BE49-F238E27FC236}">
                  <a16:creationId xmlns:a16="http://schemas.microsoft.com/office/drawing/2014/main" id="{C9DE12C1-CAAF-C8F8-B4D3-4E9955AB05C4}"/>
                </a:ext>
              </a:extLst>
            </p:cNvPr>
            <p:cNvPicPr>
              <a:picLocks noChangeAspect="1"/>
            </p:cNvPicPr>
            <p:nvPr/>
          </p:nvPicPr>
          <p:blipFill>
            <a:blip r:embed="rId4"/>
            <a:stretch>
              <a:fillRect/>
            </a:stretch>
          </p:blipFill>
          <p:spPr>
            <a:xfrm>
              <a:off x="9165772" y="3490215"/>
              <a:ext cx="2913254" cy="460599"/>
            </a:xfrm>
            <a:prstGeom prst="rect">
              <a:avLst/>
            </a:prstGeom>
          </p:spPr>
        </p:pic>
      </p:grpSp>
    </p:spTree>
    <p:extLst>
      <p:ext uri="{BB962C8B-B14F-4D97-AF65-F5344CB8AC3E}">
        <p14:creationId xmlns:p14="http://schemas.microsoft.com/office/powerpoint/2010/main" val="437075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E66EF2-73FD-2F8B-38D1-6ADB6CE8383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13118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F5B36-FD2F-B946-1208-6D36B74D7D9F}"/>
              </a:ext>
            </a:extLst>
          </p:cNvPr>
          <p:cNvSpPr>
            <a:spLocks noGrp="1"/>
          </p:cNvSpPr>
          <p:nvPr>
            <p:ph type="title"/>
          </p:nvPr>
        </p:nvSpPr>
        <p:spPr/>
        <p:txBody>
          <a:bodyPr>
            <a:normAutofit/>
          </a:bodyPr>
          <a:lstStyle/>
          <a:p>
            <a:r>
              <a:rPr lang="en-US" dirty="0">
                <a:latin typeface="+mn-lt"/>
              </a:rPr>
              <a:t>Benefits of Generative AI’s Expansion on the Field of Law</a:t>
            </a:r>
          </a:p>
        </p:txBody>
      </p:sp>
      <p:sp>
        <p:nvSpPr>
          <p:cNvPr id="4" name="Content Placeholder 3">
            <a:extLst>
              <a:ext uri="{FF2B5EF4-FFF2-40B4-BE49-F238E27FC236}">
                <a16:creationId xmlns:a16="http://schemas.microsoft.com/office/drawing/2014/main" id="{D5FB9135-67C7-C483-6E6C-0C55BD75AC66}"/>
              </a:ext>
            </a:extLst>
          </p:cNvPr>
          <p:cNvSpPr>
            <a:spLocks noGrp="1"/>
          </p:cNvSpPr>
          <p:nvPr>
            <p:ph idx="1"/>
          </p:nvPr>
        </p:nvSpPr>
        <p:spPr>
          <a:xfrm>
            <a:off x="284480" y="1343891"/>
            <a:ext cx="11549617" cy="5102627"/>
          </a:xfrm>
        </p:spPr>
        <p:txBody>
          <a:bodyPr>
            <a:normAutofit fontScale="70000" lnSpcReduction="20000"/>
          </a:bodyPr>
          <a:lstStyle/>
          <a:p>
            <a:r>
              <a:rPr lang="en-US" sz="3400" dirty="0">
                <a:latin typeface="+mn-lt"/>
              </a:rPr>
              <a:t>Increase efficiency in contract drafting and document management</a:t>
            </a:r>
          </a:p>
          <a:p>
            <a:r>
              <a:rPr lang="en-US" sz="3400" dirty="0">
                <a:latin typeface="+mn-lt"/>
              </a:rPr>
              <a:t>Improved tools for eDiscovery</a:t>
            </a:r>
          </a:p>
          <a:p>
            <a:r>
              <a:rPr lang="en-US" sz="3400" dirty="0">
                <a:latin typeface="+mn-lt"/>
              </a:rPr>
              <a:t>Algorithms to assist with anti-discrimination enforcement</a:t>
            </a:r>
          </a:p>
          <a:p>
            <a:r>
              <a:rPr lang="en-US" sz="3400" dirty="0">
                <a:latin typeface="+mn-lt"/>
              </a:rPr>
              <a:t>Legal clinics and pro se </a:t>
            </a:r>
            <a:r>
              <a:rPr lang="en-US" sz="3400" b="1" dirty="0">
                <a:latin typeface="+mn-lt"/>
              </a:rPr>
              <a:t>clinics</a:t>
            </a:r>
            <a:r>
              <a:rPr lang="en-US" sz="3400" dirty="0">
                <a:latin typeface="+mn-lt"/>
              </a:rPr>
              <a:t> (but not self-help) to leverage technologies for access to legal services</a:t>
            </a:r>
          </a:p>
          <a:p>
            <a:r>
              <a:rPr lang="en-US" sz="3400" dirty="0">
                <a:latin typeface="+mn-lt"/>
              </a:rPr>
              <a:t>Efficient “first drafts” and idea generation for legal documents, including briefs</a:t>
            </a:r>
          </a:p>
          <a:p>
            <a:r>
              <a:rPr lang="en-US" sz="3400" dirty="0">
                <a:latin typeface="+mn-lt"/>
              </a:rPr>
              <a:t>Plain language assistance to improve readability of content</a:t>
            </a:r>
          </a:p>
          <a:p>
            <a:r>
              <a:rPr lang="en-US" sz="3400" dirty="0">
                <a:latin typeface="+mn-lt"/>
              </a:rPr>
              <a:t>Legal informatics tools to track the collective patterns in criminal and civil litigation, including sentencing disparities and damage awards</a:t>
            </a:r>
          </a:p>
          <a:p>
            <a:r>
              <a:rPr lang="en-US" sz="3400" dirty="0">
                <a:latin typeface="+mn-lt"/>
              </a:rPr>
              <a:t>Use by law firms to predict efficacy of identified arguments before judges or “black robe informatics”</a:t>
            </a:r>
          </a:p>
          <a:p>
            <a:r>
              <a:rPr lang="en-US" sz="3400" dirty="0">
                <a:latin typeface="+mn-lt"/>
              </a:rPr>
              <a:t>Improved client communications and collections using chatbots and scheduling tools</a:t>
            </a:r>
          </a:p>
          <a:p>
            <a:r>
              <a:rPr lang="en-US" sz="3400" dirty="0">
                <a:latin typeface="+mn-lt"/>
              </a:rPr>
              <a:t>Expanded legal demand to deal with AI issues (just like cybersecurity problems and privacy)</a:t>
            </a:r>
          </a:p>
          <a:p>
            <a:endParaRPr lang="en-US" dirty="0">
              <a:latin typeface="+mn-lt"/>
            </a:endParaRPr>
          </a:p>
        </p:txBody>
      </p:sp>
    </p:spTree>
    <p:extLst>
      <p:ext uri="{BB962C8B-B14F-4D97-AF65-F5344CB8AC3E}">
        <p14:creationId xmlns:p14="http://schemas.microsoft.com/office/powerpoint/2010/main" val="282934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2" name="Picture 11" descr="A robot in a courtroom&#10;&#10;Description automatically generated">
            <a:extLst>
              <a:ext uri="{FF2B5EF4-FFF2-40B4-BE49-F238E27FC236}">
                <a16:creationId xmlns:a16="http://schemas.microsoft.com/office/drawing/2014/main" id="{A7F6B40F-ADB9-C5F9-CD2E-92D1F47BA605}"/>
              </a:ext>
            </a:extLst>
          </p:cNvPr>
          <p:cNvPicPr>
            <a:picLocks noChangeAspect="1"/>
          </p:cNvPicPr>
          <p:nvPr/>
        </p:nvPicPr>
        <p:blipFill>
          <a:blip r:embed="rId3"/>
          <a:stretch>
            <a:fillRect/>
          </a:stretch>
        </p:blipFill>
        <p:spPr>
          <a:xfrm>
            <a:off x="1644324" y="6007"/>
            <a:ext cx="4334036" cy="4741707"/>
          </a:xfrm>
          <a:prstGeom prst="rect">
            <a:avLst/>
          </a:prstGeom>
        </p:spPr>
      </p:pic>
      <p:pic>
        <p:nvPicPr>
          <p:cNvPr id="2" name="Object 1" descr="preencoded.png"/>
          <p:cNvPicPr>
            <a:picLocks noChangeAspect="1"/>
          </p:cNvPicPr>
          <p:nvPr/>
        </p:nvPicPr>
        <p:blipFill>
          <a:blip r:embed="rId4"/>
          <a:srcRect l="32419" r="32419"/>
          <a:stretch/>
        </p:blipFill>
        <p:spPr>
          <a:xfrm>
            <a:off x="-5286" y="22681"/>
            <a:ext cx="2504103" cy="4747713"/>
          </a:xfrm>
          <a:prstGeom prst="rect">
            <a:avLst/>
          </a:prstGeom>
        </p:spPr>
      </p:pic>
      <p:pic>
        <p:nvPicPr>
          <p:cNvPr id="4" name="Object 3" descr="preencoded.png"/>
          <p:cNvPicPr>
            <a:picLocks noChangeAspect="1"/>
          </p:cNvPicPr>
          <p:nvPr/>
        </p:nvPicPr>
        <p:blipFill>
          <a:blip r:embed="rId5"/>
          <a:srcRect l="17036" r="17036"/>
          <a:stretch/>
        </p:blipFill>
        <p:spPr>
          <a:xfrm>
            <a:off x="4974634" y="43361"/>
            <a:ext cx="2504104" cy="4747714"/>
          </a:xfrm>
          <a:prstGeom prst="rect">
            <a:avLst/>
          </a:prstGeom>
        </p:spPr>
      </p:pic>
      <p:sp>
        <p:nvSpPr>
          <p:cNvPr id="6" name="Object 5"/>
          <p:cNvSpPr/>
          <p:nvPr/>
        </p:nvSpPr>
        <p:spPr>
          <a:xfrm>
            <a:off x="9201795" y="4216131"/>
            <a:ext cx="1003698" cy="0"/>
          </a:xfrm>
          <a:prstGeom prst="line">
            <a:avLst/>
          </a:prstGeom>
          <a:noFill/>
          <a:ln w="12700">
            <a:solidFill>
              <a:srgbClr val="FFFFFF">
                <a:alpha val="20000"/>
              </a:srgbClr>
            </a:solidFill>
            <a:prstDash val="solid"/>
            <a:miter lim="800000"/>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Object 6"/>
          <p:cNvSpPr/>
          <p:nvPr/>
        </p:nvSpPr>
        <p:spPr>
          <a:xfrm>
            <a:off x="7811993" y="4218530"/>
            <a:ext cx="3877519" cy="511999"/>
          </a:xfrm>
          <a:prstGeom prst="rect">
            <a:avLst/>
          </a:prstGeom>
          <a:noFill/>
        </p:spPr>
        <p:txBody>
          <a:bodyPr wrap="square" lIns="0" tIns="0" rIns="0" bIns="0" rtlCol="0" anchor="t"/>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81BD">
                    <a:lumMod val="40000"/>
                    <a:lumOff val="60000"/>
                  </a:srgbClr>
                </a:solidFill>
                <a:effectLst>
                  <a:outerShdw blurRad="38100" dist="38100" dir="2700000" algn="tl">
                    <a:srgbClr val="000000">
                      <a:alpha val="43137"/>
                    </a:srgbClr>
                  </a:outerShdw>
                </a:effectLst>
                <a:uLnTx/>
                <a:uFillTx/>
                <a:latin typeface="Arial"/>
                <a:ea typeface="+mn-ea"/>
                <a:cs typeface="+mn-cs"/>
              </a:rPr>
              <a:t>Professor Jon M. Garon</a:t>
            </a:r>
          </a:p>
        </p:txBody>
      </p:sp>
      <p:sp>
        <p:nvSpPr>
          <p:cNvPr id="8" name="Object 7"/>
          <p:cNvSpPr/>
          <p:nvPr/>
        </p:nvSpPr>
        <p:spPr>
          <a:xfrm>
            <a:off x="7495539" y="4534377"/>
            <a:ext cx="4416210" cy="511999"/>
          </a:xfrm>
          <a:prstGeom prst="rect">
            <a:avLst/>
          </a:prstGeom>
          <a:noFill/>
        </p:spPr>
        <p:txBody>
          <a:bodyPr wrap="square" lIns="0" tIns="0" rIns="0" bIns="0" rtlCol="0" anchor="t"/>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F81BD">
                    <a:lumMod val="40000"/>
                    <a:lumOff val="60000"/>
                  </a:srgbClr>
                </a:solidFill>
                <a:effectLst>
                  <a:outerShdw blurRad="38100" dist="38100" dir="2700000" algn="tl">
                    <a:srgbClr val="000000">
                      <a:alpha val="43137"/>
                    </a:srgbClr>
                  </a:outerShdw>
                </a:effectLst>
                <a:uLnTx/>
                <a:uFillTx/>
                <a:latin typeface="Arial"/>
                <a:ea typeface="+mn-ea"/>
                <a:cs typeface="+mn-cs"/>
              </a:rPr>
              <a:t>NSU Shepard Broad College of Law</a:t>
            </a:r>
          </a:p>
        </p:txBody>
      </p:sp>
      <p:sp>
        <p:nvSpPr>
          <p:cNvPr id="10" name="TextBox 9">
            <a:extLst>
              <a:ext uri="{FF2B5EF4-FFF2-40B4-BE49-F238E27FC236}">
                <a16:creationId xmlns:a16="http://schemas.microsoft.com/office/drawing/2014/main" id="{A79F8CA5-84CB-D9E0-9635-F6EC4673771D}"/>
              </a:ext>
            </a:extLst>
          </p:cNvPr>
          <p:cNvSpPr txBox="1"/>
          <p:nvPr/>
        </p:nvSpPr>
        <p:spPr>
          <a:xfrm>
            <a:off x="86867" y="5368472"/>
            <a:ext cx="1087843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lumMod val="40000"/>
                    <a:lumOff val="60000"/>
                  </a:srgbClr>
                </a:solidFill>
                <a:effectLst>
                  <a:outerShdw blurRad="38100" dist="38100" dir="2700000" algn="tl">
                    <a:srgbClr val="000000">
                      <a:alpha val="43137"/>
                    </a:srgbClr>
                  </a:outerShdw>
                </a:effectLst>
                <a:uLnTx/>
                <a:uFillTx/>
                <a:latin typeface="Arial"/>
                <a:ea typeface="+mn-ea"/>
                <a:cs typeface="+mn-cs"/>
              </a:rPr>
              <a:t> Online &amp; Hybrid Pedagogy and AI: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lumMod val="40000"/>
                    <a:lumOff val="60000"/>
                  </a:srgbClr>
                </a:solidFill>
                <a:effectLst>
                  <a:outerShdw blurRad="38100" dist="38100" dir="2700000" algn="tl">
                    <a:srgbClr val="000000">
                      <a:alpha val="43137"/>
                    </a:srgbClr>
                  </a:outerShdw>
                </a:effectLst>
                <a:uLnTx/>
                <a:uFillTx/>
                <a:latin typeface="Arial"/>
                <a:ea typeface="+mn-ea"/>
                <a:cs typeface="+mn-cs"/>
              </a:rPr>
              <a:t>Intersections, Connections, and Opportunities</a:t>
            </a:r>
          </a:p>
        </p:txBody>
      </p:sp>
      <p:pic>
        <p:nvPicPr>
          <p:cNvPr id="13" name="Picture 12">
            <a:extLst>
              <a:ext uri="{FF2B5EF4-FFF2-40B4-BE49-F238E27FC236}">
                <a16:creationId xmlns:a16="http://schemas.microsoft.com/office/drawing/2014/main" id="{34BEB204-86A3-8384-3C78-650E94BFAE11}"/>
              </a:ext>
            </a:extLst>
          </p:cNvPr>
          <p:cNvPicPr>
            <a:picLocks noChangeAspect="1"/>
          </p:cNvPicPr>
          <p:nvPr/>
        </p:nvPicPr>
        <p:blipFill>
          <a:blip r:embed="rId6"/>
          <a:stretch>
            <a:fillRect/>
          </a:stretch>
        </p:blipFill>
        <p:spPr>
          <a:xfrm>
            <a:off x="7940895" y="2111727"/>
            <a:ext cx="3986355" cy="2066925"/>
          </a:xfrm>
          <a:prstGeom prst="rect">
            <a:avLst/>
          </a:prstGeom>
        </p:spPr>
      </p:pic>
      <p:pic>
        <p:nvPicPr>
          <p:cNvPr id="9" name="Picture 8">
            <a:extLst>
              <a:ext uri="{FF2B5EF4-FFF2-40B4-BE49-F238E27FC236}">
                <a16:creationId xmlns:a16="http://schemas.microsoft.com/office/drawing/2014/main" id="{7C7987F4-24B9-83D2-3193-415139B2DEDF}"/>
              </a:ext>
            </a:extLst>
          </p:cNvPr>
          <p:cNvPicPr>
            <a:picLocks noChangeAspect="1"/>
          </p:cNvPicPr>
          <p:nvPr/>
        </p:nvPicPr>
        <p:blipFill>
          <a:blip r:embed="rId7"/>
          <a:stretch>
            <a:fillRect/>
          </a:stretch>
        </p:blipFill>
        <p:spPr>
          <a:xfrm>
            <a:off x="7811993" y="271056"/>
            <a:ext cx="4115257" cy="1707104"/>
          </a:xfrm>
          <a:prstGeom prst="rect">
            <a:avLst/>
          </a:prstGeom>
        </p:spPr>
      </p:pic>
    </p:spTree>
    <p:extLst>
      <p:ext uri="{BB962C8B-B14F-4D97-AF65-F5344CB8AC3E}">
        <p14:creationId xmlns:p14="http://schemas.microsoft.com/office/powerpoint/2010/main" val="14503698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19FBC-A4AB-5F19-229F-5F97A28EFD6D}"/>
              </a:ext>
            </a:extLst>
          </p:cNvPr>
          <p:cNvSpPr>
            <a:spLocks noGrp="1"/>
          </p:cNvSpPr>
          <p:nvPr>
            <p:ph type="title"/>
          </p:nvPr>
        </p:nvSpPr>
        <p:spPr/>
        <p:txBody>
          <a:bodyPr/>
          <a:lstStyle/>
          <a:p>
            <a:r>
              <a:rPr lang="en-US" dirty="0">
                <a:latin typeface="+mn-lt"/>
              </a:rPr>
              <a:t>A Post-Langdellian Model of Legal Education</a:t>
            </a:r>
          </a:p>
        </p:txBody>
      </p:sp>
      <p:sp>
        <p:nvSpPr>
          <p:cNvPr id="4" name="Content Placeholder 3">
            <a:extLst>
              <a:ext uri="{FF2B5EF4-FFF2-40B4-BE49-F238E27FC236}">
                <a16:creationId xmlns:a16="http://schemas.microsoft.com/office/drawing/2014/main" id="{AE129FAA-FF38-8ACF-CE4B-59D9012B3EE2}"/>
              </a:ext>
            </a:extLst>
          </p:cNvPr>
          <p:cNvSpPr>
            <a:spLocks noGrp="1"/>
          </p:cNvSpPr>
          <p:nvPr>
            <p:ph sz="half" idx="1"/>
          </p:nvPr>
        </p:nvSpPr>
        <p:spPr>
          <a:xfrm>
            <a:off x="121024" y="902252"/>
            <a:ext cx="5843493" cy="5525442"/>
          </a:xfrm>
        </p:spPr>
        <p:txBody>
          <a:bodyPr>
            <a:normAutofit lnSpcReduction="10000"/>
          </a:bodyPr>
          <a:lstStyle/>
          <a:p>
            <a:r>
              <a:rPr lang="en-US" b="1" dirty="0">
                <a:latin typeface="+mn-lt"/>
              </a:rPr>
              <a:t>Critical Thinking Training</a:t>
            </a:r>
          </a:p>
          <a:p>
            <a:pPr lvl="1"/>
            <a:r>
              <a:rPr lang="en-US" sz="2400" dirty="0">
                <a:latin typeface="+mn-lt"/>
              </a:rPr>
              <a:t>Self-directed, competency-based modules teaching the logic of arguments, using very simple first year subjects as the content</a:t>
            </a:r>
          </a:p>
          <a:p>
            <a:pPr lvl="1"/>
            <a:r>
              <a:rPr lang="en-US" sz="2400" dirty="0">
                <a:latin typeface="+mn-lt"/>
              </a:rPr>
              <a:t>Self-directed, competency-based modules teaching informational literacy and how to discern the validity of public information resources</a:t>
            </a:r>
          </a:p>
          <a:p>
            <a:pPr lvl="1"/>
            <a:r>
              <a:rPr lang="en-US" sz="2400" dirty="0">
                <a:latin typeface="+mn-lt"/>
              </a:rPr>
              <a:t>Communal learning on verification and interpretation skills that include cognitive bias training and document interpretations skills through individual and group exercises</a:t>
            </a:r>
          </a:p>
          <a:p>
            <a:endParaRPr lang="en-US" b="1" dirty="0">
              <a:latin typeface="+mn-lt"/>
            </a:endParaRPr>
          </a:p>
          <a:p>
            <a:r>
              <a:rPr lang="en-US" b="1" dirty="0">
                <a:latin typeface="+mn-lt"/>
              </a:rPr>
              <a:t>Critical Training Reinforcement in Doctrinal Courses, Simulations, and Live Client Courses</a:t>
            </a:r>
          </a:p>
        </p:txBody>
      </p:sp>
      <p:sp>
        <p:nvSpPr>
          <p:cNvPr id="5" name="Content Placeholder 4">
            <a:extLst>
              <a:ext uri="{FF2B5EF4-FFF2-40B4-BE49-F238E27FC236}">
                <a16:creationId xmlns:a16="http://schemas.microsoft.com/office/drawing/2014/main" id="{8E38DF5B-FB6D-B7C1-3013-B10DE5AF2CE9}"/>
              </a:ext>
            </a:extLst>
          </p:cNvPr>
          <p:cNvSpPr>
            <a:spLocks noGrp="1"/>
          </p:cNvSpPr>
          <p:nvPr>
            <p:ph sz="half" idx="2"/>
          </p:nvPr>
        </p:nvSpPr>
        <p:spPr>
          <a:xfrm>
            <a:off x="6096000" y="902251"/>
            <a:ext cx="5974976" cy="5525442"/>
          </a:xfrm>
        </p:spPr>
        <p:txBody>
          <a:bodyPr>
            <a:normAutofit lnSpcReduction="10000"/>
          </a:bodyPr>
          <a:lstStyle/>
          <a:p>
            <a:r>
              <a:rPr lang="en-US" b="1" dirty="0">
                <a:latin typeface="+mn-lt"/>
              </a:rPr>
              <a:t>Expanded Professional Responsibility Education </a:t>
            </a:r>
          </a:p>
          <a:p>
            <a:pPr lvl="1"/>
            <a:r>
              <a:rPr lang="en-US" sz="2400" dirty="0">
                <a:latin typeface="+mn-lt"/>
              </a:rPr>
              <a:t>Professional Identity Development</a:t>
            </a:r>
          </a:p>
          <a:p>
            <a:pPr lvl="1"/>
            <a:r>
              <a:rPr lang="en-US" sz="2400" dirty="0">
                <a:latin typeface="+mn-lt"/>
              </a:rPr>
              <a:t>Technology Obligations</a:t>
            </a:r>
          </a:p>
          <a:p>
            <a:r>
              <a:rPr lang="en-US" b="1" dirty="0">
                <a:latin typeface="+mn-lt"/>
              </a:rPr>
              <a:t>Technological Competency Education—based on the Kia Technology Audit or similar minimum competency standards</a:t>
            </a:r>
          </a:p>
          <a:p>
            <a:pPr lvl="1"/>
            <a:r>
              <a:rPr lang="en-US" sz="2400" dirty="0">
                <a:latin typeface="+mn-lt"/>
              </a:rPr>
              <a:t>Use of Office products, including Word, Excel, </a:t>
            </a:r>
            <a:r>
              <a:rPr lang="en-US" sz="2400" dirty="0" err="1">
                <a:latin typeface="+mn-lt"/>
              </a:rPr>
              <a:t>Powerpoint</a:t>
            </a:r>
            <a:endParaRPr lang="en-US" sz="2400" dirty="0">
              <a:latin typeface="+mn-lt"/>
            </a:endParaRPr>
          </a:p>
          <a:p>
            <a:pPr lvl="1"/>
            <a:r>
              <a:rPr lang="en-US" sz="2400" dirty="0">
                <a:latin typeface="+mn-lt"/>
              </a:rPr>
              <a:t>PDF competence to create documents, Bates Stamp</a:t>
            </a:r>
          </a:p>
          <a:p>
            <a:pPr lvl="1"/>
            <a:r>
              <a:rPr lang="en-US" sz="2400" dirty="0">
                <a:latin typeface="+mn-lt"/>
              </a:rPr>
              <a:t>Use of Client Management tools such as CLIO</a:t>
            </a:r>
          </a:p>
          <a:p>
            <a:r>
              <a:rPr lang="en-US" b="1" dirty="0">
                <a:latin typeface="+mn-lt"/>
              </a:rPr>
              <a:t>Technology Competence Education based on client obligations and competency</a:t>
            </a:r>
          </a:p>
          <a:p>
            <a:pPr lvl="1"/>
            <a:r>
              <a:rPr lang="en-US" sz="2400" dirty="0">
                <a:latin typeface="+mn-lt"/>
              </a:rPr>
              <a:t>Privacy and Cybersecurity Basics</a:t>
            </a:r>
          </a:p>
          <a:p>
            <a:pPr lvl="1"/>
            <a:r>
              <a:rPr lang="en-US" sz="2400" dirty="0">
                <a:latin typeface="+mn-lt"/>
              </a:rPr>
              <a:t>Simple eDiscovery tools</a:t>
            </a:r>
          </a:p>
          <a:p>
            <a:pPr lvl="1"/>
            <a:r>
              <a:rPr lang="en-US" sz="2400" dirty="0">
                <a:latin typeface="+mn-lt"/>
              </a:rPr>
              <a:t>Training in Use and Limitations of AI</a:t>
            </a:r>
          </a:p>
        </p:txBody>
      </p:sp>
    </p:spTree>
    <p:extLst>
      <p:ext uri="{BB962C8B-B14F-4D97-AF65-F5344CB8AC3E}">
        <p14:creationId xmlns:p14="http://schemas.microsoft.com/office/powerpoint/2010/main" val="2152425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A357B4-C7EC-327A-65BD-77BB7EA72B4C}"/>
              </a:ext>
            </a:extLst>
          </p:cNvPr>
          <p:cNvPicPr>
            <a:picLocks noChangeAspect="1"/>
          </p:cNvPicPr>
          <p:nvPr/>
        </p:nvPicPr>
        <p:blipFill rotWithShape="1">
          <a:blip r:embed="rId2"/>
          <a:srcRect l="7938" t="2182" r="7072" b="16806"/>
          <a:stretch/>
        </p:blipFill>
        <p:spPr>
          <a:xfrm>
            <a:off x="264458" y="1295400"/>
            <a:ext cx="6201656" cy="3788229"/>
          </a:xfrm>
          <a:prstGeom prst="rect">
            <a:avLst/>
          </a:prstGeom>
        </p:spPr>
      </p:pic>
      <p:sp>
        <p:nvSpPr>
          <p:cNvPr id="4" name="Title 3">
            <a:extLst>
              <a:ext uri="{FF2B5EF4-FFF2-40B4-BE49-F238E27FC236}">
                <a16:creationId xmlns:a16="http://schemas.microsoft.com/office/drawing/2014/main" id="{2DD1D06E-0BAC-FBF8-F48A-BEBD266872B6}"/>
              </a:ext>
            </a:extLst>
          </p:cNvPr>
          <p:cNvSpPr>
            <a:spLocks noGrp="1"/>
          </p:cNvSpPr>
          <p:nvPr>
            <p:ph type="title"/>
          </p:nvPr>
        </p:nvSpPr>
        <p:spPr/>
        <p:txBody>
          <a:bodyPr/>
          <a:lstStyle/>
          <a:p>
            <a:r>
              <a:rPr lang="en-US" sz="3600" dirty="0">
                <a:latin typeface="+mn-lt"/>
              </a:rPr>
              <a:t>Model Rule 1.1 Competence</a:t>
            </a:r>
            <a:endParaRPr lang="en-US" dirty="0">
              <a:latin typeface="+mn-lt"/>
            </a:endParaRPr>
          </a:p>
        </p:txBody>
      </p:sp>
      <p:sp>
        <p:nvSpPr>
          <p:cNvPr id="5" name="Title 8">
            <a:extLst>
              <a:ext uri="{FF2B5EF4-FFF2-40B4-BE49-F238E27FC236}">
                <a16:creationId xmlns:a16="http://schemas.microsoft.com/office/drawing/2014/main" id="{E048F7D3-0682-AD9A-787C-B7C165A64639}"/>
              </a:ext>
            </a:extLst>
          </p:cNvPr>
          <p:cNvSpPr txBox="1">
            <a:spLocks/>
          </p:cNvSpPr>
          <p:nvPr/>
        </p:nvSpPr>
        <p:spPr>
          <a:xfrm>
            <a:off x="6466114" y="503322"/>
            <a:ext cx="5746065" cy="57210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rgbClr val="002B48"/>
                </a:solidFill>
                <a:latin typeface="+mn-lt"/>
                <a:ea typeface="+mj-ea"/>
                <a:cs typeface="+mj-cs"/>
              </a:defRPr>
            </a:lvl1pPr>
          </a:lstStyle>
          <a:p>
            <a:r>
              <a:rPr lang="en-US" sz="2900" dirty="0"/>
              <a:t>Model Rule 1.1 Competence</a:t>
            </a:r>
            <a:br>
              <a:rPr lang="en-US" sz="2900" dirty="0"/>
            </a:br>
            <a:r>
              <a:rPr lang="en-US" sz="2900" dirty="0"/>
              <a:t>Maintaining Competence</a:t>
            </a:r>
            <a:br>
              <a:rPr lang="en-US" sz="2900" b="0" dirty="0"/>
            </a:br>
            <a:br>
              <a:rPr lang="en-US" sz="2900" b="0" dirty="0"/>
            </a:br>
            <a:r>
              <a:rPr lang="en-US" sz="2900" b="0" dirty="0"/>
              <a:t>Comment [8]: To maintain the requisite knowledge and skill, a lawyer should keep abreast of changes in the law and its practice, </a:t>
            </a:r>
            <a:r>
              <a:rPr lang="en-US" sz="2900" b="0" dirty="0">
                <a:highlight>
                  <a:srgbClr val="FFFF00"/>
                </a:highlight>
              </a:rPr>
              <a:t>including the benefits and risks associated with relevant technology</a:t>
            </a:r>
            <a:r>
              <a:rPr lang="en-US" sz="2900" b="0" dirty="0"/>
              <a:t>, engage in continuing study and education and comply with all continuing legal education requirements to which the lawyer is subject. </a:t>
            </a:r>
            <a:br>
              <a:rPr lang="en-US" dirty="0"/>
            </a:br>
            <a:endParaRPr lang="en-US" dirty="0"/>
          </a:p>
        </p:txBody>
      </p:sp>
    </p:spTree>
    <p:extLst>
      <p:ext uri="{BB962C8B-B14F-4D97-AF65-F5344CB8AC3E}">
        <p14:creationId xmlns:p14="http://schemas.microsoft.com/office/powerpoint/2010/main" val="3885448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569B13-D3CA-8872-CC3B-25CFE96C9AC9}"/>
              </a:ext>
            </a:extLst>
          </p:cNvPr>
          <p:cNvPicPr>
            <a:picLocks noChangeAspect="1"/>
          </p:cNvPicPr>
          <p:nvPr/>
        </p:nvPicPr>
        <p:blipFill>
          <a:blip r:embed="rId2"/>
          <a:stretch>
            <a:fillRect/>
          </a:stretch>
        </p:blipFill>
        <p:spPr>
          <a:xfrm>
            <a:off x="0" y="134025"/>
            <a:ext cx="8833139" cy="6348662"/>
          </a:xfrm>
          <a:prstGeom prst="rect">
            <a:avLst/>
          </a:prstGeom>
        </p:spPr>
      </p:pic>
      <p:sp>
        <p:nvSpPr>
          <p:cNvPr id="6" name="Title 5">
            <a:extLst>
              <a:ext uri="{FF2B5EF4-FFF2-40B4-BE49-F238E27FC236}">
                <a16:creationId xmlns:a16="http://schemas.microsoft.com/office/drawing/2014/main" id="{2703AB22-28EF-13BC-07E9-9745E6D66057}"/>
              </a:ext>
            </a:extLst>
          </p:cNvPr>
          <p:cNvSpPr>
            <a:spLocks noGrp="1"/>
          </p:cNvSpPr>
          <p:nvPr>
            <p:ph type="title"/>
          </p:nvPr>
        </p:nvSpPr>
        <p:spPr>
          <a:xfrm>
            <a:off x="1671850" y="520021"/>
            <a:ext cx="7384464" cy="612774"/>
          </a:xfrm>
        </p:spPr>
        <p:txBody>
          <a:bodyPr>
            <a:normAutofit fontScale="90000"/>
          </a:bodyPr>
          <a:lstStyle/>
          <a:p>
            <a:r>
              <a:rPr lang="en-US" dirty="0"/>
              <a:t>Early adoption Rate of Generative AI </a:t>
            </a:r>
            <a:br>
              <a:rPr lang="en-US" dirty="0"/>
            </a:br>
            <a:r>
              <a:rPr lang="en-US" dirty="0"/>
              <a:t>vs PC and Internet</a:t>
            </a:r>
          </a:p>
        </p:txBody>
      </p:sp>
      <p:sp>
        <p:nvSpPr>
          <p:cNvPr id="8" name="Content Placeholder 7">
            <a:extLst>
              <a:ext uri="{FF2B5EF4-FFF2-40B4-BE49-F238E27FC236}">
                <a16:creationId xmlns:a16="http://schemas.microsoft.com/office/drawing/2014/main" id="{34B3C16A-DF98-16BF-2414-E7EB184B9237}"/>
              </a:ext>
            </a:extLst>
          </p:cNvPr>
          <p:cNvSpPr>
            <a:spLocks noGrp="1"/>
          </p:cNvSpPr>
          <p:nvPr>
            <p:ph sz="half" idx="2"/>
          </p:nvPr>
        </p:nvSpPr>
        <p:spPr>
          <a:xfrm>
            <a:off x="8038532" y="902251"/>
            <a:ext cx="4032444" cy="5525442"/>
          </a:xfrm>
        </p:spPr>
        <p:txBody>
          <a:bodyPr/>
          <a:lstStyle/>
          <a:p>
            <a:r>
              <a:rPr lang="en-US" dirty="0"/>
              <a:t>Two years after the public release of ChatGPT, 39.4% of Americans aged 18-64 reported using generative AI, with 28% using it at work. </a:t>
            </a:r>
          </a:p>
          <a:p>
            <a:r>
              <a:rPr lang="en-US" dirty="0"/>
              <a:t>To put that in perspective, it took two years for the internet to hit a 20% adoption rate and three years for PCs. </a:t>
            </a:r>
          </a:p>
        </p:txBody>
      </p:sp>
    </p:spTree>
    <p:extLst>
      <p:ext uri="{BB962C8B-B14F-4D97-AF65-F5344CB8AC3E}">
        <p14:creationId xmlns:p14="http://schemas.microsoft.com/office/powerpoint/2010/main" val="2003030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n-lt"/>
              </a:rPr>
              <a:t>Model Rule Changes of 2012 Reflect the Heightened Expectations</a:t>
            </a:r>
          </a:p>
        </p:txBody>
      </p:sp>
      <p:sp>
        <p:nvSpPr>
          <p:cNvPr id="3" name="Content Placeholder 2"/>
          <p:cNvSpPr>
            <a:spLocks noGrp="1"/>
          </p:cNvSpPr>
          <p:nvPr>
            <p:ph idx="1"/>
          </p:nvPr>
        </p:nvSpPr>
        <p:spPr>
          <a:xfrm>
            <a:off x="284480" y="1181100"/>
            <a:ext cx="11549617" cy="5113020"/>
          </a:xfrm>
        </p:spPr>
        <p:txBody>
          <a:bodyPr>
            <a:noAutofit/>
          </a:bodyPr>
          <a:lstStyle/>
          <a:p>
            <a:pPr marL="0" indent="0">
              <a:lnSpc>
                <a:spcPct val="80000"/>
              </a:lnSpc>
              <a:spcBef>
                <a:spcPts val="600"/>
              </a:spcBef>
              <a:buNone/>
            </a:pPr>
            <a:r>
              <a:rPr lang="en-US" sz="2200" dirty="0">
                <a:latin typeface="+mn-lt"/>
              </a:rPr>
              <a:t>In 2009, The American Bar Association created the Ethics 20/20 Commission to “perform a thorough review of the ABA Model Rules of Professional Conduct [(“MRPC”)] and the U.S. system of lawyer regulation in the context of advances in technology and global legal practice developments.”  In 2012 the rules were updated.</a:t>
            </a:r>
          </a:p>
          <a:p>
            <a:pPr marL="0" indent="0">
              <a:lnSpc>
                <a:spcPct val="80000"/>
              </a:lnSpc>
              <a:spcBef>
                <a:spcPts val="600"/>
              </a:spcBef>
              <a:buNone/>
            </a:pPr>
            <a:r>
              <a:rPr lang="en-US" sz="2200" dirty="0">
                <a:latin typeface="+mn-lt"/>
              </a:rPr>
              <a:t>AI is covered across many of the rules. ABA Ethics opinion 512 and DC Ethics Opinion 370 suggests the following:</a:t>
            </a:r>
          </a:p>
          <a:p>
            <a:pPr>
              <a:lnSpc>
                <a:spcPct val="80000"/>
              </a:lnSpc>
              <a:spcBef>
                <a:spcPts val="600"/>
              </a:spcBef>
            </a:pPr>
            <a:r>
              <a:rPr lang="en-US" sz="2200" dirty="0">
                <a:latin typeface="+mn-lt"/>
              </a:rPr>
              <a:t>Rule 1.1 (Competence) [Comment 8 address competence regarding technology.]</a:t>
            </a:r>
          </a:p>
          <a:p>
            <a:pPr>
              <a:lnSpc>
                <a:spcPct val="80000"/>
              </a:lnSpc>
              <a:spcBef>
                <a:spcPts val="600"/>
              </a:spcBef>
            </a:pPr>
            <a:r>
              <a:rPr lang="en-US" sz="2200" dirty="0">
                <a:latin typeface="+mn-lt"/>
              </a:rPr>
              <a:t>Rule 1.6 (Confidentiality of Information)</a:t>
            </a:r>
          </a:p>
          <a:p>
            <a:pPr>
              <a:lnSpc>
                <a:spcPct val="80000"/>
              </a:lnSpc>
              <a:spcBef>
                <a:spcPts val="600"/>
              </a:spcBef>
            </a:pPr>
            <a:r>
              <a:rPr lang="en-US" sz="2200" dirty="0">
                <a:latin typeface="+mn-lt"/>
              </a:rPr>
              <a:t>Rule 1.7 (Conflict of Interest: General)</a:t>
            </a:r>
          </a:p>
          <a:p>
            <a:pPr>
              <a:lnSpc>
                <a:spcPct val="80000"/>
              </a:lnSpc>
              <a:spcBef>
                <a:spcPts val="600"/>
              </a:spcBef>
            </a:pPr>
            <a:r>
              <a:rPr lang="en-US" sz="2200" dirty="0">
                <a:latin typeface="+mn-lt"/>
              </a:rPr>
              <a:t>Rule 1.18 (Duties to Prospective Client)</a:t>
            </a:r>
          </a:p>
          <a:p>
            <a:pPr>
              <a:lnSpc>
                <a:spcPct val="80000"/>
              </a:lnSpc>
              <a:spcBef>
                <a:spcPts val="600"/>
              </a:spcBef>
            </a:pPr>
            <a:r>
              <a:rPr lang="en-US" sz="2200" dirty="0">
                <a:latin typeface="+mn-lt"/>
              </a:rPr>
              <a:t>Rule 3.3 (Candor to Tribunal)</a:t>
            </a:r>
          </a:p>
          <a:p>
            <a:pPr>
              <a:lnSpc>
                <a:spcPct val="80000"/>
              </a:lnSpc>
              <a:spcBef>
                <a:spcPts val="600"/>
              </a:spcBef>
            </a:pPr>
            <a:r>
              <a:rPr lang="en-US" sz="2200" dirty="0">
                <a:latin typeface="+mn-lt"/>
              </a:rPr>
              <a:t>Rule 5.1 (Responsibilities of Partners, Managers, and Supervisory Lawyers)</a:t>
            </a:r>
          </a:p>
          <a:p>
            <a:pPr>
              <a:lnSpc>
                <a:spcPct val="80000"/>
              </a:lnSpc>
              <a:spcBef>
                <a:spcPts val="600"/>
              </a:spcBef>
            </a:pPr>
            <a:r>
              <a:rPr lang="en-US" sz="2200" dirty="0">
                <a:latin typeface="+mn-lt"/>
              </a:rPr>
              <a:t>Rule 5.3 (Responsibilities Regarding Non-Lawyer Assistants)</a:t>
            </a:r>
          </a:p>
          <a:p>
            <a:pPr>
              <a:lnSpc>
                <a:spcPct val="80000"/>
              </a:lnSpc>
              <a:spcBef>
                <a:spcPts val="600"/>
              </a:spcBef>
            </a:pPr>
            <a:r>
              <a:rPr lang="en-US" sz="2200" dirty="0">
                <a:latin typeface="+mn-lt"/>
              </a:rPr>
              <a:t>Rule 7.1 (Communications Concerning a Lawyer's Services)</a:t>
            </a:r>
          </a:p>
          <a:p>
            <a:pPr>
              <a:lnSpc>
                <a:spcPct val="80000"/>
              </a:lnSpc>
              <a:spcBef>
                <a:spcPts val="600"/>
              </a:spcBef>
            </a:pPr>
            <a:r>
              <a:rPr lang="en-US" sz="2200" dirty="0">
                <a:latin typeface="+mn-lt"/>
              </a:rPr>
              <a:t>Rule 8.4 (Misconduct)</a:t>
            </a:r>
          </a:p>
          <a:p>
            <a:pPr>
              <a:lnSpc>
                <a:spcPct val="80000"/>
              </a:lnSpc>
              <a:spcBef>
                <a:spcPts val="600"/>
              </a:spcBef>
            </a:pPr>
            <a:r>
              <a:rPr lang="en-US" sz="2200" dirty="0">
                <a:latin typeface="+mn-lt"/>
              </a:rPr>
              <a:t>Rule 8.5 (Disciplinary Authority; Choice of Law)</a:t>
            </a:r>
          </a:p>
        </p:txBody>
      </p:sp>
      <p:sp>
        <p:nvSpPr>
          <p:cNvPr id="4" name="Slide Number Placeholder 3"/>
          <p:cNvSpPr>
            <a:spLocks noGrp="1"/>
          </p:cNvSpPr>
          <p:nvPr>
            <p:ph type="sldNum" sz="quarter" idx="12"/>
          </p:nvPr>
        </p:nvSpPr>
        <p:spPr/>
        <p:txBody>
          <a:bodyPr/>
          <a:lstStyle/>
          <a:p>
            <a:fld id="{6294C92D-0306-4E69-9CD3-20855E849650}" type="slidenum">
              <a:rPr kumimoji="0" lang="en-US" smtClean="0"/>
              <a:pPr/>
              <a:t>40</a:t>
            </a:fld>
            <a:endParaRPr kumimoji="0" lang="en-US"/>
          </a:p>
        </p:txBody>
      </p:sp>
    </p:spTree>
    <p:extLst>
      <p:ext uri="{BB962C8B-B14F-4D97-AF65-F5344CB8AC3E}">
        <p14:creationId xmlns:p14="http://schemas.microsoft.com/office/powerpoint/2010/main" val="903297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1F2BA-469F-2917-F0DD-15336920CA95}"/>
              </a:ext>
            </a:extLst>
          </p:cNvPr>
          <p:cNvSpPr>
            <a:spLocks noGrp="1"/>
          </p:cNvSpPr>
          <p:nvPr>
            <p:ph type="title"/>
          </p:nvPr>
        </p:nvSpPr>
        <p:spPr/>
        <p:txBody>
          <a:bodyPr>
            <a:normAutofit fontScale="90000"/>
          </a:bodyPr>
          <a:lstStyle/>
          <a:p>
            <a:r>
              <a:rPr lang="en-US" dirty="0">
                <a:latin typeface="+mn-lt"/>
              </a:rPr>
              <a:t>Florida Opinion 24-1: Advisory Ethics Opinion on AI</a:t>
            </a:r>
            <a:br>
              <a:rPr lang="en-US" dirty="0">
                <a:latin typeface="+mn-lt"/>
              </a:rPr>
            </a:br>
            <a:r>
              <a:rPr lang="en-US" sz="3100" b="0" dirty="0">
                <a:latin typeface="+mn-lt"/>
              </a:rPr>
              <a:t>&amp; NY State Bar Task Force on AI (April 6, 2024) with similar recommendations</a:t>
            </a:r>
          </a:p>
        </p:txBody>
      </p:sp>
      <p:sp>
        <p:nvSpPr>
          <p:cNvPr id="3" name="Content Placeholder 2">
            <a:extLst>
              <a:ext uri="{FF2B5EF4-FFF2-40B4-BE49-F238E27FC236}">
                <a16:creationId xmlns:a16="http://schemas.microsoft.com/office/drawing/2014/main" id="{19B3E3C9-1A2E-884B-F582-D10C6834AC78}"/>
              </a:ext>
            </a:extLst>
          </p:cNvPr>
          <p:cNvSpPr>
            <a:spLocks noGrp="1"/>
          </p:cNvSpPr>
          <p:nvPr>
            <p:ph idx="1"/>
          </p:nvPr>
        </p:nvSpPr>
        <p:spPr>
          <a:xfrm>
            <a:off x="284480" y="1478279"/>
            <a:ext cx="11549617" cy="4968239"/>
          </a:xfrm>
        </p:spPr>
        <p:txBody>
          <a:bodyPr>
            <a:normAutofit fontScale="92500"/>
          </a:bodyPr>
          <a:lstStyle/>
          <a:p>
            <a:r>
              <a:rPr lang="en-US" sz="2000" b="1" dirty="0">
                <a:latin typeface="+mn-lt"/>
              </a:rPr>
              <a:t>Confidentiality</a:t>
            </a:r>
            <a:r>
              <a:rPr lang="en-US" sz="2000" dirty="0">
                <a:latin typeface="+mn-lt"/>
              </a:rPr>
              <a:t>: Lawyers must ensure that the confidentiality of client information is protected when using generative AI by researching the program’s policies on data retention, data sharing, and self-learning. … </a:t>
            </a:r>
          </a:p>
          <a:p>
            <a:pPr lvl="1"/>
            <a:r>
              <a:rPr lang="en-US" sz="2000" dirty="0">
                <a:latin typeface="+mn-lt"/>
              </a:rPr>
              <a:t>[A] lawyer must review the work product of a generative AI in situations similar to those requiring review of the work of nonlawyer assistants such as paralegals. </a:t>
            </a:r>
          </a:p>
          <a:p>
            <a:pPr lvl="1"/>
            <a:r>
              <a:rPr lang="en-US" sz="2000" dirty="0">
                <a:latin typeface="+mn-lt"/>
              </a:rPr>
              <a:t>[I]t is recommended that a lawyer </a:t>
            </a:r>
            <a:r>
              <a:rPr lang="en-US" sz="2000" u="sng" dirty="0">
                <a:latin typeface="+mn-lt"/>
              </a:rPr>
              <a:t>obtain the affected client’s informed consent </a:t>
            </a:r>
            <a:r>
              <a:rPr lang="en-US" sz="2000" dirty="0">
                <a:latin typeface="+mn-lt"/>
              </a:rPr>
              <a:t>prior to utilizing a third-party generative AI program if the utilization would involve the </a:t>
            </a:r>
            <a:r>
              <a:rPr lang="en-US" sz="2000" u="sng" dirty="0">
                <a:latin typeface="+mn-lt"/>
              </a:rPr>
              <a:t>disclosure of any confidential information</a:t>
            </a:r>
            <a:r>
              <a:rPr lang="en-US" sz="2000" dirty="0">
                <a:latin typeface="+mn-lt"/>
              </a:rPr>
              <a:t>. </a:t>
            </a:r>
          </a:p>
          <a:p>
            <a:r>
              <a:rPr lang="en-US" sz="2000" b="1" dirty="0">
                <a:latin typeface="+mn-lt"/>
              </a:rPr>
              <a:t>Competence and Oversight</a:t>
            </a:r>
            <a:r>
              <a:rPr lang="en-US" sz="2000" dirty="0">
                <a:latin typeface="+mn-lt"/>
              </a:rPr>
              <a:t>: Lawyers should be mindful of the duty to maintain technological competence and educate themselves regarding the risks and benefits of new technology.</a:t>
            </a:r>
          </a:p>
          <a:p>
            <a:r>
              <a:rPr lang="en-US" sz="2000" b="1" dirty="0">
                <a:latin typeface="+mn-lt"/>
              </a:rPr>
              <a:t>Responsibility</a:t>
            </a:r>
            <a:r>
              <a:rPr lang="en-US" sz="2000" dirty="0">
                <a:latin typeface="+mn-lt"/>
              </a:rPr>
              <a:t>: Lawyers remain responsible for their work product and professional judgment and must develop policies and practices to verify that the use of generative AI is consistent with the lawyer’s ethical obligations. </a:t>
            </a:r>
          </a:p>
          <a:p>
            <a:r>
              <a:rPr lang="en-US" sz="2000" b="1" dirty="0">
                <a:latin typeface="+mn-lt"/>
              </a:rPr>
              <a:t>Fair Billing</a:t>
            </a:r>
            <a:r>
              <a:rPr lang="en-US" sz="2000" dirty="0">
                <a:latin typeface="+mn-lt"/>
              </a:rPr>
              <a:t>: AI does not permit a lawyer to engage in improper billing practices such as double-billing. </a:t>
            </a:r>
          </a:p>
          <a:p>
            <a:r>
              <a:rPr lang="en-US" sz="2000" b="1" dirty="0">
                <a:latin typeface="+mn-lt"/>
              </a:rPr>
              <a:t>Accurate Communications</a:t>
            </a:r>
            <a:r>
              <a:rPr lang="en-US" sz="2000" dirty="0">
                <a:latin typeface="+mn-lt"/>
              </a:rPr>
              <a:t>: Generative AI chatbots that communicate with clients or third parties must comply with restrictions on lawyer advertising and </a:t>
            </a:r>
            <a:r>
              <a:rPr lang="en-US" sz="2000" u="sng" dirty="0">
                <a:latin typeface="+mn-lt"/>
              </a:rPr>
              <a:t>must include a disclaimer </a:t>
            </a:r>
            <a:r>
              <a:rPr lang="en-US" sz="2000" dirty="0">
                <a:latin typeface="+mn-lt"/>
              </a:rPr>
              <a:t>indicating that the chatbot is an AI program and not a lawyer …. A lawyer should be wary of utilizing an overly welcoming generative AI chatbot that may provide legal advice, fail to immediately identify itself as a chatbot, or fail to include clear and reasonably understandable disclaimers limiting the lawyer’s obligations. </a:t>
            </a:r>
          </a:p>
        </p:txBody>
      </p:sp>
    </p:spTree>
    <p:extLst>
      <p:ext uri="{BB962C8B-B14F-4D97-AF65-F5344CB8AC3E}">
        <p14:creationId xmlns:p14="http://schemas.microsoft.com/office/powerpoint/2010/main" val="18373328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2B3F2E-8886-E6A4-AA6C-38B4B12983CD}"/>
              </a:ext>
            </a:extLst>
          </p:cNvPr>
          <p:cNvSpPr>
            <a:spLocks noGrp="1"/>
          </p:cNvSpPr>
          <p:nvPr>
            <p:ph type="title"/>
          </p:nvPr>
        </p:nvSpPr>
        <p:spPr>
          <a:xfrm>
            <a:off x="284480" y="411481"/>
            <a:ext cx="11549617" cy="591819"/>
          </a:xfrm>
        </p:spPr>
        <p:txBody>
          <a:bodyPr>
            <a:normAutofit fontScale="90000"/>
          </a:bodyPr>
          <a:lstStyle/>
          <a:p>
            <a:r>
              <a:rPr lang="en-US" dirty="0">
                <a:latin typeface="+mn-lt"/>
              </a:rPr>
              <a:t>Professional Responsibility Requires Technological Competency</a:t>
            </a:r>
          </a:p>
        </p:txBody>
      </p:sp>
      <p:sp>
        <p:nvSpPr>
          <p:cNvPr id="6" name="Content Placeholder 5">
            <a:extLst>
              <a:ext uri="{FF2B5EF4-FFF2-40B4-BE49-F238E27FC236}">
                <a16:creationId xmlns:a16="http://schemas.microsoft.com/office/drawing/2014/main" id="{86F45CE9-A404-0A99-DAE4-878D2104671A}"/>
              </a:ext>
            </a:extLst>
          </p:cNvPr>
          <p:cNvSpPr>
            <a:spLocks noGrp="1"/>
          </p:cNvSpPr>
          <p:nvPr>
            <p:ph idx="1"/>
          </p:nvPr>
        </p:nvSpPr>
        <p:spPr>
          <a:xfrm>
            <a:off x="284480" y="1003301"/>
            <a:ext cx="11549617" cy="5614068"/>
          </a:xfrm>
        </p:spPr>
        <p:txBody>
          <a:bodyPr>
            <a:noAutofit/>
          </a:bodyPr>
          <a:lstStyle/>
          <a:p>
            <a:pPr>
              <a:lnSpc>
                <a:spcPct val="80000"/>
              </a:lnSpc>
            </a:pPr>
            <a:r>
              <a:rPr lang="en-US" sz="2400" dirty="0">
                <a:latin typeface="+mn-lt"/>
              </a:rPr>
              <a:t>The ABA's Model Rules for Professional Responsibility start with Rule 1.1: Competence: A lawyer shall provide competent representation to a client. </a:t>
            </a:r>
          </a:p>
          <a:p>
            <a:pPr>
              <a:lnSpc>
                <a:spcPct val="80000"/>
              </a:lnSpc>
            </a:pPr>
            <a:r>
              <a:rPr lang="en-US" sz="2400" dirty="0">
                <a:latin typeface="+mn-lt"/>
              </a:rPr>
              <a:t>Competent representation requires the legal knowledge, skill, thoroughness and preparation reasonably necessary for the representation.</a:t>
            </a:r>
          </a:p>
          <a:p>
            <a:pPr lvl="1">
              <a:lnSpc>
                <a:spcPct val="80000"/>
              </a:lnSpc>
              <a:spcBef>
                <a:spcPts val="1000"/>
              </a:spcBef>
            </a:pPr>
            <a:r>
              <a:rPr lang="en-US" sz="2400" dirty="0">
                <a:latin typeface="+mn-lt"/>
              </a:rPr>
              <a:t>Comment 8, added in 2012 add technological competence (adopted in 40 jurisdictions thus far):</a:t>
            </a:r>
          </a:p>
          <a:p>
            <a:pPr marL="631825" lvl="2" indent="0">
              <a:lnSpc>
                <a:spcPct val="80000"/>
              </a:lnSpc>
              <a:spcBef>
                <a:spcPts val="1000"/>
              </a:spcBef>
              <a:buNone/>
            </a:pPr>
            <a:r>
              <a:rPr lang="en-US" sz="2400" b="1" dirty="0">
                <a:latin typeface="+mn-lt"/>
              </a:rPr>
              <a:t>[8] To maintain the requisite knowledge and skill, a lawyer should keep abreast of changes in the law and its practice, including the benefits and risks associated with relevant technology, engage in continuing study and education and comply with all continuing legal education requirements to which the lawyer is subject.</a:t>
            </a:r>
          </a:p>
          <a:p>
            <a:pPr marL="685800" lvl="2">
              <a:lnSpc>
                <a:spcPct val="80000"/>
              </a:lnSpc>
              <a:spcBef>
                <a:spcPts val="1000"/>
              </a:spcBef>
            </a:pPr>
            <a:r>
              <a:rPr lang="en-US" sz="2400" dirty="0">
                <a:latin typeface="+mn-lt"/>
              </a:rPr>
              <a:t>In 2013, Kia’s Casey Flaherty created a very simple competency audit standard for law firms. </a:t>
            </a:r>
          </a:p>
          <a:p>
            <a:pPr marL="1143000" lvl="3">
              <a:lnSpc>
                <a:spcPct val="80000"/>
              </a:lnSpc>
              <a:spcBef>
                <a:spcPts val="1000"/>
              </a:spcBef>
            </a:pPr>
            <a:r>
              <a:rPr lang="en-US" sz="2400" dirty="0">
                <a:latin typeface="+mn-lt"/>
              </a:rPr>
              <a:t>This became the National Society for Legal Technology. </a:t>
            </a:r>
          </a:p>
          <a:p>
            <a:pPr marL="1143000" lvl="3">
              <a:lnSpc>
                <a:spcPct val="80000"/>
              </a:lnSpc>
              <a:spcBef>
                <a:spcPts val="1000"/>
              </a:spcBef>
            </a:pPr>
            <a:r>
              <a:rPr lang="en-US" sz="2400" dirty="0">
                <a:latin typeface="+mn-lt"/>
              </a:rPr>
              <a:t>Yet, a decade later, most firms and most law school graduates are still unable to manage Word, Excel, Adobe competently.</a:t>
            </a:r>
          </a:p>
          <a:p>
            <a:pPr marL="228600" lvl="1">
              <a:lnSpc>
                <a:spcPct val="80000"/>
              </a:lnSpc>
              <a:spcBef>
                <a:spcPts val="1000"/>
              </a:spcBef>
            </a:pPr>
            <a:endParaRPr lang="en-US" sz="2400" dirty="0">
              <a:latin typeface="+mn-lt"/>
            </a:endParaRPr>
          </a:p>
        </p:txBody>
      </p:sp>
    </p:spTree>
    <p:extLst>
      <p:ext uri="{BB962C8B-B14F-4D97-AF65-F5344CB8AC3E}">
        <p14:creationId xmlns:p14="http://schemas.microsoft.com/office/powerpoint/2010/main" val="3144997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2B3F2E-8886-E6A4-AA6C-38B4B12983CD}"/>
              </a:ext>
            </a:extLst>
          </p:cNvPr>
          <p:cNvSpPr>
            <a:spLocks noGrp="1"/>
          </p:cNvSpPr>
          <p:nvPr>
            <p:ph type="title"/>
          </p:nvPr>
        </p:nvSpPr>
        <p:spPr>
          <a:xfrm>
            <a:off x="284480" y="411481"/>
            <a:ext cx="11549617" cy="591819"/>
          </a:xfrm>
        </p:spPr>
        <p:txBody>
          <a:bodyPr>
            <a:normAutofit/>
          </a:bodyPr>
          <a:lstStyle/>
          <a:p>
            <a:r>
              <a:rPr lang="en-US" dirty="0">
                <a:latin typeface="+mn-lt"/>
              </a:rPr>
              <a:t>Limit Disclosure of Client Information and Data</a:t>
            </a:r>
          </a:p>
        </p:txBody>
      </p:sp>
      <p:sp>
        <p:nvSpPr>
          <p:cNvPr id="6" name="Content Placeholder 5">
            <a:extLst>
              <a:ext uri="{FF2B5EF4-FFF2-40B4-BE49-F238E27FC236}">
                <a16:creationId xmlns:a16="http://schemas.microsoft.com/office/drawing/2014/main" id="{86F45CE9-A404-0A99-DAE4-878D2104671A}"/>
              </a:ext>
            </a:extLst>
          </p:cNvPr>
          <p:cNvSpPr>
            <a:spLocks noGrp="1"/>
          </p:cNvSpPr>
          <p:nvPr>
            <p:ph idx="1"/>
          </p:nvPr>
        </p:nvSpPr>
        <p:spPr>
          <a:xfrm>
            <a:off x="284480" y="1003301"/>
            <a:ext cx="11549617" cy="5614068"/>
          </a:xfrm>
        </p:spPr>
        <p:txBody>
          <a:bodyPr>
            <a:noAutofit/>
          </a:bodyPr>
          <a:lstStyle/>
          <a:p>
            <a:pPr marL="228600" lvl="1">
              <a:lnSpc>
                <a:spcPct val="80000"/>
              </a:lnSpc>
              <a:spcBef>
                <a:spcPts val="600"/>
              </a:spcBef>
            </a:pPr>
            <a:r>
              <a:rPr lang="en-US" sz="2500" dirty="0">
                <a:latin typeface="+mn-lt"/>
              </a:rPr>
              <a:t>Rule 1.6 (c)  A lawyer shall make reasonable efforts to prevent the inadvertent or unauthorized disclosure of, or unauthorized access to, information relating to the representation of a client.</a:t>
            </a:r>
          </a:p>
          <a:p>
            <a:pPr marL="685800" lvl="2">
              <a:lnSpc>
                <a:spcPct val="80000"/>
              </a:lnSpc>
              <a:spcBef>
                <a:spcPts val="600"/>
              </a:spcBef>
            </a:pPr>
            <a:r>
              <a:rPr lang="en-US" sz="2500" dirty="0">
                <a:latin typeface="+mn-lt"/>
              </a:rPr>
              <a:t>ABA Formal Ethics Op. 477R (2017) states that: “Each device and each storage location offer an opportunity for the inadvertent or unauthorized disclosure of information relating to the representation and thus implicates a lawyer's ethical duties.”</a:t>
            </a:r>
          </a:p>
          <a:p>
            <a:pPr marL="228600" lvl="1">
              <a:lnSpc>
                <a:spcPct val="80000"/>
              </a:lnSpc>
              <a:spcBef>
                <a:spcPts val="600"/>
              </a:spcBef>
            </a:pPr>
            <a:r>
              <a:rPr lang="en-US" sz="2500" dirty="0">
                <a:latin typeface="+mn-lt"/>
              </a:rPr>
              <a:t>Client information protection includes mistakes in using AI for queries.</a:t>
            </a:r>
          </a:p>
          <a:p>
            <a:pPr marL="228600" lvl="1">
              <a:lnSpc>
                <a:spcPct val="80000"/>
              </a:lnSpc>
              <a:spcBef>
                <a:spcPts val="600"/>
              </a:spcBef>
            </a:pPr>
            <a:r>
              <a:rPr lang="en-US" sz="2500" dirty="0">
                <a:latin typeface="+mn-lt"/>
              </a:rPr>
              <a:t>AI systems can provide client confidentiality, provided the firm has a clear contract in place with the vendor to do so and has taken the technical and administrative steps to ensure that no query data supplied by the firm is retained or repurposed by the vendor.</a:t>
            </a:r>
          </a:p>
          <a:p>
            <a:pPr marL="228600" lvl="1">
              <a:lnSpc>
                <a:spcPct val="80000"/>
              </a:lnSpc>
              <a:spcBef>
                <a:spcPts val="600"/>
              </a:spcBef>
            </a:pPr>
            <a:r>
              <a:rPr lang="en-US" sz="2500" dirty="0">
                <a:latin typeface="+mn-lt"/>
              </a:rPr>
              <a:t>Free systems do not have either the contractual protections or the procedural protections</a:t>
            </a:r>
          </a:p>
          <a:p>
            <a:pPr marL="228600" lvl="1">
              <a:lnSpc>
                <a:spcPct val="80000"/>
              </a:lnSpc>
              <a:spcBef>
                <a:spcPts val="600"/>
              </a:spcBef>
            </a:pPr>
            <a:r>
              <a:rPr lang="en-US" sz="2500" dirty="0">
                <a:latin typeface="+mn-lt"/>
              </a:rPr>
              <a:t>Data doesn’t need to be found. If proper procedures are not followed, an interrogatory about the firm’s data practice could destroy all attorney-client privilege.</a:t>
            </a:r>
          </a:p>
        </p:txBody>
      </p:sp>
    </p:spTree>
    <p:extLst>
      <p:ext uri="{BB962C8B-B14F-4D97-AF65-F5344CB8AC3E}">
        <p14:creationId xmlns:p14="http://schemas.microsoft.com/office/powerpoint/2010/main" val="9698885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2B3F2E-8886-E6A4-AA6C-38B4B12983CD}"/>
              </a:ext>
            </a:extLst>
          </p:cNvPr>
          <p:cNvSpPr>
            <a:spLocks noGrp="1"/>
          </p:cNvSpPr>
          <p:nvPr>
            <p:ph type="title"/>
          </p:nvPr>
        </p:nvSpPr>
        <p:spPr>
          <a:xfrm>
            <a:off x="284480" y="411481"/>
            <a:ext cx="11549617" cy="591819"/>
          </a:xfrm>
        </p:spPr>
        <p:txBody>
          <a:bodyPr>
            <a:normAutofit/>
          </a:bodyPr>
          <a:lstStyle/>
          <a:p>
            <a:r>
              <a:rPr lang="en-US" dirty="0">
                <a:latin typeface="+mn-lt"/>
              </a:rPr>
              <a:t>Supervision of Nonlawyers and Perhaps Nonlegal Systems</a:t>
            </a:r>
          </a:p>
        </p:txBody>
      </p:sp>
      <p:sp>
        <p:nvSpPr>
          <p:cNvPr id="6" name="Content Placeholder 5">
            <a:extLst>
              <a:ext uri="{FF2B5EF4-FFF2-40B4-BE49-F238E27FC236}">
                <a16:creationId xmlns:a16="http://schemas.microsoft.com/office/drawing/2014/main" id="{86F45CE9-A404-0A99-DAE4-878D2104671A}"/>
              </a:ext>
            </a:extLst>
          </p:cNvPr>
          <p:cNvSpPr>
            <a:spLocks noGrp="1"/>
          </p:cNvSpPr>
          <p:nvPr>
            <p:ph idx="1"/>
          </p:nvPr>
        </p:nvSpPr>
        <p:spPr>
          <a:xfrm>
            <a:off x="284480" y="1110341"/>
            <a:ext cx="11549617" cy="5463483"/>
          </a:xfrm>
        </p:spPr>
        <p:txBody>
          <a:bodyPr>
            <a:noAutofit/>
          </a:bodyPr>
          <a:lstStyle/>
          <a:p>
            <a:pPr marL="228600" lvl="1">
              <a:lnSpc>
                <a:spcPct val="80000"/>
              </a:lnSpc>
              <a:spcBef>
                <a:spcPts val="600"/>
              </a:spcBef>
            </a:pPr>
            <a:r>
              <a:rPr lang="en-US" sz="2200" dirty="0">
                <a:latin typeface="+mn-lt"/>
              </a:rPr>
              <a:t>Rule 5.3 covers nonlawyers employed or retained. “With respect to a nonlawyer employed or retained by or associated with a lawyer: (a) a partner, and a lawyer who individually or together with other lawyers possesses comparable managerial authority in a law firm shall make reasonable efforts to ensure that the firm has in effect measures giving reasonable assurance that the person's conduct is compatible with the professional obligations of the lawyer ….”</a:t>
            </a:r>
          </a:p>
          <a:p>
            <a:pPr marL="228600" lvl="1">
              <a:lnSpc>
                <a:spcPct val="80000"/>
              </a:lnSpc>
              <a:spcBef>
                <a:spcPts val="600"/>
              </a:spcBef>
            </a:pPr>
            <a:endParaRPr lang="en-US" sz="2200" dirty="0">
              <a:latin typeface="+mn-lt"/>
            </a:endParaRPr>
          </a:p>
          <a:p>
            <a:pPr marL="228600" lvl="1">
              <a:lnSpc>
                <a:spcPct val="80000"/>
              </a:lnSpc>
              <a:spcBef>
                <a:spcPts val="600"/>
              </a:spcBef>
            </a:pPr>
            <a:r>
              <a:rPr lang="en-US" sz="2200" dirty="0">
                <a:latin typeface="+mn-lt"/>
              </a:rPr>
              <a:t>It arguably extends to non-human services as well. If not by this rule, then by general principles. </a:t>
            </a:r>
          </a:p>
          <a:p>
            <a:pPr marL="685800" lvl="2">
              <a:lnSpc>
                <a:spcPct val="80000"/>
              </a:lnSpc>
              <a:spcBef>
                <a:spcPts val="600"/>
              </a:spcBef>
            </a:pPr>
            <a:r>
              <a:rPr lang="en-US" sz="2200" dirty="0">
                <a:latin typeface="+mn-lt"/>
              </a:rPr>
              <a:t>Failure to understand the nature of a computer system into which client data is submitted likely breaches a duty of care.</a:t>
            </a:r>
          </a:p>
          <a:p>
            <a:pPr marL="685800" lvl="2">
              <a:lnSpc>
                <a:spcPct val="80000"/>
              </a:lnSpc>
              <a:spcBef>
                <a:spcPts val="600"/>
              </a:spcBef>
            </a:pPr>
            <a:r>
              <a:rPr lang="en-US" sz="2200" dirty="0">
                <a:latin typeface="+mn-lt"/>
              </a:rPr>
              <a:t>Reasonable efforts must be undertaken to know how each vendor’s product works before using it within the firm.</a:t>
            </a:r>
          </a:p>
          <a:p>
            <a:pPr marL="228600" lvl="1">
              <a:lnSpc>
                <a:spcPct val="80000"/>
              </a:lnSpc>
              <a:spcBef>
                <a:spcPts val="600"/>
              </a:spcBef>
            </a:pPr>
            <a:endParaRPr lang="en-US" sz="2200" dirty="0">
              <a:latin typeface="+mn-lt"/>
            </a:endParaRPr>
          </a:p>
          <a:p>
            <a:pPr marL="228600" lvl="1">
              <a:lnSpc>
                <a:spcPct val="80000"/>
              </a:lnSpc>
              <a:spcBef>
                <a:spcPts val="600"/>
              </a:spcBef>
            </a:pPr>
            <a:r>
              <a:rPr lang="en-US" sz="2200" dirty="0">
                <a:latin typeface="+mn-lt"/>
              </a:rPr>
              <a:t>Ask the key questions:</a:t>
            </a:r>
          </a:p>
          <a:p>
            <a:pPr marL="685800" lvl="2">
              <a:lnSpc>
                <a:spcPct val="80000"/>
              </a:lnSpc>
              <a:spcBef>
                <a:spcPts val="600"/>
              </a:spcBef>
            </a:pPr>
            <a:r>
              <a:rPr lang="en-US" sz="2200" dirty="0">
                <a:latin typeface="+mn-lt"/>
              </a:rPr>
              <a:t>How is data security, integrity, and reliability maintained? (Insist on HIPAA compliance.)</a:t>
            </a:r>
          </a:p>
          <a:p>
            <a:pPr marL="685800" lvl="2">
              <a:lnSpc>
                <a:spcPct val="80000"/>
              </a:lnSpc>
              <a:spcBef>
                <a:spcPts val="600"/>
              </a:spcBef>
            </a:pPr>
            <a:r>
              <a:rPr lang="en-US" sz="2200" dirty="0">
                <a:latin typeface="+mn-lt"/>
              </a:rPr>
              <a:t>Who has access, how will the information be used?</a:t>
            </a:r>
          </a:p>
          <a:p>
            <a:pPr marL="685800" lvl="2">
              <a:lnSpc>
                <a:spcPct val="80000"/>
              </a:lnSpc>
              <a:spcBef>
                <a:spcPts val="600"/>
              </a:spcBef>
            </a:pPr>
            <a:r>
              <a:rPr lang="en-US" sz="2200" dirty="0">
                <a:latin typeface="+mn-lt"/>
              </a:rPr>
              <a:t>Is any information being pulled from the firm’s use of the tool that could expose client information or attorney work product?</a:t>
            </a:r>
          </a:p>
        </p:txBody>
      </p:sp>
    </p:spTree>
    <p:extLst>
      <p:ext uri="{BB962C8B-B14F-4D97-AF65-F5344CB8AC3E}">
        <p14:creationId xmlns:p14="http://schemas.microsoft.com/office/powerpoint/2010/main" val="2600012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A98E4-CD30-2E80-1CB8-003ED951A1C4}"/>
              </a:ext>
            </a:extLst>
          </p:cNvPr>
          <p:cNvSpPr>
            <a:spLocks noGrp="1"/>
          </p:cNvSpPr>
          <p:nvPr>
            <p:ph type="title"/>
          </p:nvPr>
        </p:nvSpPr>
        <p:spPr/>
        <p:txBody>
          <a:bodyPr>
            <a:normAutofit fontScale="90000"/>
          </a:bodyPr>
          <a:lstStyle/>
          <a:p>
            <a:r>
              <a:rPr lang="en-US" dirty="0">
                <a:latin typeface="+mn-lt"/>
              </a:rPr>
              <a:t>Model Rules are just one source of technological competence obligations</a:t>
            </a:r>
          </a:p>
        </p:txBody>
      </p:sp>
      <p:sp>
        <p:nvSpPr>
          <p:cNvPr id="3" name="Content Placeholder 2">
            <a:extLst>
              <a:ext uri="{FF2B5EF4-FFF2-40B4-BE49-F238E27FC236}">
                <a16:creationId xmlns:a16="http://schemas.microsoft.com/office/drawing/2014/main" id="{A9EE1581-7002-31BD-CBB5-80EEAC63D289}"/>
              </a:ext>
            </a:extLst>
          </p:cNvPr>
          <p:cNvSpPr>
            <a:spLocks noGrp="1"/>
          </p:cNvSpPr>
          <p:nvPr>
            <p:ph idx="1"/>
          </p:nvPr>
        </p:nvSpPr>
        <p:spPr>
          <a:xfrm>
            <a:off x="284480" y="1343891"/>
            <a:ext cx="11549617" cy="4950229"/>
          </a:xfrm>
        </p:spPr>
        <p:txBody>
          <a:bodyPr>
            <a:normAutofit fontScale="77500" lnSpcReduction="20000"/>
          </a:bodyPr>
          <a:lstStyle/>
          <a:p>
            <a:r>
              <a:rPr lang="en-US" dirty="0">
                <a:latin typeface="+mn-lt"/>
              </a:rPr>
              <a:t>Although lawyers are “self-regulated,” significant law firm data is subject to the legal requirements of other state and federal law</a:t>
            </a:r>
          </a:p>
          <a:p>
            <a:r>
              <a:rPr lang="en-US" dirty="0">
                <a:latin typeface="+mn-lt"/>
              </a:rPr>
              <a:t>The Ethics 20/20 proposal part of a broader wave of technological compliance requirements, including</a:t>
            </a:r>
          </a:p>
          <a:p>
            <a:pPr lvl="1"/>
            <a:r>
              <a:rPr lang="en-US" dirty="0">
                <a:latin typeface="+mn-lt"/>
              </a:rPr>
              <a:t>Mandatory data breach notification laws in 49 jurisdictions</a:t>
            </a:r>
          </a:p>
          <a:p>
            <a:pPr lvl="1"/>
            <a:r>
              <a:rPr lang="en-US" dirty="0">
                <a:latin typeface="+mn-lt"/>
              </a:rPr>
              <a:t>SEC Guidance on risk disclosures for publicly traded companies</a:t>
            </a:r>
          </a:p>
          <a:p>
            <a:pPr lvl="1"/>
            <a:r>
              <a:rPr lang="en-US" dirty="0">
                <a:latin typeface="+mn-lt"/>
              </a:rPr>
              <a:t>Growth of HIPAA/HITECH Act for entities holding health care documents</a:t>
            </a:r>
          </a:p>
          <a:p>
            <a:pPr lvl="1"/>
            <a:r>
              <a:rPr lang="en-US" dirty="0">
                <a:latin typeface="+mn-lt"/>
              </a:rPr>
              <a:t>Expanded reach regarding personal information in financial records under GLB Act</a:t>
            </a:r>
          </a:p>
          <a:p>
            <a:pPr lvl="1"/>
            <a:r>
              <a:rPr lang="en-US" dirty="0">
                <a:latin typeface="+mn-lt"/>
              </a:rPr>
              <a:t>Increased scrutiny of international compliance under the US/EU safe harbor, Canada’ Personal Information Protection and Electronic Documents Act (PIPEDA) </a:t>
            </a:r>
          </a:p>
          <a:p>
            <a:pPr lvl="1"/>
            <a:r>
              <a:rPr lang="en-US" dirty="0">
                <a:latin typeface="+mn-lt"/>
              </a:rPr>
              <a:t>International data transfers under GDPR</a:t>
            </a:r>
          </a:p>
          <a:p>
            <a:pPr lvl="1"/>
            <a:r>
              <a:rPr lang="en-US" dirty="0">
                <a:latin typeface="+mn-lt"/>
              </a:rPr>
              <a:t>Increased direct regulation by state law. None of these laws exempt law firms by category.</a:t>
            </a:r>
          </a:p>
          <a:p>
            <a:r>
              <a:rPr lang="en-US" dirty="0">
                <a:latin typeface="+mn-lt"/>
              </a:rPr>
              <a:t>The growth of regulation affects law firms</a:t>
            </a:r>
          </a:p>
          <a:p>
            <a:pPr lvl="1"/>
            <a:r>
              <a:rPr lang="en-US" dirty="0">
                <a:latin typeface="+mn-lt"/>
              </a:rPr>
              <a:t>Confirms that data held by law firms is governed by rules beyond the ethics laws</a:t>
            </a:r>
          </a:p>
          <a:p>
            <a:pPr lvl="1"/>
            <a:r>
              <a:rPr lang="en-US" dirty="0">
                <a:latin typeface="+mn-lt"/>
              </a:rPr>
              <a:t>Provides best practices for data protection, security and confidentiality</a:t>
            </a:r>
          </a:p>
          <a:p>
            <a:endParaRPr lang="en-US" dirty="0">
              <a:latin typeface="+mn-lt"/>
            </a:endParaRPr>
          </a:p>
        </p:txBody>
      </p:sp>
    </p:spTree>
    <p:extLst>
      <p:ext uri="{BB962C8B-B14F-4D97-AF65-F5344CB8AC3E}">
        <p14:creationId xmlns:p14="http://schemas.microsoft.com/office/powerpoint/2010/main" val="37137406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02C5A4-7442-1C1B-971A-C6FF10B3256D}"/>
              </a:ext>
            </a:extLst>
          </p:cNvPr>
          <p:cNvSpPr>
            <a:spLocks noGrp="1"/>
          </p:cNvSpPr>
          <p:nvPr>
            <p:ph type="title"/>
          </p:nvPr>
        </p:nvSpPr>
        <p:spPr/>
        <p:txBody>
          <a:bodyPr/>
          <a:lstStyle/>
          <a:p>
            <a:r>
              <a:rPr lang="en-US" dirty="0">
                <a:latin typeface="+mn-lt"/>
              </a:rPr>
              <a:t>Hallucinations are Malpractice and Misconduct</a:t>
            </a:r>
          </a:p>
        </p:txBody>
      </p:sp>
      <p:sp>
        <p:nvSpPr>
          <p:cNvPr id="7" name="Content Placeholder 6">
            <a:extLst>
              <a:ext uri="{FF2B5EF4-FFF2-40B4-BE49-F238E27FC236}">
                <a16:creationId xmlns:a16="http://schemas.microsoft.com/office/drawing/2014/main" id="{70C22E7B-746C-16F5-4BC8-8B27481F5A4C}"/>
              </a:ext>
            </a:extLst>
          </p:cNvPr>
          <p:cNvSpPr>
            <a:spLocks noGrp="1"/>
          </p:cNvSpPr>
          <p:nvPr>
            <p:ph idx="1"/>
          </p:nvPr>
        </p:nvSpPr>
        <p:spPr/>
        <p:txBody>
          <a:bodyPr>
            <a:normAutofit fontScale="92500"/>
          </a:bodyPr>
          <a:lstStyle/>
          <a:p>
            <a:r>
              <a:rPr lang="en-US" dirty="0">
                <a:latin typeface="+mn-lt"/>
              </a:rPr>
              <a:t>Rule 8.4 on misconduct. </a:t>
            </a:r>
            <a:r>
              <a:rPr lang="en-US" dirty="0">
                <a:effectLst/>
                <a:latin typeface="+mn-lt"/>
              </a:rPr>
              <a:t>It is professional misconduct for a lawyer to:</a:t>
            </a:r>
          </a:p>
          <a:p>
            <a:pPr lvl="1" algn="just"/>
            <a:r>
              <a:rPr lang="en-US" dirty="0">
                <a:effectLst/>
                <a:latin typeface="+mn-lt"/>
              </a:rPr>
              <a:t>…</a:t>
            </a:r>
          </a:p>
          <a:p>
            <a:pPr lvl="1" algn="just"/>
            <a:r>
              <a:rPr lang="en-US" dirty="0">
                <a:effectLst/>
                <a:latin typeface="+mn-lt"/>
              </a:rPr>
              <a:t>(c) engage in conduct involving dishonesty, fraud, deceit or misrepresentation;</a:t>
            </a:r>
          </a:p>
          <a:p>
            <a:pPr lvl="1" algn="just"/>
            <a:r>
              <a:rPr lang="en-US" dirty="0">
                <a:effectLst/>
                <a:latin typeface="+mn-lt"/>
              </a:rPr>
              <a:t>(d) engage in conduct that is prejudicial to the administration of justice;</a:t>
            </a:r>
          </a:p>
          <a:p>
            <a:pPr lvl="1"/>
            <a:r>
              <a:rPr lang="en-US" dirty="0">
                <a:latin typeface="+mn-lt"/>
              </a:rPr>
              <a:t>…</a:t>
            </a:r>
          </a:p>
          <a:p>
            <a:r>
              <a:rPr lang="en-US" dirty="0">
                <a:latin typeface="+mn-lt"/>
              </a:rPr>
              <a:t>Presenting false citations caused by AI hallucinations can rise to this level </a:t>
            </a:r>
          </a:p>
          <a:p>
            <a:pPr lvl="1"/>
            <a:r>
              <a:rPr lang="en-US" dirty="0">
                <a:latin typeface="+mn-lt"/>
              </a:rPr>
              <a:t>1.6 requires the lawyer to have a reasonable understanding of AI before adopting it</a:t>
            </a:r>
          </a:p>
          <a:p>
            <a:pPr lvl="1"/>
            <a:r>
              <a:rPr lang="en-US" dirty="0">
                <a:latin typeface="+mn-lt"/>
              </a:rPr>
              <a:t>Not verifying accuracy of content is a misrepresentation of the law and prejudicial to the administration of justice.</a:t>
            </a:r>
          </a:p>
          <a:p>
            <a:endParaRPr lang="en-US" dirty="0">
              <a:latin typeface="+mn-lt"/>
            </a:endParaRPr>
          </a:p>
        </p:txBody>
      </p:sp>
    </p:spTree>
    <p:extLst>
      <p:ext uri="{BB962C8B-B14F-4D97-AF65-F5344CB8AC3E}">
        <p14:creationId xmlns:p14="http://schemas.microsoft.com/office/powerpoint/2010/main" val="41708318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8DA46-D32A-6FE6-DE71-B5F9D4150F47}"/>
              </a:ext>
            </a:extLst>
          </p:cNvPr>
          <p:cNvSpPr>
            <a:spLocks noGrp="1"/>
          </p:cNvSpPr>
          <p:nvPr>
            <p:ph type="title"/>
          </p:nvPr>
        </p:nvSpPr>
        <p:spPr/>
        <p:txBody>
          <a:bodyPr/>
          <a:lstStyle/>
          <a:p>
            <a:r>
              <a:rPr lang="en-US" dirty="0">
                <a:latin typeface="+mn-lt"/>
              </a:rPr>
              <a:t>Hallucinations are Malpractice and Misconduct</a:t>
            </a:r>
          </a:p>
        </p:txBody>
      </p:sp>
      <p:sp>
        <p:nvSpPr>
          <p:cNvPr id="3" name="Content Placeholder 2">
            <a:extLst>
              <a:ext uri="{FF2B5EF4-FFF2-40B4-BE49-F238E27FC236}">
                <a16:creationId xmlns:a16="http://schemas.microsoft.com/office/drawing/2014/main" id="{040C05F9-240E-14C3-036E-7A170105F404}"/>
              </a:ext>
            </a:extLst>
          </p:cNvPr>
          <p:cNvSpPr>
            <a:spLocks noGrp="1"/>
          </p:cNvSpPr>
          <p:nvPr>
            <p:ph idx="1"/>
          </p:nvPr>
        </p:nvSpPr>
        <p:spPr>
          <a:xfrm>
            <a:off x="284480" y="1228803"/>
            <a:ext cx="5408749" cy="5065317"/>
          </a:xfrm>
        </p:spPr>
        <p:txBody>
          <a:bodyPr>
            <a:noAutofit/>
          </a:bodyPr>
          <a:lstStyle/>
          <a:p>
            <a:pPr>
              <a:lnSpc>
                <a:spcPct val="80000"/>
              </a:lnSpc>
              <a:spcBef>
                <a:spcPts val="600"/>
              </a:spcBef>
            </a:pPr>
            <a:r>
              <a:rPr lang="en-US" sz="2200" dirty="0">
                <a:latin typeface="+mn-lt"/>
              </a:rPr>
              <a:t>In June 2023, District Court Judge P. Kevin Castel of the United States District Court for the Southern District of New York sanctioned a law firm after it submitted fabricated judicial citations and opinions provided by ChatGPT in </a:t>
            </a:r>
            <a:r>
              <a:rPr lang="en-US" sz="2200" i="1" dirty="0">
                <a:latin typeface="+mn-lt"/>
              </a:rPr>
              <a:t>Mata v. Avianca</a:t>
            </a:r>
            <a:r>
              <a:rPr lang="en-US" sz="2200" dirty="0">
                <a:latin typeface="+mn-lt"/>
              </a:rPr>
              <a:t>.</a:t>
            </a:r>
          </a:p>
          <a:p>
            <a:pPr>
              <a:lnSpc>
                <a:spcPct val="80000"/>
              </a:lnSpc>
              <a:spcBef>
                <a:spcPts val="600"/>
              </a:spcBef>
            </a:pPr>
            <a:r>
              <a:rPr lang="en-US" sz="2200" dirty="0">
                <a:latin typeface="+mn-lt"/>
              </a:rPr>
              <a:t>In February 2024, in </a:t>
            </a:r>
            <a:r>
              <a:rPr lang="en-US" sz="2200" i="1" dirty="0">
                <a:latin typeface="+mn-lt"/>
              </a:rPr>
              <a:t>Smith v. Farwell </a:t>
            </a:r>
            <a:r>
              <a:rPr lang="en-US" sz="2200" dirty="0">
                <a:latin typeface="+mn-lt"/>
              </a:rPr>
              <a:t>another attorney was sanctioned $2,000 for doing the same.</a:t>
            </a:r>
          </a:p>
          <a:p>
            <a:pPr>
              <a:lnSpc>
                <a:spcPct val="80000"/>
              </a:lnSpc>
              <a:spcBef>
                <a:spcPts val="600"/>
              </a:spcBef>
            </a:pPr>
            <a:r>
              <a:rPr lang="en-US" sz="2200" dirty="0">
                <a:latin typeface="+mn-lt"/>
              </a:rPr>
              <a:t>Also in February 2024, in </a:t>
            </a:r>
            <a:r>
              <a:rPr lang="en-US" sz="2200" i="1" dirty="0">
                <a:latin typeface="+mn-lt"/>
              </a:rPr>
              <a:t>Kruse v. </a:t>
            </a:r>
            <a:r>
              <a:rPr lang="en-US" sz="2200" i="1" dirty="0" err="1">
                <a:latin typeface="+mn-lt"/>
              </a:rPr>
              <a:t>Karlen</a:t>
            </a:r>
            <a:r>
              <a:rPr lang="en-US" sz="2200" dirty="0">
                <a:latin typeface="+mn-lt"/>
              </a:rPr>
              <a:t>, the litigant filed an appellate brief in which 22 of 24 cases were fictitious (with made-up-sounding generic names such as Smith v. ABC Corporation and Jones v. XYZ Corporation).</a:t>
            </a:r>
          </a:p>
          <a:p>
            <a:pPr>
              <a:lnSpc>
                <a:spcPct val="80000"/>
              </a:lnSpc>
              <a:spcBef>
                <a:spcPts val="600"/>
              </a:spcBef>
            </a:pPr>
            <a:r>
              <a:rPr lang="en-US" sz="2200" b="1" dirty="0">
                <a:latin typeface="+mn-lt"/>
              </a:rPr>
              <a:t>Generative AI a growing problem for pro se litigants.</a:t>
            </a:r>
          </a:p>
        </p:txBody>
      </p:sp>
      <p:pic>
        <p:nvPicPr>
          <p:cNvPr id="9" name="Picture 8" descr="A large white and red airplane&#10;&#10;Description automatically generated">
            <a:extLst>
              <a:ext uri="{FF2B5EF4-FFF2-40B4-BE49-F238E27FC236}">
                <a16:creationId xmlns:a16="http://schemas.microsoft.com/office/drawing/2014/main" id="{965D760E-53E1-A0E6-60E7-DDB9C6E5FBAE}"/>
              </a:ext>
            </a:extLst>
          </p:cNvPr>
          <p:cNvPicPr>
            <a:picLocks noChangeAspect="1"/>
          </p:cNvPicPr>
          <p:nvPr/>
        </p:nvPicPr>
        <p:blipFill>
          <a:blip r:embed="rId2"/>
          <a:stretch>
            <a:fillRect/>
          </a:stretch>
        </p:blipFill>
        <p:spPr>
          <a:xfrm>
            <a:off x="5803190" y="3727813"/>
            <a:ext cx="6150653" cy="2566307"/>
          </a:xfrm>
          <a:prstGeom prst="rect">
            <a:avLst/>
          </a:prstGeom>
        </p:spPr>
      </p:pic>
      <p:pic>
        <p:nvPicPr>
          <p:cNvPr id="10" name="Picture 9">
            <a:extLst>
              <a:ext uri="{FF2B5EF4-FFF2-40B4-BE49-F238E27FC236}">
                <a16:creationId xmlns:a16="http://schemas.microsoft.com/office/drawing/2014/main" id="{09CD4220-F7FB-175F-3309-657300D437CF}"/>
              </a:ext>
            </a:extLst>
          </p:cNvPr>
          <p:cNvPicPr>
            <a:picLocks noChangeAspect="1"/>
          </p:cNvPicPr>
          <p:nvPr/>
        </p:nvPicPr>
        <p:blipFill rotWithShape="1">
          <a:blip r:embed="rId3"/>
          <a:srcRect b="36405"/>
          <a:stretch/>
        </p:blipFill>
        <p:spPr>
          <a:xfrm>
            <a:off x="5803190" y="1228803"/>
            <a:ext cx="6150653" cy="2200197"/>
          </a:xfrm>
          <a:prstGeom prst="rect">
            <a:avLst/>
          </a:prstGeom>
        </p:spPr>
      </p:pic>
    </p:spTree>
    <p:extLst>
      <p:ext uri="{BB962C8B-B14F-4D97-AF65-F5344CB8AC3E}">
        <p14:creationId xmlns:p14="http://schemas.microsoft.com/office/powerpoint/2010/main" val="41309934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85F66D-56E3-6B8F-350B-51D7D65A2DE1}"/>
              </a:ext>
            </a:extLst>
          </p:cNvPr>
          <p:cNvSpPr>
            <a:spLocks noGrp="1"/>
          </p:cNvSpPr>
          <p:nvPr>
            <p:ph type="title"/>
          </p:nvPr>
        </p:nvSpPr>
        <p:spPr/>
        <p:txBody>
          <a:bodyPr/>
          <a:lstStyle/>
          <a:p>
            <a:r>
              <a:rPr lang="en-US" dirty="0">
                <a:latin typeface="+mn-lt"/>
              </a:rPr>
              <a:t>Core Competency: Digital Literacy</a:t>
            </a:r>
          </a:p>
        </p:txBody>
      </p:sp>
      <p:sp>
        <p:nvSpPr>
          <p:cNvPr id="7" name="Content Placeholder 6">
            <a:extLst>
              <a:ext uri="{FF2B5EF4-FFF2-40B4-BE49-F238E27FC236}">
                <a16:creationId xmlns:a16="http://schemas.microsoft.com/office/drawing/2014/main" id="{C9795697-71FE-00C2-A28A-28F27CC02423}"/>
              </a:ext>
            </a:extLst>
          </p:cNvPr>
          <p:cNvSpPr>
            <a:spLocks noGrp="1"/>
          </p:cNvSpPr>
          <p:nvPr>
            <p:ph sz="half" idx="1"/>
          </p:nvPr>
        </p:nvSpPr>
        <p:spPr>
          <a:xfrm>
            <a:off x="121024" y="902251"/>
            <a:ext cx="7570694" cy="5525443"/>
          </a:xfrm>
        </p:spPr>
        <p:txBody>
          <a:bodyPr>
            <a:normAutofit/>
          </a:bodyPr>
          <a:lstStyle/>
          <a:p>
            <a:pPr marL="0" indent="0">
              <a:buNone/>
            </a:pPr>
            <a:r>
              <a:rPr lang="en-US" dirty="0">
                <a:latin typeface="+mn-lt"/>
              </a:rPr>
              <a:t>Digital Literacy: Everyone needs to be taught age-appropriate digital literacy.</a:t>
            </a:r>
          </a:p>
          <a:p>
            <a:r>
              <a:rPr lang="en-US" sz="2200" dirty="0">
                <a:latin typeface="+mn-lt"/>
              </a:rPr>
              <a:t>This means understanding that everything in the digital environment can be manipulated, and to recognize the wide variety of people and entities with incentive to do so. </a:t>
            </a:r>
          </a:p>
          <a:p>
            <a:r>
              <a:rPr lang="en-US" sz="2200" dirty="0">
                <a:latin typeface="+mn-lt"/>
              </a:rPr>
              <a:t>There is often, though not always, a trail of data, interactions, connections and other digital breadcrumbs to follow.  </a:t>
            </a:r>
          </a:p>
          <a:p>
            <a:r>
              <a:rPr lang="en-US" sz="2200" dirty="0">
                <a:latin typeface="+mn-lt"/>
              </a:rPr>
              <a:t>Digital Literacy Competency means understanding that things which appear to be quantifiable and data-driven — likes, shares, retweets, traffic, product reviews, advertising clicks — are easily and often manipulated. </a:t>
            </a:r>
          </a:p>
          <a:p>
            <a:r>
              <a:rPr lang="en-US" sz="2200" dirty="0">
                <a:latin typeface="+mn-lt"/>
              </a:rPr>
              <a:t>In every stage of legal practice, lawyers must use techniques and tools necessary to ensure that they are offering trusted, accurate information — and not amplifying falsehoods, manipulated content or troll campaigns.</a:t>
            </a:r>
          </a:p>
        </p:txBody>
      </p:sp>
      <p:pic>
        <p:nvPicPr>
          <p:cNvPr id="5" name="Picture 4">
            <a:extLst>
              <a:ext uri="{FF2B5EF4-FFF2-40B4-BE49-F238E27FC236}">
                <a16:creationId xmlns:a16="http://schemas.microsoft.com/office/drawing/2014/main" id="{CC6DBF37-B99F-B7AF-BC72-095C49EE5E2E}"/>
              </a:ext>
            </a:extLst>
          </p:cNvPr>
          <p:cNvPicPr>
            <a:picLocks noChangeAspect="1"/>
          </p:cNvPicPr>
          <p:nvPr/>
        </p:nvPicPr>
        <p:blipFill>
          <a:blip r:embed="rId3"/>
          <a:stretch>
            <a:fillRect/>
          </a:stretch>
        </p:blipFill>
        <p:spPr>
          <a:xfrm>
            <a:off x="7498190" y="213634"/>
            <a:ext cx="5180570" cy="6551048"/>
          </a:xfrm>
          <a:prstGeom prst="rect">
            <a:avLst/>
          </a:prstGeom>
        </p:spPr>
      </p:pic>
    </p:spTree>
    <p:extLst>
      <p:ext uri="{BB962C8B-B14F-4D97-AF65-F5344CB8AC3E}">
        <p14:creationId xmlns:p14="http://schemas.microsoft.com/office/powerpoint/2010/main" val="4211063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3BF86-6B72-F315-70DA-00B4562A09D0}"/>
              </a:ext>
            </a:extLst>
          </p:cNvPr>
          <p:cNvPicPr>
            <a:picLocks noChangeAspect="1"/>
          </p:cNvPicPr>
          <p:nvPr/>
        </p:nvPicPr>
        <p:blipFill rotWithShape="1">
          <a:blip r:embed="rId2"/>
          <a:srcRect l="4460" r="3988"/>
          <a:stretch/>
        </p:blipFill>
        <p:spPr>
          <a:xfrm>
            <a:off x="32656" y="1478280"/>
            <a:ext cx="3358268" cy="3899263"/>
          </a:xfrm>
          <a:prstGeom prst="rect">
            <a:avLst/>
          </a:prstGeom>
        </p:spPr>
      </p:pic>
      <p:sp>
        <p:nvSpPr>
          <p:cNvPr id="2" name="Title 1">
            <a:extLst>
              <a:ext uri="{FF2B5EF4-FFF2-40B4-BE49-F238E27FC236}">
                <a16:creationId xmlns:a16="http://schemas.microsoft.com/office/drawing/2014/main" id="{1805996F-E06B-2820-8A3B-ED361F3BE1D3}"/>
              </a:ext>
            </a:extLst>
          </p:cNvPr>
          <p:cNvSpPr>
            <a:spLocks noGrp="1"/>
          </p:cNvSpPr>
          <p:nvPr>
            <p:ph type="title"/>
          </p:nvPr>
        </p:nvSpPr>
        <p:spPr>
          <a:xfrm>
            <a:off x="284480" y="280852"/>
            <a:ext cx="11549617" cy="932410"/>
          </a:xfrm>
        </p:spPr>
        <p:txBody>
          <a:bodyPr/>
          <a:lstStyle/>
          <a:p>
            <a:r>
              <a:rPr lang="en-US" dirty="0">
                <a:latin typeface="+mn-lt"/>
              </a:rPr>
              <a:t>Revisiting the Steps for Assessing Legal Tech Adoption</a:t>
            </a:r>
          </a:p>
        </p:txBody>
      </p:sp>
      <p:sp>
        <p:nvSpPr>
          <p:cNvPr id="3" name="Content Placeholder 2">
            <a:extLst>
              <a:ext uri="{FF2B5EF4-FFF2-40B4-BE49-F238E27FC236}">
                <a16:creationId xmlns:a16="http://schemas.microsoft.com/office/drawing/2014/main" id="{8EEF78E3-09D2-FB38-35EF-7BC1D2E0A081}"/>
              </a:ext>
            </a:extLst>
          </p:cNvPr>
          <p:cNvSpPr>
            <a:spLocks noGrp="1"/>
          </p:cNvSpPr>
          <p:nvPr>
            <p:ph idx="1"/>
          </p:nvPr>
        </p:nvSpPr>
        <p:spPr>
          <a:xfrm>
            <a:off x="3390924" y="1240971"/>
            <a:ext cx="8659562" cy="5205548"/>
          </a:xfrm>
        </p:spPr>
        <p:txBody>
          <a:bodyPr>
            <a:normAutofit fontScale="92500" lnSpcReduction="10000"/>
          </a:bodyPr>
          <a:lstStyle/>
          <a:p>
            <a:pPr marL="457200" indent="-457200">
              <a:buFont typeface="+mj-lt"/>
              <a:buAutoNum type="arabicPeriod"/>
            </a:pPr>
            <a:r>
              <a:rPr lang="en-US" sz="1800" b="1" dirty="0">
                <a:latin typeface="+mn-lt"/>
              </a:rPr>
              <a:t>What’s the problem? </a:t>
            </a:r>
            <a:r>
              <a:rPr lang="en-US" sz="1800" dirty="0">
                <a:latin typeface="+mn-lt"/>
              </a:rPr>
              <a:t>- Establish specific, measurable, achievable, relevant, and time-bound (SMART) objectives.</a:t>
            </a:r>
          </a:p>
          <a:p>
            <a:pPr marL="457200" indent="-457200">
              <a:buFont typeface="+mj-lt"/>
              <a:buAutoNum type="arabicPeriod"/>
            </a:pPr>
            <a:r>
              <a:rPr lang="en-US" sz="1800" b="1" dirty="0">
                <a:latin typeface="+mn-lt"/>
              </a:rPr>
              <a:t>Does the solution fit? </a:t>
            </a:r>
            <a:r>
              <a:rPr lang="en-US" sz="1800" dirty="0">
                <a:latin typeface="+mn-lt"/>
              </a:rPr>
              <a:t>- Evaluate how well the new technology fits with your current business structure, processes, and long-term vision. Consider integration, scalability, and operational impacts.</a:t>
            </a:r>
          </a:p>
          <a:p>
            <a:pPr marL="457200" indent="-457200">
              <a:buFont typeface="+mj-lt"/>
              <a:buAutoNum type="arabicPeriod"/>
            </a:pPr>
            <a:r>
              <a:rPr lang="en-US" sz="1800" b="1" dirty="0">
                <a:latin typeface="+mn-lt"/>
              </a:rPr>
              <a:t>Do your homework. Does the solution work? </a:t>
            </a:r>
            <a:r>
              <a:rPr lang="en-US" sz="1800" dirty="0">
                <a:latin typeface="+mn-lt"/>
              </a:rPr>
              <a:t>–</a:t>
            </a:r>
          </a:p>
          <a:p>
            <a:pPr lvl="1"/>
            <a:r>
              <a:rPr lang="en-US" sz="1800" dirty="0">
                <a:latin typeface="+mn-lt"/>
              </a:rPr>
              <a:t>Analyze the practical, economic, technical, and operational feasibility of implementing the technology. Assess the potential benefits against the costs, resources, and time required.</a:t>
            </a:r>
          </a:p>
          <a:p>
            <a:pPr lvl="1"/>
            <a:r>
              <a:rPr lang="en-US" sz="1800" dirty="0">
                <a:latin typeface="+mn-lt"/>
              </a:rPr>
              <a:t>Investigate the market readiness, demand, competition, and potential disruptions related to the technology. Understand its place in the broader market landscape.</a:t>
            </a:r>
          </a:p>
          <a:p>
            <a:pPr lvl="1"/>
            <a:r>
              <a:rPr lang="en-US" sz="1800" dirty="0">
                <a:latin typeface="+mn-lt"/>
              </a:rPr>
              <a:t>Engage cross-functional teams, industry experts, and key stakeholders to gather diverse perspectives on the technology's opportunities, risks, and implications.</a:t>
            </a:r>
          </a:p>
          <a:p>
            <a:pPr marL="457200" indent="-457200">
              <a:buFont typeface="+mj-lt"/>
              <a:buAutoNum type="arabicPeriod"/>
            </a:pPr>
            <a:r>
              <a:rPr lang="en-US" sz="1800" b="1" dirty="0">
                <a:latin typeface="+mn-lt"/>
              </a:rPr>
              <a:t>Do more homework. Does the solution work in the real world? </a:t>
            </a:r>
            <a:r>
              <a:rPr lang="en-US" sz="1800" dirty="0">
                <a:latin typeface="+mn-lt"/>
              </a:rPr>
              <a:t>–</a:t>
            </a:r>
          </a:p>
          <a:p>
            <a:pPr lvl="1"/>
            <a:r>
              <a:rPr lang="en-US" sz="1800" dirty="0">
                <a:latin typeface="+mn-lt"/>
              </a:rPr>
              <a:t>Execute pilot programs or trials to practically assess the technology in real-world scenarios. Collect feedback and data to refine and optimize the implementation.</a:t>
            </a:r>
          </a:p>
          <a:p>
            <a:pPr lvl="1"/>
            <a:r>
              <a:rPr lang="en-US" sz="1800" dirty="0">
                <a:latin typeface="+mn-lt"/>
              </a:rPr>
              <a:t>Identify and quantify potential risks such as security, compliance, scalability, and market shifts. Develop mitigation strategies to address these risks.</a:t>
            </a:r>
          </a:p>
          <a:p>
            <a:pPr marL="457200" indent="-457200">
              <a:buFont typeface="+mj-lt"/>
              <a:buAutoNum type="arabicPeriod"/>
            </a:pPr>
            <a:r>
              <a:rPr lang="en-US" sz="1800" b="1" dirty="0">
                <a:latin typeface="+mn-lt"/>
              </a:rPr>
              <a:t>Does the solution meet the client needs as well as the firm needs? </a:t>
            </a:r>
            <a:r>
              <a:rPr lang="en-US" sz="1800" dirty="0">
                <a:latin typeface="+mn-lt"/>
              </a:rPr>
              <a:t>- Evaluate the ethical implications, professional responsibility guidelines, and broader impact.</a:t>
            </a:r>
          </a:p>
        </p:txBody>
      </p:sp>
    </p:spTree>
    <p:extLst>
      <p:ext uri="{BB962C8B-B14F-4D97-AF65-F5344CB8AC3E}">
        <p14:creationId xmlns:p14="http://schemas.microsoft.com/office/powerpoint/2010/main" val="1307849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5623AC-219E-7CCD-68F3-96C5B15E8053}"/>
              </a:ext>
            </a:extLst>
          </p:cNvPr>
          <p:cNvPicPr>
            <a:picLocks noChangeAspect="1"/>
          </p:cNvPicPr>
          <p:nvPr/>
        </p:nvPicPr>
        <p:blipFill rotWithShape="1">
          <a:blip r:embed="rId2"/>
          <a:srcRect t="7461" b="33968"/>
          <a:stretch/>
        </p:blipFill>
        <p:spPr>
          <a:xfrm>
            <a:off x="0" y="108857"/>
            <a:ext cx="12192000" cy="6324600"/>
          </a:xfrm>
          <a:prstGeom prst="rect">
            <a:avLst/>
          </a:prstGeom>
        </p:spPr>
      </p:pic>
      <p:sp>
        <p:nvSpPr>
          <p:cNvPr id="2" name="Title 1">
            <a:extLst>
              <a:ext uri="{FF2B5EF4-FFF2-40B4-BE49-F238E27FC236}">
                <a16:creationId xmlns:a16="http://schemas.microsoft.com/office/drawing/2014/main" id="{6AD59F97-8174-718F-53D3-BB1B8D3557A3}"/>
              </a:ext>
            </a:extLst>
          </p:cNvPr>
          <p:cNvSpPr>
            <a:spLocks noGrp="1"/>
          </p:cNvSpPr>
          <p:nvPr>
            <p:ph type="title"/>
          </p:nvPr>
        </p:nvSpPr>
        <p:spPr>
          <a:xfrm>
            <a:off x="272143" y="910344"/>
            <a:ext cx="7327411" cy="932410"/>
          </a:xfrm>
        </p:spPr>
        <p:txBody>
          <a:bodyPr>
            <a:normAutofit fontScale="90000"/>
          </a:bodyPr>
          <a:lstStyle/>
          <a:p>
            <a:r>
              <a:rPr lang="en-US" sz="5400" dirty="0">
                <a:solidFill>
                  <a:schemeClr val="accent5">
                    <a:lumMod val="20000"/>
                    <a:lumOff val="80000"/>
                  </a:schemeClr>
                </a:solidFill>
                <a:latin typeface="+mn-lt"/>
              </a:rPr>
              <a:t>Use of AI in Law </a:t>
            </a:r>
            <a:br>
              <a:rPr lang="en-US" sz="5400" dirty="0">
                <a:solidFill>
                  <a:schemeClr val="accent5">
                    <a:lumMod val="20000"/>
                    <a:lumOff val="80000"/>
                  </a:schemeClr>
                </a:solidFill>
                <a:latin typeface="+mn-lt"/>
              </a:rPr>
            </a:br>
            <a:r>
              <a:rPr lang="en-US" sz="5400" dirty="0">
                <a:solidFill>
                  <a:schemeClr val="accent5">
                    <a:lumMod val="20000"/>
                    <a:lumOff val="80000"/>
                  </a:schemeClr>
                </a:solidFill>
                <a:latin typeface="+mn-lt"/>
              </a:rPr>
              <a:t>Practice and </a:t>
            </a:r>
            <a:br>
              <a:rPr lang="en-US" sz="5400" dirty="0">
                <a:solidFill>
                  <a:schemeClr val="accent5">
                    <a:lumMod val="20000"/>
                    <a:lumOff val="80000"/>
                  </a:schemeClr>
                </a:solidFill>
                <a:latin typeface="+mn-lt"/>
              </a:rPr>
            </a:br>
            <a:r>
              <a:rPr lang="en-US" sz="5400" dirty="0">
                <a:solidFill>
                  <a:schemeClr val="accent5">
                    <a:lumMod val="20000"/>
                    <a:lumOff val="80000"/>
                  </a:schemeClr>
                </a:solidFill>
                <a:latin typeface="+mn-lt"/>
              </a:rPr>
              <a:t>Law School</a:t>
            </a:r>
          </a:p>
        </p:txBody>
      </p:sp>
    </p:spTree>
    <p:extLst>
      <p:ext uri="{BB962C8B-B14F-4D97-AF65-F5344CB8AC3E}">
        <p14:creationId xmlns:p14="http://schemas.microsoft.com/office/powerpoint/2010/main" val="1922524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F5B36-FD2F-B946-1208-6D36B74D7D9F}"/>
              </a:ext>
            </a:extLst>
          </p:cNvPr>
          <p:cNvSpPr>
            <a:spLocks noGrp="1"/>
          </p:cNvSpPr>
          <p:nvPr>
            <p:ph type="title"/>
          </p:nvPr>
        </p:nvSpPr>
        <p:spPr/>
        <p:txBody>
          <a:bodyPr>
            <a:normAutofit/>
          </a:bodyPr>
          <a:lstStyle/>
          <a:p>
            <a:r>
              <a:rPr lang="en-US" dirty="0">
                <a:latin typeface="+mn-lt"/>
              </a:rPr>
              <a:t>Threats of Generative AI’ Expansion on the Field of Law</a:t>
            </a:r>
          </a:p>
        </p:txBody>
      </p:sp>
      <p:sp>
        <p:nvSpPr>
          <p:cNvPr id="4" name="Content Placeholder 3">
            <a:extLst>
              <a:ext uri="{FF2B5EF4-FFF2-40B4-BE49-F238E27FC236}">
                <a16:creationId xmlns:a16="http://schemas.microsoft.com/office/drawing/2014/main" id="{D5FB9135-67C7-C483-6E6C-0C55BD75AC66}"/>
              </a:ext>
            </a:extLst>
          </p:cNvPr>
          <p:cNvSpPr>
            <a:spLocks noGrp="1"/>
          </p:cNvSpPr>
          <p:nvPr>
            <p:ph sz="half" idx="1"/>
          </p:nvPr>
        </p:nvSpPr>
        <p:spPr>
          <a:xfrm>
            <a:off x="121024" y="821228"/>
            <a:ext cx="5843493" cy="3173830"/>
          </a:xfrm>
        </p:spPr>
        <p:txBody>
          <a:bodyPr>
            <a:noAutofit/>
          </a:bodyPr>
          <a:lstStyle/>
          <a:p>
            <a:pPr marL="0" indent="0">
              <a:lnSpc>
                <a:spcPct val="60000"/>
              </a:lnSpc>
              <a:buNone/>
            </a:pPr>
            <a:r>
              <a:rPr lang="en-US" sz="2000" b="1" dirty="0">
                <a:latin typeface="+mn-lt"/>
              </a:rPr>
              <a:t>Risks of Use</a:t>
            </a:r>
          </a:p>
          <a:p>
            <a:pPr>
              <a:lnSpc>
                <a:spcPct val="60000"/>
              </a:lnSpc>
              <a:spcBef>
                <a:spcPts val="800"/>
              </a:spcBef>
            </a:pPr>
            <a:r>
              <a:rPr lang="en-US" sz="2000" b="1" dirty="0">
                <a:latin typeface="+mn-lt"/>
              </a:rPr>
              <a:t>Current tools </a:t>
            </a:r>
            <a:r>
              <a:rPr lang="en-US" sz="2000" dirty="0">
                <a:latin typeface="+mn-lt"/>
              </a:rPr>
              <a:t>are highly inaccurate, hallucinate, and fabricate content</a:t>
            </a:r>
          </a:p>
          <a:p>
            <a:pPr>
              <a:lnSpc>
                <a:spcPct val="60000"/>
              </a:lnSpc>
              <a:spcBef>
                <a:spcPts val="800"/>
              </a:spcBef>
            </a:pPr>
            <a:r>
              <a:rPr lang="en-US" sz="2000" dirty="0">
                <a:latin typeface="+mn-lt"/>
              </a:rPr>
              <a:t>Poor quality translation has led to substantial errors in translation services for asylum seekers</a:t>
            </a:r>
          </a:p>
          <a:p>
            <a:pPr>
              <a:lnSpc>
                <a:spcPct val="60000"/>
              </a:lnSpc>
              <a:spcBef>
                <a:spcPts val="800"/>
              </a:spcBef>
            </a:pPr>
            <a:r>
              <a:rPr lang="en-US" sz="2000" dirty="0">
                <a:latin typeface="+mn-lt"/>
              </a:rPr>
              <a:t>Models are not proprietary, leading to disclosure of trade secrets, sensitive market data, disclosures undermining patent eligibility, etc.</a:t>
            </a:r>
          </a:p>
          <a:p>
            <a:pPr>
              <a:lnSpc>
                <a:spcPct val="60000"/>
              </a:lnSpc>
              <a:spcBef>
                <a:spcPts val="800"/>
              </a:spcBef>
            </a:pPr>
            <a:r>
              <a:rPr lang="en-US" sz="2000" dirty="0">
                <a:latin typeface="+mn-lt"/>
              </a:rPr>
              <a:t>Experts can discern good from bad AI output, but less experienced attorneys will struggle to find the flaws</a:t>
            </a:r>
          </a:p>
          <a:p>
            <a:pPr>
              <a:lnSpc>
                <a:spcPct val="60000"/>
              </a:lnSpc>
              <a:spcBef>
                <a:spcPts val="800"/>
              </a:spcBef>
            </a:pPr>
            <a:r>
              <a:rPr lang="en-US" sz="2000" dirty="0">
                <a:latin typeface="+mn-lt"/>
              </a:rPr>
              <a:t>Misapplication of AI violates PR rules</a:t>
            </a:r>
          </a:p>
          <a:p>
            <a:pPr>
              <a:lnSpc>
                <a:spcPct val="60000"/>
              </a:lnSpc>
              <a:spcBef>
                <a:spcPts val="800"/>
              </a:spcBef>
            </a:pPr>
            <a:r>
              <a:rPr lang="en-US" sz="2000" dirty="0">
                <a:latin typeface="+mn-lt"/>
              </a:rPr>
              <a:t>Availability of AI will not be equitably distributed</a:t>
            </a:r>
          </a:p>
        </p:txBody>
      </p:sp>
      <p:sp>
        <p:nvSpPr>
          <p:cNvPr id="5" name="Content Placeholder 4">
            <a:extLst>
              <a:ext uri="{FF2B5EF4-FFF2-40B4-BE49-F238E27FC236}">
                <a16:creationId xmlns:a16="http://schemas.microsoft.com/office/drawing/2014/main" id="{AB61E3A6-4B47-79D0-8A43-D130DD425520}"/>
              </a:ext>
            </a:extLst>
          </p:cNvPr>
          <p:cNvSpPr>
            <a:spLocks noGrp="1"/>
          </p:cNvSpPr>
          <p:nvPr>
            <p:ph sz="half" idx="2"/>
          </p:nvPr>
        </p:nvSpPr>
        <p:spPr>
          <a:xfrm>
            <a:off x="6096000" y="826409"/>
            <a:ext cx="5974976" cy="3625275"/>
          </a:xfrm>
        </p:spPr>
        <p:txBody>
          <a:bodyPr>
            <a:normAutofit fontScale="85000" lnSpcReduction="10000"/>
          </a:bodyPr>
          <a:lstStyle/>
          <a:p>
            <a:pPr marL="0" indent="0">
              <a:buNone/>
            </a:pPr>
            <a:r>
              <a:rPr lang="en-US" sz="2600" b="1" dirty="0">
                <a:latin typeface="+mn-lt"/>
              </a:rPr>
              <a:t>Existential Concerns</a:t>
            </a:r>
          </a:p>
          <a:p>
            <a:pPr>
              <a:spcBef>
                <a:spcPts val="800"/>
              </a:spcBef>
            </a:pPr>
            <a:r>
              <a:rPr lang="en-US" dirty="0">
                <a:latin typeface="+mn-lt"/>
              </a:rPr>
              <a:t>AI’s potential for disinformation, invasion of privacy, IP violations, bias and other harms outweigh benefits</a:t>
            </a:r>
          </a:p>
          <a:p>
            <a:pPr>
              <a:spcBef>
                <a:spcPts val="800"/>
              </a:spcBef>
            </a:pPr>
            <a:r>
              <a:rPr lang="en-US" dirty="0">
                <a:latin typeface="+mn-lt"/>
              </a:rPr>
              <a:t>First quarter ’23 had a nearly 5% employment reduction tied to AI Adoption</a:t>
            </a:r>
          </a:p>
          <a:p>
            <a:pPr>
              <a:spcBef>
                <a:spcPts val="800"/>
              </a:spcBef>
            </a:pPr>
            <a:r>
              <a:rPr lang="en-US" dirty="0">
                <a:latin typeface="+mn-lt"/>
              </a:rPr>
              <a:t>Law firms are reporting anecdotally that they may reduce next year’s hiring by up to 20% in  light of AI efficiencies</a:t>
            </a:r>
          </a:p>
          <a:p>
            <a:pPr>
              <a:spcBef>
                <a:spcPts val="800"/>
              </a:spcBef>
            </a:pPr>
            <a:r>
              <a:rPr lang="en-US" dirty="0">
                <a:latin typeface="+mn-lt"/>
              </a:rPr>
              <a:t>Much “inefficient” work is conducted by junior attorneys who are being trained to practice law – lawyer training will erode, corrupting the pipeline</a:t>
            </a:r>
          </a:p>
          <a:p>
            <a:pPr>
              <a:spcBef>
                <a:spcPts val="800"/>
              </a:spcBef>
            </a:pPr>
            <a:r>
              <a:rPr lang="en-US" dirty="0">
                <a:latin typeface="+mn-lt"/>
              </a:rPr>
              <a:t>Legal services further divide between bespoke, sophisticated legal guidance for wealthy from high-volume, undifferentiated forms-based practice</a:t>
            </a:r>
          </a:p>
          <a:p>
            <a:endParaRPr lang="en-US" dirty="0">
              <a:latin typeface="+mn-lt"/>
            </a:endParaRPr>
          </a:p>
          <a:p>
            <a:endParaRPr lang="en-US" dirty="0">
              <a:latin typeface="+mn-lt"/>
            </a:endParaRPr>
          </a:p>
        </p:txBody>
      </p:sp>
      <p:sp>
        <p:nvSpPr>
          <p:cNvPr id="3" name="Content Placeholder 3">
            <a:extLst>
              <a:ext uri="{FF2B5EF4-FFF2-40B4-BE49-F238E27FC236}">
                <a16:creationId xmlns:a16="http://schemas.microsoft.com/office/drawing/2014/main" id="{03307C00-69F1-B6F7-698B-CE678FD4429D}"/>
              </a:ext>
            </a:extLst>
          </p:cNvPr>
          <p:cNvSpPr txBox="1">
            <a:spLocks/>
          </p:cNvSpPr>
          <p:nvPr/>
        </p:nvSpPr>
        <p:spPr>
          <a:xfrm>
            <a:off x="121023" y="4451684"/>
            <a:ext cx="12005985" cy="21731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spcBef>
                <a:spcPts val="600"/>
              </a:spcBef>
              <a:buFont typeface="Arial" panose="020B0604020202020204" pitchFamily="34" charset="0"/>
              <a:buNone/>
            </a:pPr>
            <a:r>
              <a:rPr lang="en-US" b="1" dirty="0">
                <a:solidFill>
                  <a:schemeClr val="tx1"/>
                </a:solidFill>
              </a:rPr>
              <a:t>The potential for change from AI is not new; society has changed before</a:t>
            </a:r>
          </a:p>
          <a:p>
            <a:pPr>
              <a:lnSpc>
                <a:spcPct val="70000"/>
              </a:lnSpc>
              <a:spcBef>
                <a:spcPts val="600"/>
              </a:spcBef>
            </a:pPr>
            <a:r>
              <a:rPr lang="en-US" sz="2000" dirty="0">
                <a:solidFill>
                  <a:schemeClr val="tx1"/>
                </a:solidFill>
              </a:rPr>
              <a:t>Gunpowder in Europe redefined military combat and consolidated the power of the modern state</a:t>
            </a:r>
          </a:p>
          <a:p>
            <a:pPr>
              <a:lnSpc>
                <a:spcPct val="70000"/>
              </a:lnSpc>
              <a:spcBef>
                <a:spcPts val="600"/>
              </a:spcBef>
            </a:pPr>
            <a:r>
              <a:rPr lang="en-US" sz="2000" dirty="0">
                <a:solidFill>
                  <a:schemeClr val="tx1"/>
                </a:solidFill>
              </a:rPr>
              <a:t>Automobiles led to the birth of the U.S. suburb; along with the pill, they fueled the woman's rights movement</a:t>
            </a:r>
          </a:p>
          <a:p>
            <a:pPr>
              <a:lnSpc>
                <a:spcPct val="70000"/>
              </a:lnSpc>
              <a:spcBef>
                <a:spcPts val="600"/>
              </a:spcBef>
            </a:pPr>
            <a:r>
              <a:rPr lang="en-US" sz="2000" dirty="0">
                <a:solidFill>
                  <a:schemeClr val="tx1"/>
                </a:solidFill>
              </a:rPr>
              <a:t>The motion picture industry was the 5</a:t>
            </a:r>
            <a:r>
              <a:rPr lang="en-US" sz="2000" baseline="30000" dirty="0">
                <a:solidFill>
                  <a:schemeClr val="tx1"/>
                </a:solidFill>
              </a:rPr>
              <a:t>th</a:t>
            </a:r>
            <a:r>
              <a:rPr lang="en-US" sz="2000" dirty="0">
                <a:solidFill>
                  <a:schemeClr val="tx1"/>
                </a:solidFill>
              </a:rPr>
              <a:t> largest sector in the US economy by 1916 – more than a decade before the talkies</a:t>
            </a:r>
          </a:p>
          <a:p>
            <a:pPr>
              <a:lnSpc>
                <a:spcPct val="70000"/>
              </a:lnSpc>
              <a:spcBef>
                <a:spcPts val="600"/>
              </a:spcBef>
            </a:pPr>
            <a:r>
              <a:rPr lang="en-US" sz="2000" dirty="0">
                <a:solidFill>
                  <a:schemeClr val="tx1"/>
                </a:solidFill>
              </a:rPr>
              <a:t>The medium is the message; transformative technologies rewrite the bonds that define personal and institutional relationships</a:t>
            </a:r>
          </a:p>
        </p:txBody>
      </p:sp>
    </p:spTree>
    <p:extLst>
      <p:ext uri="{BB962C8B-B14F-4D97-AF65-F5344CB8AC3E}">
        <p14:creationId xmlns:p14="http://schemas.microsoft.com/office/powerpoint/2010/main" val="18420872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A9431-670E-8AEC-8115-61BEBE06F2F6}"/>
              </a:ext>
            </a:extLst>
          </p:cNvPr>
          <p:cNvSpPr>
            <a:spLocks noGrp="1"/>
          </p:cNvSpPr>
          <p:nvPr>
            <p:ph type="title" idx="4294967295"/>
          </p:nvPr>
        </p:nvSpPr>
        <p:spPr>
          <a:xfrm>
            <a:off x="641350" y="198438"/>
            <a:ext cx="11550650" cy="427037"/>
          </a:xfrm>
        </p:spPr>
        <p:txBody>
          <a:bodyPr>
            <a:normAutofit fontScale="90000"/>
          </a:bodyPr>
          <a:lstStyle/>
          <a:p>
            <a:r>
              <a:rPr lang="en-US" dirty="0">
                <a:latin typeface="+mn-lt"/>
              </a:rPr>
              <a:t>Legal Tech is Transforming the Business of Law</a:t>
            </a:r>
          </a:p>
        </p:txBody>
      </p:sp>
      <p:pic>
        <p:nvPicPr>
          <p:cNvPr id="5" name="Content Placeholder 4" descr="A group of logos on a white background&#10;&#10;Description automatically generated">
            <a:extLst>
              <a:ext uri="{FF2B5EF4-FFF2-40B4-BE49-F238E27FC236}">
                <a16:creationId xmlns:a16="http://schemas.microsoft.com/office/drawing/2014/main" id="{9887E625-58D4-4AD2-68AE-6333ACD790E6}"/>
              </a:ext>
            </a:extLst>
          </p:cNvPr>
          <p:cNvPicPr>
            <a:picLocks noGrp="1" noChangeAspect="1"/>
          </p:cNvPicPr>
          <p:nvPr>
            <p:ph idx="4294967295"/>
          </p:nvPr>
        </p:nvPicPr>
        <p:blipFill>
          <a:blip r:embed="rId2"/>
          <a:stretch>
            <a:fillRect/>
          </a:stretch>
        </p:blipFill>
        <p:spPr>
          <a:xfrm>
            <a:off x="457199" y="625475"/>
            <a:ext cx="11309350" cy="5764439"/>
          </a:xfrm>
        </p:spPr>
      </p:pic>
    </p:spTree>
    <p:extLst>
      <p:ext uri="{BB962C8B-B14F-4D97-AF65-F5344CB8AC3E}">
        <p14:creationId xmlns:p14="http://schemas.microsoft.com/office/powerpoint/2010/main" val="13416093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6AFAF34D-FDC1-0D90-1FF4-92B145E55742}"/>
              </a:ext>
            </a:extLst>
          </p:cNvPr>
          <p:cNvPicPr>
            <a:picLocks noChangeAspect="1"/>
          </p:cNvPicPr>
          <p:nvPr/>
        </p:nvPicPr>
        <p:blipFill>
          <a:blip r:embed="rId2"/>
          <a:stretch>
            <a:fillRect/>
          </a:stretch>
        </p:blipFill>
        <p:spPr>
          <a:xfrm>
            <a:off x="0" y="663961"/>
            <a:ext cx="11114314" cy="6259655"/>
          </a:xfrm>
          <a:prstGeom prst="rect">
            <a:avLst/>
          </a:prstGeom>
        </p:spPr>
      </p:pic>
      <p:sp>
        <p:nvSpPr>
          <p:cNvPr id="2" name="Title 1">
            <a:extLst>
              <a:ext uri="{FF2B5EF4-FFF2-40B4-BE49-F238E27FC236}">
                <a16:creationId xmlns:a16="http://schemas.microsoft.com/office/drawing/2014/main" id="{5CEA9431-670E-8AEC-8115-61BEBE06F2F6}"/>
              </a:ext>
            </a:extLst>
          </p:cNvPr>
          <p:cNvSpPr>
            <a:spLocks noGrp="1"/>
          </p:cNvSpPr>
          <p:nvPr>
            <p:ph type="title" idx="4294967295"/>
          </p:nvPr>
        </p:nvSpPr>
        <p:spPr>
          <a:xfrm>
            <a:off x="325664" y="46034"/>
            <a:ext cx="11550650" cy="427037"/>
          </a:xfrm>
          <a:prstGeom prst="rect">
            <a:avLst/>
          </a:prstGeom>
        </p:spPr>
        <p:txBody>
          <a:bodyPr>
            <a:normAutofit fontScale="90000"/>
          </a:bodyPr>
          <a:lstStyle/>
          <a:p>
            <a:r>
              <a:rPr lang="en-US" dirty="0">
                <a:latin typeface="+mn-lt"/>
              </a:rPr>
              <a:t>Legal Tech is Transforming the Business of Law</a:t>
            </a:r>
          </a:p>
        </p:txBody>
      </p:sp>
    </p:spTree>
    <p:extLst>
      <p:ext uri="{BB962C8B-B14F-4D97-AF65-F5344CB8AC3E}">
        <p14:creationId xmlns:p14="http://schemas.microsoft.com/office/powerpoint/2010/main" val="10715647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3BF86-6B72-F315-70DA-00B4562A09D0}"/>
              </a:ext>
            </a:extLst>
          </p:cNvPr>
          <p:cNvPicPr>
            <a:picLocks noChangeAspect="1"/>
          </p:cNvPicPr>
          <p:nvPr/>
        </p:nvPicPr>
        <p:blipFill rotWithShape="1">
          <a:blip r:embed="rId2"/>
          <a:srcRect l="4460" r="3988"/>
          <a:stretch/>
        </p:blipFill>
        <p:spPr>
          <a:xfrm>
            <a:off x="32656" y="1478280"/>
            <a:ext cx="3358268" cy="3899263"/>
          </a:xfrm>
          <a:prstGeom prst="rect">
            <a:avLst/>
          </a:prstGeom>
        </p:spPr>
      </p:pic>
      <p:sp>
        <p:nvSpPr>
          <p:cNvPr id="2" name="Title 1">
            <a:extLst>
              <a:ext uri="{FF2B5EF4-FFF2-40B4-BE49-F238E27FC236}">
                <a16:creationId xmlns:a16="http://schemas.microsoft.com/office/drawing/2014/main" id="{1805996F-E06B-2820-8A3B-ED361F3BE1D3}"/>
              </a:ext>
            </a:extLst>
          </p:cNvPr>
          <p:cNvSpPr>
            <a:spLocks noGrp="1"/>
          </p:cNvSpPr>
          <p:nvPr>
            <p:ph type="title"/>
          </p:nvPr>
        </p:nvSpPr>
        <p:spPr>
          <a:xfrm>
            <a:off x="284480" y="280852"/>
            <a:ext cx="11549617" cy="932410"/>
          </a:xfrm>
        </p:spPr>
        <p:txBody>
          <a:bodyPr/>
          <a:lstStyle/>
          <a:p>
            <a:r>
              <a:rPr lang="en-US" dirty="0">
                <a:latin typeface="+mn-lt"/>
              </a:rPr>
              <a:t>Steps for Assessing Legal Tech Adoption</a:t>
            </a:r>
          </a:p>
        </p:txBody>
      </p:sp>
      <p:sp>
        <p:nvSpPr>
          <p:cNvPr id="3" name="Content Placeholder 2">
            <a:extLst>
              <a:ext uri="{FF2B5EF4-FFF2-40B4-BE49-F238E27FC236}">
                <a16:creationId xmlns:a16="http://schemas.microsoft.com/office/drawing/2014/main" id="{8EEF78E3-09D2-FB38-35EF-7BC1D2E0A081}"/>
              </a:ext>
            </a:extLst>
          </p:cNvPr>
          <p:cNvSpPr>
            <a:spLocks noGrp="1"/>
          </p:cNvSpPr>
          <p:nvPr>
            <p:ph idx="1"/>
          </p:nvPr>
        </p:nvSpPr>
        <p:spPr>
          <a:xfrm>
            <a:off x="3390924" y="1240971"/>
            <a:ext cx="8659562" cy="5205548"/>
          </a:xfrm>
        </p:spPr>
        <p:txBody>
          <a:bodyPr>
            <a:normAutofit fontScale="92500" lnSpcReduction="10000"/>
          </a:bodyPr>
          <a:lstStyle/>
          <a:p>
            <a:pPr marL="457200" indent="-457200">
              <a:buFont typeface="+mj-lt"/>
              <a:buAutoNum type="arabicPeriod"/>
            </a:pPr>
            <a:r>
              <a:rPr lang="en-US" sz="1800" b="1" dirty="0">
                <a:latin typeface="+mn-lt"/>
              </a:rPr>
              <a:t>What’s the problem? </a:t>
            </a:r>
            <a:r>
              <a:rPr lang="en-US" sz="1800" dirty="0">
                <a:latin typeface="+mn-lt"/>
              </a:rPr>
              <a:t>- Establish specific, measurable, achievable, relevant, and time-bound (SMART) objectives.</a:t>
            </a:r>
          </a:p>
          <a:p>
            <a:pPr marL="457200" indent="-457200">
              <a:buFont typeface="+mj-lt"/>
              <a:buAutoNum type="arabicPeriod"/>
            </a:pPr>
            <a:r>
              <a:rPr lang="en-US" sz="1800" b="1" dirty="0">
                <a:latin typeface="+mn-lt"/>
              </a:rPr>
              <a:t>Does the solution fit? </a:t>
            </a:r>
            <a:r>
              <a:rPr lang="en-US" sz="1800" dirty="0">
                <a:latin typeface="+mn-lt"/>
              </a:rPr>
              <a:t>- Evaluate how well the new technology fits with your current business structure, processes, and long-term vision. Consider integration, scalability, and operational impacts.</a:t>
            </a:r>
          </a:p>
          <a:p>
            <a:pPr marL="457200" indent="-457200">
              <a:buFont typeface="+mj-lt"/>
              <a:buAutoNum type="arabicPeriod"/>
            </a:pPr>
            <a:r>
              <a:rPr lang="en-US" sz="1800" b="1" dirty="0">
                <a:latin typeface="+mn-lt"/>
              </a:rPr>
              <a:t>Do your homework. Does the solution work? </a:t>
            </a:r>
            <a:r>
              <a:rPr lang="en-US" sz="1800" dirty="0">
                <a:latin typeface="+mn-lt"/>
              </a:rPr>
              <a:t>–</a:t>
            </a:r>
          </a:p>
          <a:p>
            <a:pPr lvl="1"/>
            <a:r>
              <a:rPr lang="en-US" sz="1800" dirty="0">
                <a:latin typeface="+mn-lt"/>
              </a:rPr>
              <a:t>Analyze the practical, economic, technical, and operational feasibility of implementing the technology. Assess the potential benefits against the costs, resources, and time required.</a:t>
            </a:r>
          </a:p>
          <a:p>
            <a:pPr lvl="1"/>
            <a:r>
              <a:rPr lang="en-US" sz="1800" dirty="0">
                <a:latin typeface="+mn-lt"/>
              </a:rPr>
              <a:t>Investigate the market readiness, demand, competition, and potential disruptions related to the technology. Understand its place in the broader market landscape.</a:t>
            </a:r>
          </a:p>
          <a:p>
            <a:pPr lvl="1"/>
            <a:r>
              <a:rPr lang="en-US" sz="1800" dirty="0">
                <a:latin typeface="+mn-lt"/>
              </a:rPr>
              <a:t>Engage cross-functional teams, industry experts, and key stakeholders to gather diverse perspectives on the technology's opportunities, risks, and implications.</a:t>
            </a:r>
          </a:p>
          <a:p>
            <a:pPr marL="457200" indent="-457200">
              <a:buFont typeface="+mj-lt"/>
              <a:buAutoNum type="arabicPeriod"/>
            </a:pPr>
            <a:r>
              <a:rPr lang="en-US" sz="1800" b="1" dirty="0">
                <a:latin typeface="+mn-lt"/>
              </a:rPr>
              <a:t>Do more homework. Does the solution work in the real world? </a:t>
            </a:r>
            <a:r>
              <a:rPr lang="en-US" sz="1800" dirty="0">
                <a:latin typeface="+mn-lt"/>
              </a:rPr>
              <a:t>–</a:t>
            </a:r>
          </a:p>
          <a:p>
            <a:pPr lvl="1"/>
            <a:r>
              <a:rPr lang="en-US" sz="1800" dirty="0">
                <a:latin typeface="+mn-lt"/>
              </a:rPr>
              <a:t>Execute pilot programs or trials to practically assess the technology in real-world scenarios. Collect feedback and data to refine and optimize the implementation.</a:t>
            </a:r>
          </a:p>
          <a:p>
            <a:pPr lvl="1"/>
            <a:r>
              <a:rPr lang="en-US" sz="1800" dirty="0">
                <a:latin typeface="+mn-lt"/>
              </a:rPr>
              <a:t>Identify and quantify potential risks such as security, compliance, scalability, and market shifts. Develop mitigation strategies to address these risks.</a:t>
            </a:r>
          </a:p>
          <a:p>
            <a:pPr marL="457200" indent="-457200">
              <a:buFont typeface="+mj-lt"/>
              <a:buAutoNum type="arabicPeriod"/>
            </a:pPr>
            <a:r>
              <a:rPr lang="en-US" sz="1800" b="1" dirty="0">
                <a:latin typeface="+mn-lt"/>
              </a:rPr>
              <a:t>Does the solution meet the client needs as well as the firm needs? </a:t>
            </a:r>
            <a:r>
              <a:rPr lang="en-US" sz="1800" dirty="0">
                <a:latin typeface="+mn-lt"/>
              </a:rPr>
              <a:t>- Evaluate the ethical implications, professional responsibility guidelines, and broader impact.</a:t>
            </a:r>
          </a:p>
        </p:txBody>
      </p:sp>
    </p:spTree>
    <p:extLst>
      <p:ext uri="{BB962C8B-B14F-4D97-AF65-F5344CB8AC3E}">
        <p14:creationId xmlns:p14="http://schemas.microsoft.com/office/powerpoint/2010/main" val="17423331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g lying on a white surface with a computer&#10;&#10;Description automatically generated">
            <a:extLst>
              <a:ext uri="{FF2B5EF4-FFF2-40B4-BE49-F238E27FC236}">
                <a16:creationId xmlns:a16="http://schemas.microsoft.com/office/drawing/2014/main" id="{EEE6362E-3220-38CE-EF96-8A5A68175C9C}"/>
              </a:ext>
            </a:extLst>
          </p:cNvPr>
          <p:cNvPicPr>
            <a:picLocks noChangeAspect="1"/>
          </p:cNvPicPr>
          <p:nvPr/>
        </p:nvPicPr>
        <p:blipFill rotWithShape="1">
          <a:blip r:embed="rId3"/>
          <a:srcRect t="9856" b="8115"/>
          <a:stretch/>
        </p:blipFill>
        <p:spPr>
          <a:xfrm>
            <a:off x="6444113" y="1186543"/>
            <a:ext cx="6074457" cy="4982816"/>
          </a:xfrm>
          <a:prstGeom prst="rect">
            <a:avLst/>
          </a:prstGeom>
          <a:ln>
            <a:noFill/>
          </a:ln>
          <a:effectLst>
            <a:softEdge rad="112500"/>
          </a:effectLst>
        </p:spPr>
      </p:pic>
      <p:sp>
        <p:nvSpPr>
          <p:cNvPr id="6" name="Title 5">
            <a:extLst>
              <a:ext uri="{FF2B5EF4-FFF2-40B4-BE49-F238E27FC236}">
                <a16:creationId xmlns:a16="http://schemas.microsoft.com/office/drawing/2014/main" id="{561D308A-B552-CBCF-BA37-38F463F9B874}"/>
              </a:ext>
            </a:extLst>
          </p:cNvPr>
          <p:cNvSpPr>
            <a:spLocks noGrp="1"/>
          </p:cNvSpPr>
          <p:nvPr>
            <p:ph type="title"/>
          </p:nvPr>
        </p:nvSpPr>
        <p:spPr/>
        <p:txBody>
          <a:bodyPr/>
          <a:lstStyle/>
          <a:p>
            <a:r>
              <a:rPr lang="en-US" dirty="0">
                <a:latin typeface="+mn-lt"/>
              </a:rPr>
              <a:t>Considerations for Assessing Legal Tech Adoption</a:t>
            </a:r>
          </a:p>
        </p:txBody>
      </p:sp>
      <p:sp>
        <p:nvSpPr>
          <p:cNvPr id="2" name="Content Placeholder 1">
            <a:extLst>
              <a:ext uri="{FF2B5EF4-FFF2-40B4-BE49-F238E27FC236}">
                <a16:creationId xmlns:a16="http://schemas.microsoft.com/office/drawing/2014/main" id="{CE12834C-D4F1-E8EC-4952-BC084BC42067}"/>
              </a:ext>
            </a:extLst>
          </p:cNvPr>
          <p:cNvSpPr>
            <a:spLocks noGrp="1"/>
          </p:cNvSpPr>
          <p:nvPr>
            <p:ph sz="half" idx="1"/>
          </p:nvPr>
        </p:nvSpPr>
        <p:spPr>
          <a:xfrm>
            <a:off x="121024" y="902251"/>
            <a:ext cx="6628119" cy="5525443"/>
          </a:xfrm>
        </p:spPr>
        <p:txBody>
          <a:bodyPr>
            <a:normAutofit/>
          </a:bodyPr>
          <a:lstStyle/>
          <a:p>
            <a:r>
              <a:rPr lang="en-US" dirty="0">
                <a:latin typeface="+mn-lt"/>
              </a:rPr>
              <a:t>Artificial intelligence is just one of many technologies being adopted by firms</a:t>
            </a:r>
          </a:p>
          <a:p>
            <a:r>
              <a:rPr lang="en-US" dirty="0">
                <a:latin typeface="+mn-lt"/>
              </a:rPr>
              <a:t>SEC Chair Gary Gensler has warned public companies to avoid “AI washing” (akin to green-washing) because so many firms are claiming to use AI when the tasks are not automated.</a:t>
            </a:r>
          </a:p>
          <a:p>
            <a:r>
              <a:rPr lang="en-US" dirty="0">
                <a:latin typeface="+mn-lt"/>
              </a:rPr>
              <a:t>Ask a lot of questions:</a:t>
            </a:r>
          </a:p>
          <a:p>
            <a:pPr lvl="1"/>
            <a:r>
              <a:rPr lang="en-US" sz="2400" dirty="0">
                <a:latin typeface="+mn-lt"/>
              </a:rPr>
              <a:t>How expensive is it now and in the future?</a:t>
            </a:r>
          </a:p>
          <a:p>
            <a:pPr lvl="1"/>
            <a:r>
              <a:rPr lang="en-US" sz="2400" dirty="0">
                <a:latin typeface="+mn-lt"/>
              </a:rPr>
              <a:t>How is it maintained?</a:t>
            </a:r>
          </a:p>
          <a:p>
            <a:pPr lvl="1"/>
            <a:r>
              <a:rPr lang="en-US" sz="2400" dirty="0">
                <a:latin typeface="+mn-lt"/>
              </a:rPr>
              <a:t>How much training is required to use it?</a:t>
            </a:r>
          </a:p>
          <a:p>
            <a:pPr lvl="1"/>
            <a:r>
              <a:rPr lang="en-US" sz="2400" dirty="0">
                <a:latin typeface="+mn-lt"/>
              </a:rPr>
              <a:t>How much IT support is needed?</a:t>
            </a:r>
          </a:p>
          <a:p>
            <a:pPr lvl="1"/>
            <a:r>
              <a:rPr lang="en-US" sz="2400" dirty="0">
                <a:latin typeface="+mn-lt"/>
              </a:rPr>
              <a:t>How does it protect confidentiality and security, including contractual guarantees and data sharing restrictions?</a:t>
            </a:r>
          </a:p>
          <a:p>
            <a:pPr lvl="1"/>
            <a:r>
              <a:rPr lang="en-US" sz="2400" dirty="0">
                <a:latin typeface="+mn-lt"/>
              </a:rPr>
              <a:t>How locked-in is the firm to hardware and software solutions?</a:t>
            </a:r>
          </a:p>
        </p:txBody>
      </p:sp>
    </p:spTree>
    <p:extLst>
      <p:ext uri="{BB962C8B-B14F-4D97-AF65-F5344CB8AC3E}">
        <p14:creationId xmlns:p14="http://schemas.microsoft.com/office/powerpoint/2010/main" val="4685149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and holding a sphere&#10;&#10;Description automatically generated">
            <a:extLst>
              <a:ext uri="{FF2B5EF4-FFF2-40B4-BE49-F238E27FC236}">
                <a16:creationId xmlns:a16="http://schemas.microsoft.com/office/drawing/2014/main" id="{62D17CA3-5607-8400-0CC9-AD64E82F6D71}"/>
              </a:ext>
            </a:extLst>
          </p:cNvPr>
          <p:cNvPicPr>
            <a:picLocks noChangeAspect="1"/>
          </p:cNvPicPr>
          <p:nvPr/>
        </p:nvPicPr>
        <p:blipFill>
          <a:blip r:embed="rId2"/>
          <a:stretch>
            <a:fillRect/>
          </a:stretch>
        </p:blipFill>
        <p:spPr>
          <a:xfrm>
            <a:off x="0" y="-522514"/>
            <a:ext cx="12192000" cy="6966857"/>
          </a:xfrm>
          <a:prstGeom prst="rect">
            <a:avLst/>
          </a:prstGeom>
        </p:spPr>
      </p:pic>
      <p:sp>
        <p:nvSpPr>
          <p:cNvPr id="8" name="TextBox 7">
            <a:extLst>
              <a:ext uri="{FF2B5EF4-FFF2-40B4-BE49-F238E27FC236}">
                <a16:creationId xmlns:a16="http://schemas.microsoft.com/office/drawing/2014/main" id="{2F965867-6BDB-1EED-72DC-A32FD7A9A13E}"/>
              </a:ext>
            </a:extLst>
          </p:cNvPr>
          <p:cNvSpPr txBox="1"/>
          <p:nvPr/>
        </p:nvSpPr>
        <p:spPr>
          <a:xfrm>
            <a:off x="272142" y="6488668"/>
            <a:ext cx="7565571" cy="369332"/>
          </a:xfrm>
          <a:prstGeom prst="rect">
            <a:avLst/>
          </a:prstGeom>
          <a:noFill/>
        </p:spPr>
        <p:txBody>
          <a:bodyPr wrap="square">
            <a:spAutoFit/>
          </a:bodyPr>
          <a:lstStyle/>
          <a:p>
            <a:r>
              <a:rPr lang="en-US" dirty="0">
                <a:solidFill>
                  <a:schemeClr val="bg1"/>
                </a:solidFill>
              </a:rPr>
              <a:t>Mike Howell, </a:t>
            </a:r>
            <a:r>
              <a:rPr lang="en-US" dirty="0" err="1">
                <a:solidFill>
                  <a:schemeClr val="bg1"/>
                </a:solidFill>
              </a:rPr>
              <a:t>Braincave</a:t>
            </a:r>
            <a:r>
              <a:rPr lang="en-US" dirty="0">
                <a:solidFill>
                  <a:schemeClr val="bg1"/>
                </a:solidFill>
              </a:rPr>
              <a:t>: https://braincavesoft.com/post/ai-explained</a:t>
            </a:r>
          </a:p>
        </p:txBody>
      </p:sp>
    </p:spTree>
    <p:extLst>
      <p:ext uri="{BB962C8B-B14F-4D97-AF65-F5344CB8AC3E}">
        <p14:creationId xmlns:p14="http://schemas.microsoft.com/office/powerpoint/2010/main" val="28802317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96B79-1053-94D1-8178-9613CA1D4805}"/>
              </a:ext>
            </a:extLst>
          </p:cNvPr>
          <p:cNvSpPr>
            <a:spLocks noGrp="1"/>
          </p:cNvSpPr>
          <p:nvPr>
            <p:ph type="title"/>
          </p:nvPr>
        </p:nvSpPr>
        <p:spPr/>
        <p:txBody>
          <a:bodyPr/>
          <a:lstStyle/>
          <a:p>
            <a:r>
              <a:rPr lang="en-US" dirty="0">
                <a:latin typeface="+mn-lt"/>
              </a:rPr>
              <a:t>Introduction to Artificial Intelligence</a:t>
            </a:r>
          </a:p>
        </p:txBody>
      </p:sp>
      <p:sp>
        <p:nvSpPr>
          <p:cNvPr id="3" name="Content Placeholder 2">
            <a:extLst>
              <a:ext uri="{FF2B5EF4-FFF2-40B4-BE49-F238E27FC236}">
                <a16:creationId xmlns:a16="http://schemas.microsoft.com/office/drawing/2014/main" id="{4FE186F7-256C-F16C-8E7A-7D995B6BC462}"/>
              </a:ext>
            </a:extLst>
          </p:cNvPr>
          <p:cNvSpPr>
            <a:spLocks noGrp="1"/>
          </p:cNvSpPr>
          <p:nvPr>
            <p:ph idx="1"/>
          </p:nvPr>
        </p:nvSpPr>
        <p:spPr/>
        <p:txBody>
          <a:bodyPr>
            <a:normAutofit fontScale="85000" lnSpcReduction="10000"/>
          </a:bodyPr>
          <a:lstStyle/>
          <a:p>
            <a:r>
              <a:rPr lang="en-US" dirty="0">
                <a:latin typeface="+mn-lt"/>
              </a:rPr>
              <a:t>AI involves developing intelligent machines that mimic and perform human-like cognitive functions. </a:t>
            </a:r>
          </a:p>
          <a:p>
            <a:pPr algn="just"/>
            <a:r>
              <a:rPr lang="en-US" dirty="0">
                <a:effectLst/>
                <a:latin typeface="+mn-lt"/>
              </a:rPr>
              <a:t>AI stands for Artificial Intelligence. It is a computer science-related branch to develop and create an intelligent machine that can perform tasks requiring human intelligence. These tasks include learning from experience, reasoning, problem-solving, understanding natural language, and recognizing emotions.  </a:t>
            </a:r>
          </a:p>
          <a:p>
            <a:pPr algn="just"/>
            <a:r>
              <a:rPr lang="en-US" dirty="0">
                <a:effectLst/>
                <a:latin typeface="+mn-lt"/>
              </a:rPr>
              <a:t>AI encompasses different techniques and approaches like machine learning, deep learning, natural language processing, and computer vision for developing systems to analyze data, make decisions, and adapt to new information without explicit programming. </a:t>
            </a:r>
          </a:p>
          <a:p>
            <a:pPr algn="just"/>
            <a:r>
              <a:rPr lang="en-US" dirty="0">
                <a:effectLst/>
                <a:latin typeface="+mn-lt"/>
              </a:rPr>
              <a:t>The goal of AI is to build machines that simulate human intelligence, perform complex tasks, and solve problems in ways that were previously thought to be exclusive to humans. </a:t>
            </a:r>
          </a:p>
          <a:p>
            <a:endParaRPr lang="en-US" dirty="0">
              <a:latin typeface="+mn-lt"/>
            </a:endParaRPr>
          </a:p>
        </p:txBody>
      </p:sp>
      <p:sp>
        <p:nvSpPr>
          <p:cNvPr id="5" name="TextBox 4">
            <a:extLst>
              <a:ext uri="{FF2B5EF4-FFF2-40B4-BE49-F238E27FC236}">
                <a16:creationId xmlns:a16="http://schemas.microsoft.com/office/drawing/2014/main" id="{5E65679E-0D4D-CFA2-B205-A2F0DE972F75}"/>
              </a:ext>
            </a:extLst>
          </p:cNvPr>
          <p:cNvSpPr txBox="1"/>
          <p:nvPr/>
        </p:nvSpPr>
        <p:spPr>
          <a:xfrm>
            <a:off x="272142" y="6488668"/>
            <a:ext cx="7565571" cy="369332"/>
          </a:xfrm>
          <a:prstGeom prst="rect">
            <a:avLst/>
          </a:prstGeom>
          <a:noFill/>
        </p:spPr>
        <p:txBody>
          <a:bodyPr wrap="square">
            <a:spAutoFit/>
          </a:bodyPr>
          <a:lstStyle/>
          <a:p>
            <a:r>
              <a:rPr lang="en-US" dirty="0">
                <a:solidFill>
                  <a:schemeClr val="bg1"/>
                </a:solidFill>
              </a:rPr>
              <a:t>Mike Howell, </a:t>
            </a:r>
            <a:r>
              <a:rPr lang="en-US" dirty="0" err="1">
                <a:solidFill>
                  <a:schemeClr val="bg1"/>
                </a:solidFill>
              </a:rPr>
              <a:t>Braincave</a:t>
            </a:r>
            <a:r>
              <a:rPr lang="en-US" dirty="0">
                <a:solidFill>
                  <a:schemeClr val="bg1"/>
                </a:solidFill>
              </a:rPr>
              <a:t>: https://braincavesoft.com/post/ai-explained</a:t>
            </a:r>
          </a:p>
        </p:txBody>
      </p:sp>
    </p:spTree>
    <p:extLst>
      <p:ext uri="{BB962C8B-B14F-4D97-AF65-F5344CB8AC3E}">
        <p14:creationId xmlns:p14="http://schemas.microsoft.com/office/powerpoint/2010/main" val="4082693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015D-E874-614A-3B7D-B4BF6DF7D5BC}"/>
              </a:ext>
            </a:extLst>
          </p:cNvPr>
          <p:cNvSpPr>
            <a:spLocks noGrp="1"/>
          </p:cNvSpPr>
          <p:nvPr>
            <p:ph type="title"/>
          </p:nvPr>
        </p:nvSpPr>
        <p:spPr/>
        <p:txBody>
          <a:bodyPr/>
          <a:lstStyle/>
          <a:p>
            <a:endParaRPr lang="en-US">
              <a:latin typeface="+mn-lt"/>
            </a:endParaRPr>
          </a:p>
        </p:txBody>
      </p:sp>
      <p:pic>
        <p:nvPicPr>
          <p:cNvPr id="3" name="Picture 2">
            <a:extLst>
              <a:ext uri="{FF2B5EF4-FFF2-40B4-BE49-F238E27FC236}">
                <a16:creationId xmlns:a16="http://schemas.microsoft.com/office/drawing/2014/main" id="{FC57CB87-01DE-AE10-A0AE-D5FB4D592ABC}"/>
              </a:ext>
            </a:extLst>
          </p:cNvPr>
          <p:cNvPicPr>
            <a:picLocks noChangeAspect="1"/>
          </p:cNvPicPr>
          <p:nvPr/>
        </p:nvPicPr>
        <p:blipFill>
          <a:blip r:embed="rId3"/>
          <a:stretch>
            <a:fillRect/>
          </a:stretch>
        </p:blipFill>
        <p:spPr>
          <a:xfrm>
            <a:off x="0" y="222247"/>
            <a:ext cx="12263724" cy="6131862"/>
          </a:xfrm>
          <a:prstGeom prst="rect">
            <a:avLst/>
          </a:prstGeom>
        </p:spPr>
      </p:pic>
    </p:spTree>
    <p:extLst>
      <p:ext uri="{BB962C8B-B14F-4D97-AF65-F5344CB8AC3E}">
        <p14:creationId xmlns:p14="http://schemas.microsoft.com/office/powerpoint/2010/main" val="41308711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8F62-4D84-451B-8669-76C3EF488333}"/>
              </a:ext>
            </a:extLst>
          </p:cNvPr>
          <p:cNvSpPr>
            <a:spLocks noGrp="1"/>
          </p:cNvSpPr>
          <p:nvPr>
            <p:ph type="title"/>
          </p:nvPr>
        </p:nvSpPr>
        <p:spPr>
          <a:xfrm>
            <a:off x="284480" y="313005"/>
            <a:ext cx="11549617" cy="659330"/>
          </a:xfrm>
        </p:spPr>
        <p:txBody>
          <a:bodyPr>
            <a:normAutofit fontScale="90000"/>
          </a:bodyPr>
          <a:lstStyle/>
          <a:p>
            <a:r>
              <a:rPr lang="en-US" dirty="0">
                <a:latin typeface="+mn-lt"/>
              </a:rPr>
              <a:t>From supervised learning to unsupervised deep neural networks</a:t>
            </a:r>
          </a:p>
        </p:txBody>
      </p:sp>
      <p:sp>
        <p:nvSpPr>
          <p:cNvPr id="3" name="Content Placeholder 2">
            <a:extLst>
              <a:ext uri="{FF2B5EF4-FFF2-40B4-BE49-F238E27FC236}">
                <a16:creationId xmlns:a16="http://schemas.microsoft.com/office/drawing/2014/main" id="{D6DAF939-1A8A-3117-EE29-9DC97E328917}"/>
              </a:ext>
            </a:extLst>
          </p:cNvPr>
          <p:cNvSpPr>
            <a:spLocks noGrp="1"/>
          </p:cNvSpPr>
          <p:nvPr>
            <p:ph idx="1"/>
          </p:nvPr>
        </p:nvSpPr>
        <p:spPr>
          <a:xfrm>
            <a:off x="284481" y="1143072"/>
            <a:ext cx="5553612" cy="4061973"/>
          </a:xfrm>
        </p:spPr>
        <p:txBody>
          <a:bodyPr>
            <a:normAutofit fontScale="70000" lnSpcReduction="20000"/>
          </a:bodyPr>
          <a:lstStyle/>
          <a:p>
            <a:r>
              <a:rPr lang="en-US" dirty="0">
                <a:latin typeface="+mn-lt"/>
              </a:rPr>
              <a:t>Supervised learning: Rules and options were programmed into the computer using labeled datasets. Then algorithms or weighted math formulae would be used to iteratively improve the performance of the computer’s selection of options for its choices.  </a:t>
            </a:r>
          </a:p>
          <a:p>
            <a:r>
              <a:rPr lang="en-US" dirty="0">
                <a:latin typeface="+mn-lt"/>
              </a:rPr>
              <a:t>Unsupervised learning eliminated the need for labeling or quantifying the datasets. “Unsupervised learning uses machine learning algorithms to analyze and cluster unlabeled data sets. </a:t>
            </a:r>
          </a:p>
          <a:p>
            <a:r>
              <a:rPr lang="en-US" dirty="0">
                <a:latin typeface="+mn-lt"/>
              </a:rPr>
              <a:t>These algorithms discover hidden patterns in data without the need for human intervention.” </a:t>
            </a:r>
          </a:p>
        </p:txBody>
      </p:sp>
      <p:pic>
        <p:nvPicPr>
          <p:cNvPr id="8" name="Graphic 7">
            <a:extLst>
              <a:ext uri="{FF2B5EF4-FFF2-40B4-BE49-F238E27FC236}">
                <a16:creationId xmlns:a16="http://schemas.microsoft.com/office/drawing/2014/main" id="{7B8F345E-DB16-0B18-DF1B-EC1314C195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35808" y="1143073"/>
            <a:ext cx="6456192" cy="3267463"/>
          </a:xfrm>
          <a:prstGeom prst="rect">
            <a:avLst/>
          </a:prstGeom>
        </p:spPr>
      </p:pic>
      <p:sp>
        <p:nvSpPr>
          <p:cNvPr id="10" name="TextBox 9">
            <a:extLst>
              <a:ext uri="{FF2B5EF4-FFF2-40B4-BE49-F238E27FC236}">
                <a16:creationId xmlns:a16="http://schemas.microsoft.com/office/drawing/2014/main" id="{1AC3364B-12B8-9B42-807B-F52FFA510E24}"/>
              </a:ext>
            </a:extLst>
          </p:cNvPr>
          <p:cNvSpPr txBox="1"/>
          <p:nvPr/>
        </p:nvSpPr>
        <p:spPr>
          <a:xfrm>
            <a:off x="264922" y="5021038"/>
            <a:ext cx="11549616" cy="1420774"/>
          </a:xfrm>
          <a:prstGeom prst="rect">
            <a:avLst/>
          </a:prstGeom>
          <a:noFill/>
        </p:spPr>
        <p:txBody>
          <a:bodyPr wrap="square">
            <a:spAutoFit/>
          </a:bodyPr>
          <a:lstStyle/>
          <a:p>
            <a:pPr marL="228600" indent="-228600">
              <a:lnSpc>
                <a:spcPct val="70000"/>
              </a:lnSpc>
              <a:spcBef>
                <a:spcPts val="1000"/>
              </a:spcBef>
              <a:buFont typeface="Arial" panose="020B0604020202020204" pitchFamily="34" charset="0"/>
              <a:buChar char="•"/>
            </a:pPr>
            <a:r>
              <a:rPr lang="en-US" sz="2200" dirty="0">
                <a:solidFill>
                  <a:schemeClr val="tx1">
                    <a:lumMod val="65000"/>
                    <a:lumOff val="35000"/>
                  </a:schemeClr>
                </a:solidFill>
              </a:rPr>
              <a:t>Artificial neural networks (ANNs), are comprised of node layers, containing an input layer, one or more hidden layers, and an output layer. </a:t>
            </a:r>
          </a:p>
          <a:p>
            <a:pPr marL="228600" indent="-228600">
              <a:lnSpc>
                <a:spcPct val="70000"/>
              </a:lnSpc>
              <a:spcBef>
                <a:spcPts val="1000"/>
              </a:spcBef>
              <a:buFont typeface="Arial" panose="020B0604020202020204" pitchFamily="34" charset="0"/>
              <a:buChar char="•"/>
            </a:pPr>
            <a:r>
              <a:rPr lang="en-US" sz="2200" dirty="0">
                <a:solidFill>
                  <a:schemeClr val="tx1">
                    <a:lumMod val="65000"/>
                    <a:lumOff val="35000"/>
                  </a:schemeClr>
                </a:solidFill>
              </a:rPr>
              <a:t>If the network has more, then it earns the classification as a “deep learning” network.  Changes to the weights of each layer of the node inform and influence the other layers, quickly generating highly complex decision trees.</a:t>
            </a:r>
          </a:p>
        </p:txBody>
      </p:sp>
    </p:spTree>
    <p:extLst>
      <p:ext uri="{BB962C8B-B14F-4D97-AF65-F5344CB8AC3E}">
        <p14:creationId xmlns:p14="http://schemas.microsoft.com/office/powerpoint/2010/main" val="38690918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D0A92-5ACF-C20A-D6F3-1B6267E3259D}"/>
              </a:ext>
            </a:extLst>
          </p:cNvPr>
          <p:cNvSpPr>
            <a:spLocks noGrp="1"/>
          </p:cNvSpPr>
          <p:nvPr>
            <p:ph type="title"/>
          </p:nvPr>
        </p:nvSpPr>
        <p:spPr>
          <a:xfrm>
            <a:off x="284162" y="242516"/>
            <a:ext cx="11549617" cy="932410"/>
          </a:xfrm>
        </p:spPr>
        <p:txBody>
          <a:bodyPr>
            <a:normAutofit/>
          </a:bodyPr>
          <a:lstStyle/>
          <a:p>
            <a:r>
              <a:rPr lang="en-US" dirty="0">
                <a:latin typeface="+mn-lt"/>
              </a:rPr>
              <a:t>Relationship between AI, ML, DL and Gen-AI.</a:t>
            </a:r>
          </a:p>
        </p:txBody>
      </p:sp>
      <p:pic>
        <p:nvPicPr>
          <p:cNvPr id="5" name="Content Placeholder 4" descr="A screenshot of a computer&#10;&#10;Description automatically generated">
            <a:extLst>
              <a:ext uri="{FF2B5EF4-FFF2-40B4-BE49-F238E27FC236}">
                <a16:creationId xmlns:a16="http://schemas.microsoft.com/office/drawing/2014/main" id="{EB22C962-0538-FF66-16A0-215CB0B2534F}"/>
              </a:ext>
            </a:extLst>
          </p:cNvPr>
          <p:cNvPicPr>
            <a:picLocks noGrp="1" noChangeAspect="1"/>
          </p:cNvPicPr>
          <p:nvPr>
            <p:ph idx="1"/>
          </p:nvPr>
        </p:nvPicPr>
        <p:blipFill>
          <a:blip r:embed="rId2"/>
          <a:stretch>
            <a:fillRect/>
          </a:stretch>
        </p:blipFill>
        <p:spPr>
          <a:xfrm>
            <a:off x="284163" y="1492753"/>
            <a:ext cx="11550650" cy="4786895"/>
          </a:xfrm>
        </p:spPr>
      </p:pic>
      <p:sp>
        <p:nvSpPr>
          <p:cNvPr id="7" name="TextBox 6">
            <a:extLst>
              <a:ext uri="{FF2B5EF4-FFF2-40B4-BE49-F238E27FC236}">
                <a16:creationId xmlns:a16="http://schemas.microsoft.com/office/drawing/2014/main" id="{2844EF60-3D6A-0378-7F1C-723FD30922EB}"/>
              </a:ext>
            </a:extLst>
          </p:cNvPr>
          <p:cNvSpPr txBox="1"/>
          <p:nvPr/>
        </p:nvSpPr>
        <p:spPr>
          <a:xfrm>
            <a:off x="358221" y="990260"/>
            <a:ext cx="11722307" cy="369332"/>
          </a:xfrm>
          <a:prstGeom prst="rect">
            <a:avLst/>
          </a:prstGeom>
          <a:noFill/>
        </p:spPr>
        <p:txBody>
          <a:bodyPr wrap="square">
            <a:spAutoFit/>
          </a:bodyPr>
          <a:lstStyle/>
          <a:p>
            <a:r>
              <a:rPr lang="en-US" dirty="0"/>
              <a:t>https://www.linkedin.com/pulse/evolution-ai-key-concepts-gen-ai-mandar-kulkarni-63fbf/</a:t>
            </a:r>
          </a:p>
        </p:txBody>
      </p:sp>
    </p:spTree>
    <p:extLst>
      <p:ext uri="{BB962C8B-B14F-4D97-AF65-F5344CB8AC3E}">
        <p14:creationId xmlns:p14="http://schemas.microsoft.com/office/powerpoint/2010/main" val="989273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055406-35D8-9D59-0928-0669F0683401}"/>
              </a:ext>
            </a:extLst>
          </p:cNvPr>
          <p:cNvSpPr>
            <a:spLocks noGrp="1"/>
          </p:cNvSpPr>
          <p:nvPr>
            <p:ph type="title"/>
          </p:nvPr>
        </p:nvSpPr>
        <p:spPr>
          <a:xfrm>
            <a:off x="121023" y="213634"/>
            <a:ext cx="11951447" cy="942066"/>
          </a:xfrm>
        </p:spPr>
        <p:txBody>
          <a:bodyPr>
            <a:normAutofit fontScale="90000"/>
          </a:bodyPr>
          <a:lstStyle/>
          <a:p>
            <a:pPr>
              <a:spcBef>
                <a:spcPts val="1200"/>
              </a:spcBef>
              <a:spcAft>
                <a:spcPts val="600"/>
              </a:spcAft>
            </a:pPr>
            <a:r>
              <a:rPr lang="en-US" dirty="0">
                <a:latin typeface="+mn-lt"/>
              </a:rPr>
              <a:t>Use of Artificial Intelligence in Higher Education</a:t>
            </a:r>
            <a:br>
              <a:rPr lang="en-US" dirty="0">
                <a:latin typeface="+mn-lt"/>
              </a:rPr>
            </a:br>
            <a:br>
              <a:rPr lang="en-US" sz="700" dirty="0">
                <a:latin typeface="+mn-lt"/>
              </a:rPr>
            </a:br>
            <a:r>
              <a:rPr lang="en-US" sz="3100" b="0" dirty="0">
                <a:latin typeface="+mn-lt"/>
              </a:rPr>
              <a:t>This is important for all courses but critical to wholly online offerings</a:t>
            </a:r>
            <a:endParaRPr lang="en-US" sz="3100" dirty="0">
              <a:latin typeface="+mn-lt"/>
            </a:endParaRPr>
          </a:p>
        </p:txBody>
      </p:sp>
      <p:sp>
        <p:nvSpPr>
          <p:cNvPr id="5" name="Content Placeholder 4">
            <a:extLst>
              <a:ext uri="{FF2B5EF4-FFF2-40B4-BE49-F238E27FC236}">
                <a16:creationId xmlns:a16="http://schemas.microsoft.com/office/drawing/2014/main" id="{158616D9-A453-BEF4-52AB-A7EEF37CCA21}"/>
              </a:ext>
            </a:extLst>
          </p:cNvPr>
          <p:cNvSpPr>
            <a:spLocks noGrp="1"/>
          </p:cNvSpPr>
          <p:nvPr>
            <p:ph sz="half" idx="1"/>
          </p:nvPr>
        </p:nvSpPr>
        <p:spPr>
          <a:xfrm>
            <a:off x="121024" y="1334051"/>
            <a:ext cx="5843493" cy="5525443"/>
          </a:xfrm>
        </p:spPr>
        <p:txBody>
          <a:bodyPr>
            <a:normAutofit fontScale="92500" lnSpcReduction="20000"/>
          </a:bodyPr>
          <a:lstStyle/>
          <a:p>
            <a:pPr>
              <a:spcBef>
                <a:spcPts val="1200"/>
              </a:spcBef>
              <a:spcAft>
                <a:spcPts val="600"/>
              </a:spcAft>
            </a:pPr>
            <a:r>
              <a:rPr lang="en-US" sz="3500" b="1" dirty="0">
                <a:solidFill>
                  <a:srgbClr val="111111"/>
                </a:solidFill>
                <a:latin typeface="-apple-system"/>
              </a:rPr>
              <a:t>Recruitmen</a:t>
            </a:r>
            <a:r>
              <a:rPr lang="en-US" sz="3500" b="1" dirty="0">
                <a:latin typeface="+mn-lt"/>
              </a:rPr>
              <a:t>t</a:t>
            </a:r>
          </a:p>
          <a:p>
            <a:pPr lvl="1">
              <a:spcBef>
                <a:spcPts val="1200"/>
              </a:spcBef>
              <a:spcAft>
                <a:spcPts val="600"/>
              </a:spcAft>
            </a:pPr>
            <a:r>
              <a:rPr lang="en-US" sz="2800" dirty="0">
                <a:latin typeface="+mn-lt"/>
              </a:rPr>
              <a:t>Identifying likely applicants</a:t>
            </a:r>
          </a:p>
          <a:p>
            <a:pPr lvl="1">
              <a:spcBef>
                <a:spcPts val="1200"/>
              </a:spcBef>
              <a:spcAft>
                <a:spcPts val="600"/>
              </a:spcAft>
            </a:pPr>
            <a:r>
              <a:rPr lang="en-US" sz="2800" dirty="0">
                <a:latin typeface="+mn-lt"/>
              </a:rPr>
              <a:t>Improving investment of scholarship dollars to maximize acceptance of awards</a:t>
            </a:r>
          </a:p>
          <a:p>
            <a:pPr lvl="1">
              <a:spcBef>
                <a:spcPts val="1200"/>
              </a:spcBef>
              <a:spcAft>
                <a:spcPts val="600"/>
              </a:spcAft>
            </a:pPr>
            <a:r>
              <a:rPr lang="en-US" sz="2800" dirty="0">
                <a:latin typeface="+mn-lt"/>
              </a:rPr>
              <a:t>Engagement with admitted students to build connections prior to the start of the term</a:t>
            </a:r>
          </a:p>
          <a:p>
            <a:pPr lvl="1">
              <a:spcBef>
                <a:spcPts val="1200"/>
              </a:spcBef>
              <a:spcAft>
                <a:spcPts val="600"/>
              </a:spcAft>
            </a:pPr>
            <a:r>
              <a:rPr lang="en-US" sz="2800" dirty="0">
                <a:latin typeface="+mn-lt"/>
              </a:rPr>
              <a:t>Chatbots to answer questions</a:t>
            </a:r>
          </a:p>
          <a:p>
            <a:pPr lvl="1">
              <a:spcBef>
                <a:spcPts val="1200"/>
              </a:spcBef>
              <a:spcAft>
                <a:spcPts val="600"/>
              </a:spcAft>
            </a:pPr>
            <a:endParaRPr lang="en-US" sz="600" dirty="0"/>
          </a:p>
          <a:p>
            <a:pPr>
              <a:spcBef>
                <a:spcPts val="1200"/>
              </a:spcBef>
              <a:spcAft>
                <a:spcPts val="600"/>
              </a:spcAft>
            </a:pPr>
            <a:r>
              <a:rPr lang="en-US" sz="3500" b="1" i="0" dirty="0">
                <a:solidFill>
                  <a:srgbClr val="111111"/>
                </a:solidFill>
                <a:effectLst/>
                <a:latin typeface="-apple-system"/>
              </a:rPr>
              <a:t>Operations</a:t>
            </a:r>
            <a:endParaRPr lang="en-US" sz="3500" b="0" i="0" dirty="0">
              <a:solidFill>
                <a:srgbClr val="111111"/>
              </a:solidFill>
              <a:effectLst/>
              <a:latin typeface="-apple-system"/>
            </a:endParaRPr>
          </a:p>
          <a:p>
            <a:pPr lvl="1">
              <a:spcBef>
                <a:spcPts val="1200"/>
              </a:spcBef>
              <a:spcAft>
                <a:spcPts val="600"/>
              </a:spcAft>
            </a:pPr>
            <a:r>
              <a:rPr lang="en-US" sz="2800" dirty="0"/>
              <a:t>AI can automate administrative tasks such as scheduling, resource allocation, and admissions processes</a:t>
            </a:r>
            <a:endParaRPr lang="en-US" sz="2800" dirty="0">
              <a:latin typeface="+mn-lt"/>
            </a:endParaRPr>
          </a:p>
          <a:p>
            <a:endParaRPr lang="en-US" sz="2800" dirty="0">
              <a:latin typeface="+mn-lt"/>
            </a:endParaRPr>
          </a:p>
        </p:txBody>
      </p:sp>
      <p:sp>
        <p:nvSpPr>
          <p:cNvPr id="6" name="Content Placeholder 5">
            <a:extLst>
              <a:ext uri="{FF2B5EF4-FFF2-40B4-BE49-F238E27FC236}">
                <a16:creationId xmlns:a16="http://schemas.microsoft.com/office/drawing/2014/main" id="{C9519B43-31DF-84B0-CF31-A611E492A756}"/>
              </a:ext>
            </a:extLst>
          </p:cNvPr>
          <p:cNvSpPr>
            <a:spLocks noGrp="1"/>
          </p:cNvSpPr>
          <p:nvPr>
            <p:ph sz="half" idx="2"/>
          </p:nvPr>
        </p:nvSpPr>
        <p:spPr>
          <a:xfrm>
            <a:off x="6096000" y="1334051"/>
            <a:ext cx="5974976" cy="5525442"/>
          </a:xfrm>
        </p:spPr>
        <p:txBody>
          <a:bodyPr>
            <a:normAutofit fontScale="92500" lnSpcReduction="20000"/>
          </a:bodyPr>
          <a:lstStyle/>
          <a:p>
            <a:pPr>
              <a:spcBef>
                <a:spcPts val="1200"/>
              </a:spcBef>
              <a:spcAft>
                <a:spcPts val="600"/>
              </a:spcAft>
            </a:pPr>
            <a:r>
              <a:rPr lang="en-US" sz="3500" b="1" dirty="0">
                <a:solidFill>
                  <a:srgbClr val="111111"/>
                </a:solidFill>
                <a:latin typeface="-apple-system"/>
              </a:rPr>
              <a:t>Engagement</a:t>
            </a:r>
          </a:p>
          <a:p>
            <a:pPr lvl="1">
              <a:spcBef>
                <a:spcPts val="1200"/>
              </a:spcBef>
              <a:spcAft>
                <a:spcPts val="600"/>
              </a:spcAft>
            </a:pPr>
            <a:r>
              <a:rPr lang="en-US" sz="2800" dirty="0">
                <a:latin typeface="+mn-lt"/>
              </a:rPr>
              <a:t>Student Retention and Success to predict which students are at risk of dropping out and suggest interventions</a:t>
            </a:r>
          </a:p>
          <a:p>
            <a:pPr lvl="1">
              <a:spcBef>
                <a:spcPts val="1200"/>
              </a:spcBef>
              <a:spcAft>
                <a:spcPts val="600"/>
              </a:spcAft>
            </a:pPr>
            <a:r>
              <a:rPr lang="en-US" sz="2800" dirty="0">
                <a:latin typeface="+mn-lt"/>
              </a:rPr>
              <a:t>Monitoring class attendance and programmatic attendance</a:t>
            </a:r>
          </a:p>
          <a:p>
            <a:pPr lvl="1">
              <a:spcBef>
                <a:spcPts val="1200"/>
              </a:spcBef>
              <a:spcAft>
                <a:spcPts val="600"/>
              </a:spcAft>
            </a:pPr>
            <a:r>
              <a:rPr lang="en-US" sz="2800" dirty="0">
                <a:latin typeface="+mn-lt"/>
              </a:rPr>
              <a:t>Collecting ongoing formative assessment to assist at-risk students</a:t>
            </a:r>
          </a:p>
          <a:p>
            <a:pPr lvl="1">
              <a:spcBef>
                <a:spcPts val="1200"/>
              </a:spcBef>
              <a:spcAft>
                <a:spcPts val="600"/>
              </a:spcAft>
            </a:pPr>
            <a:r>
              <a:rPr lang="en-US" sz="2800" dirty="0">
                <a:latin typeface="+mn-lt"/>
              </a:rPr>
              <a:t>Using communications tools to connect bench and bar to current students</a:t>
            </a:r>
          </a:p>
          <a:p>
            <a:pPr lvl="1">
              <a:spcBef>
                <a:spcPts val="1200"/>
              </a:spcBef>
              <a:spcAft>
                <a:spcPts val="600"/>
              </a:spcAft>
            </a:pPr>
            <a:r>
              <a:rPr lang="en-US" sz="2800" dirty="0">
                <a:latin typeface="+mn-lt"/>
              </a:rPr>
              <a:t>Providing better co-curricular information, advice and support</a:t>
            </a:r>
          </a:p>
          <a:p>
            <a:pPr lvl="1">
              <a:spcBef>
                <a:spcPts val="1200"/>
              </a:spcBef>
              <a:spcAft>
                <a:spcPts val="600"/>
              </a:spcAft>
            </a:pPr>
            <a:endParaRPr lang="en-US" sz="2800" dirty="0"/>
          </a:p>
          <a:p>
            <a:pPr lvl="1">
              <a:spcBef>
                <a:spcPts val="1200"/>
              </a:spcBef>
              <a:spcAft>
                <a:spcPts val="600"/>
              </a:spcAft>
            </a:pPr>
            <a:endParaRPr lang="en-US" sz="2800" dirty="0">
              <a:latin typeface="+mn-lt"/>
            </a:endParaRPr>
          </a:p>
        </p:txBody>
      </p:sp>
    </p:spTree>
    <p:extLst>
      <p:ext uri="{BB962C8B-B14F-4D97-AF65-F5344CB8AC3E}">
        <p14:creationId xmlns:p14="http://schemas.microsoft.com/office/powerpoint/2010/main" val="17608953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96B79-1053-94D1-8178-9613CA1D4805}"/>
              </a:ext>
            </a:extLst>
          </p:cNvPr>
          <p:cNvSpPr>
            <a:spLocks noGrp="1"/>
          </p:cNvSpPr>
          <p:nvPr>
            <p:ph type="title"/>
          </p:nvPr>
        </p:nvSpPr>
        <p:spPr/>
        <p:txBody>
          <a:bodyPr/>
          <a:lstStyle/>
          <a:p>
            <a:r>
              <a:rPr lang="en-US" dirty="0">
                <a:latin typeface="+mn-lt"/>
              </a:rPr>
              <a:t>Introduction to Artificial Intelligence</a:t>
            </a:r>
          </a:p>
        </p:txBody>
      </p:sp>
      <p:sp>
        <p:nvSpPr>
          <p:cNvPr id="5" name="Content Placeholder 4">
            <a:extLst>
              <a:ext uri="{FF2B5EF4-FFF2-40B4-BE49-F238E27FC236}">
                <a16:creationId xmlns:a16="http://schemas.microsoft.com/office/drawing/2014/main" id="{241E029D-B6F6-9F53-3395-FC34D7AC850C}"/>
              </a:ext>
            </a:extLst>
          </p:cNvPr>
          <p:cNvSpPr>
            <a:spLocks noGrp="1"/>
          </p:cNvSpPr>
          <p:nvPr>
            <p:ph sz="half" idx="1"/>
          </p:nvPr>
        </p:nvSpPr>
        <p:spPr/>
        <p:txBody>
          <a:bodyPr>
            <a:normAutofit/>
          </a:bodyPr>
          <a:lstStyle/>
          <a:p>
            <a:pPr marL="0" indent="0" algn="just">
              <a:buNone/>
            </a:pPr>
            <a:r>
              <a:rPr lang="en-US" b="1" dirty="0">
                <a:effectLst/>
                <a:latin typeface="+mn-lt"/>
              </a:rPr>
              <a:t>Data Collection </a:t>
            </a:r>
          </a:p>
          <a:p>
            <a:pPr algn="just"/>
            <a:r>
              <a:rPr lang="en-US" dirty="0">
                <a:effectLst/>
                <a:latin typeface="+mn-lt"/>
              </a:rPr>
              <a:t>It is the first step in building an AI system is to collect relevant data. This data can be in the form of images, text, audio, video, or any other format, depending on the task the AI needs to perform. </a:t>
            </a:r>
          </a:p>
          <a:p>
            <a:pPr marL="0" indent="0" algn="just">
              <a:buNone/>
            </a:pPr>
            <a:r>
              <a:rPr lang="en-US" b="1" dirty="0">
                <a:effectLst/>
                <a:latin typeface="+mn-lt"/>
              </a:rPr>
              <a:t>Data Preprocessing </a:t>
            </a:r>
          </a:p>
          <a:p>
            <a:pPr algn="just"/>
            <a:r>
              <a:rPr lang="en-US" dirty="0">
                <a:effectLst/>
                <a:latin typeface="+mn-lt"/>
              </a:rPr>
              <a:t>Before using the data for training, it needs to be preprocessed and cleaned to remove noise, handle missing values, and standardize the format. </a:t>
            </a:r>
          </a:p>
          <a:p>
            <a:pPr marL="0" indent="0" algn="just">
              <a:buNone/>
            </a:pPr>
            <a:r>
              <a:rPr lang="en-US" b="1" dirty="0">
                <a:effectLst/>
                <a:latin typeface="+mn-lt"/>
              </a:rPr>
              <a:t>Model Training </a:t>
            </a:r>
          </a:p>
          <a:p>
            <a:pPr algn="just"/>
            <a:r>
              <a:rPr lang="en-US" dirty="0">
                <a:effectLst/>
                <a:latin typeface="+mn-lt"/>
              </a:rPr>
              <a:t>With various algorithms like machine learning and deep learning AI train models. During the training process, the model learns patterns and relationships in the data to make predictions or decisions. </a:t>
            </a:r>
          </a:p>
          <a:p>
            <a:endParaRPr lang="en-US" dirty="0">
              <a:latin typeface="+mn-lt"/>
            </a:endParaRPr>
          </a:p>
        </p:txBody>
      </p:sp>
      <p:sp>
        <p:nvSpPr>
          <p:cNvPr id="6" name="Content Placeholder 5">
            <a:extLst>
              <a:ext uri="{FF2B5EF4-FFF2-40B4-BE49-F238E27FC236}">
                <a16:creationId xmlns:a16="http://schemas.microsoft.com/office/drawing/2014/main" id="{75E10BE4-F55A-54A2-1715-D5C99A39B8D6}"/>
              </a:ext>
            </a:extLst>
          </p:cNvPr>
          <p:cNvSpPr>
            <a:spLocks noGrp="1"/>
          </p:cNvSpPr>
          <p:nvPr>
            <p:ph sz="half" idx="2"/>
          </p:nvPr>
        </p:nvSpPr>
        <p:spPr/>
        <p:txBody>
          <a:bodyPr>
            <a:normAutofit/>
          </a:bodyPr>
          <a:lstStyle/>
          <a:p>
            <a:pPr marL="0" indent="0" algn="just">
              <a:buNone/>
            </a:pPr>
            <a:r>
              <a:rPr lang="en-US" b="1" dirty="0">
                <a:latin typeface="+mn-lt"/>
              </a:rPr>
              <a:t>Testing and Evaluation </a:t>
            </a:r>
          </a:p>
          <a:p>
            <a:pPr algn="just"/>
            <a:r>
              <a:rPr lang="en-US" dirty="0">
                <a:latin typeface="+mn-lt"/>
              </a:rPr>
              <a:t>After the training model, it is tested on new data to evaluate its performance. This step helps ensure that the AI system can generalize well to new, unseen data. </a:t>
            </a:r>
          </a:p>
          <a:p>
            <a:pPr marL="0" indent="0" algn="just">
              <a:buNone/>
            </a:pPr>
            <a:r>
              <a:rPr lang="en-US" b="1" dirty="0">
                <a:latin typeface="+mn-lt"/>
              </a:rPr>
              <a:t>Deployment </a:t>
            </a:r>
          </a:p>
          <a:p>
            <a:pPr algn="just"/>
            <a:r>
              <a:rPr lang="en-US" dirty="0">
                <a:latin typeface="+mn-lt"/>
              </a:rPr>
              <a:t>After successful testing, the AI model is deployed in real-world applications, where it can perform tasks autonomously or assist humans in making decisions. </a:t>
            </a:r>
          </a:p>
          <a:p>
            <a:pPr marL="0" indent="0" algn="just">
              <a:buNone/>
            </a:pPr>
            <a:r>
              <a:rPr lang="en-US" b="1" dirty="0">
                <a:latin typeface="+mn-lt"/>
              </a:rPr>
              <a:t>Continuous Learning </a:t>
            </a:r>
          </a:p>
          <a:p>
            <a:pPr algn="just"/>
            <a:r>
              <a:rPr lang="en-US" dirty="0">
                <a:latin typeface="+mn-lt"/>
              </a:rPr>
              <a:t>Some AI systems are designed to continuously learn from new data, which allows them to improve and adapt over time. </a:t>
            </a:r>
          </a:p>
          <a:p>
            <a:endParaRPr lang="en-US" dirty="0">
              <a:latin typeface="+mn-lt"/>
            </a:endParaRPr>
          </a:p>
        </p:txBody>
      </p:sp>
      <p:sp>
        <p:nvSpPr>
          <p:cNvPr id="7" name="TextBox 6">
            <a:extLst>
              <a:ext uri="{FF2B5EF4-FFF2-40B4-BE49-F238E27FC236}">
                <a16:creationId xmlns:a16="http://schemas.microsoft.com/office/drawing/2014/main" id="{046C7CB3-A4C9-B5AF-EF16-3D1CB2BFCA0F}"/>
              </a:ext>
            </a:extLst>
          </p:cNvPr>
          <p:cNvSpPr txBox="1"/>
          <p:nvPr/>
        </p:nvSpPr>
        <p:spPr>
          <a:xfrm>
            <a:off x="272142" y="6488668"/>
            <a:ext cx="7565571" cy="369332"/>
          </a:xfrm>
          <a:prstGeom prst="rect">
            <a:avLst/>
          </a:prstGeom>
          <a:noFill/>
        </p:spPr>
        <p:txBody>
          <a:bodyPr wrap="square">
            <a:spAutoFit/>
          </a:bodyPr>
          <a:lstStyle/>
          <a:p>
            <a:r>
              <a:rPr lang="en-US" dirty="0">
                <a:solidFill>
                  <a:schemeClr val="bg1"/>
                </a:solidFill>
              </a:rPr>
              <a:t>Mike Howell, </a:t>
            </a:r>
            <a:r>
              <a:rPr lang="en-US" dirty="0" err="1">
                <a:solidFill>
                  <a:schemeClr val="bg1"/>
                </a:solidFill>
              </a:rPr>
              <a:t>Braincave</a:t>
            </a:r>
            <a:r>
              <a:rPr lang="en-US" dirty="0">
                <a:solidFill>
                  <a:schemeClr val="bg1"/>
                </a:solidFill>
              </a:rPr>
              <a:t>: https://braincavesoft.com/post/ai-explained</a:t>
            </a:r>
          </a:p>
        </p:txBody>
      </p:sp>
    </p:spTree>
    <p:extLst>
      <p:ext uri="{BB962C8B-B14F-4D97-AF65-F5344CB8AC3E}">
        <p14:creationId xmlns:p14="http://schemas.microsoft.com/office/powerpoint/2010/main" val="32740176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6C7392-CFD0-8291-093B-4CF442EB8D3B}"/>
              </a:ext>
            </a:extLst>
          </p:cNvPr>
          <p:cNvSpPr>
            <a:spLocks noGrp="1"/>
          </p:cNvSpPr>
          <p:nvPr>
            <p:ph type="title"/>
          </p:nvPr>
        </p:nvSpPr>
        <p:spPr/>
        <p:txBody>
          <a:bodyPr/>
          <a:lstStyle/>
          <a:p>
            <a:r>
              <a:rPr lang="en-US" dirty="0">
                <a:latin typeface="+mn-lt"/>
              </a:rPr>
              <a:t>What is Artificial Intelligence</a:t>
            </a:r>
          </a:p>
        </p:txBody>
      </p:sp>
      <p:sp>
        <p:nvSpPr>
          <p:cNvPr id="4" name="Content Placeholder 3">
            <a:extLst>
              <a:ext uri="{FF2B5EF4-FFF2-40B4-BE49-F238E27FC236}">
                <a16:creationId xmlns:a16="http://schemas.microsoft.com/office/drawing/2014/main" id="{40CF1C0A-7B7E-175E-F7BD-C98344A8994F}"/>
              </a:ext>
            </a:extLst>
          </p:cNvPr>
          <p:cNvSpPr>
            <a:spLocks noGrp="1"/>
          </p:cNvSpPr>
          <p:nvPr>
            <p:ph idx="1"/>
          </p:nvPr>
        </p:nvSpPr>
        <p:spPr/>
        <p:txBody>
          <a:bodyPr>
            <a:normAutofit fontScale="70000" lnSpcReduction="20000"/>
          </a:bodyPr>
          <a:lstStyle/>
          <a:p>
            <a:r>
              <a:rPr lang="en-US" dirty="0">
                <a:latin typeface="+mn-lt"/>
              </a:rPr>
              <a:t>1. Machine learning - The idea behind machine learning is to use sample data to train computer programs to recognize patterns based on algorithms. Machine learning programs allow computers to do things without being programmed. The efficiency of machine learning generally depends on the algorithm.</a:t>
            </a:r>
          </a:p>
          <a:p>
            <a:r>
              <a:rPr lang="en-US" dirty="0">
                <a:latin typeface="+mn-lt"/>
              </a:rPr>
              <a:t>2. Neural networks - Neural networks are computer systems designed to imitate the neurons in a brain. The networks are designed to learn via processing examples, using a well-understood input and a predicted result. As the network gains experience, its output mirrors the targeted result.</a:t>
            </a:r>
          </a:p>
          <a:p>
            <a:r>
              <a:rPr lang="en-US" dirty="0">
                <a:latin typeface="+mn-lt"/>
              </a:rPr>
              <a:t>3. Natural language processing - Natural language processing is often confused with simple speech recognition. It certainly includes the ability to understand speech, but it involves more than simple audio-to-text (and vice versa) translations. One of the goals of natural language processing is the design of a computer to fully understand and analyze documents.</a:t>
            </a:r>
          </a:p>
          <a:p>
            <a:r>
              <a:rPr lang="en-US" dirty="0">
                <a:latin typeface="+mn-lt"/>
              </a:rPr>
              <a:t>4. Robotics - The use of robots dates back hundreds of years, but machines that could assist people without actual human involvement are considerably newer. One of the first autonomous robots was installed in 1961 and used to lift hot pieces of metal from a machine. Since then, robots have become far more common. </a:t>
            </a:r>
          </a:p>
          <a:p>
            <a:pPr lvl="1"/>
            <a:r>
              <a:rPr lang="en-US" dirty="0">
                <a:latin typeface="+mn-lt"/>
              </a:rPr>
              <a:t>They're used in applications ranging from space exploration to vacuuming your carpet.</a:t>
            </a:r>
          </a:p>
          <a:p>
            <a:pPr lvl="1"/>
            <a:r>
              <a:rPr lang="en-US" dirty="0">
                <a:latin typeface="+mn-lt"/>
              </a:rPr>
              <a:t>Robotics has evolved beyond industrial uses and are used in a wide range of applications, including medicine.  </a:t>
            </a:r>
          </a:p>
          <a:p>
            <a:endParaRPr lang="en-US" dirty="0">
              <a:latin typeface="+mn-lt"/>
            </a:endParaRPr>
          </a:p>
        </p:txBody>
      </p:sp>
    </p:spTree>
    <p:extLst>
      <p:ext uri="{BB962C8B-B14F-4D97-AF65-F5344CB8AC3E}">
        <p14:creationId xmlns:p14="http://schemas.microsoft.com/office/powerpoint/2010/main" val="17718043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8FA3C-296A-79AB-7182-FC2EFFA4EBE2}"/>
              </a:ext>
            </a:extLst>
          </p:cNvPr>
          <p:cNvSpPr>
            <a:spLocks noGrp="1"/>
          </p:cNvSpPr>
          <p:nvPr>
            <p:ph type="title"/>
          </p:nvPr>
        </p:nvSpPr>
        <p:spPr/>
        <p:txBody>
          <a:bodyPr/>
          <a:lstStyle/>
          <a:p>
            <a:r>
              <a:rPr lang="en-US" dirty="0">
                <a:latin typeface="+mn-lt"/>
              </a:rPr>
              <a:t>Narrow AI has been part of the century’s development</a:t>
            </a:r>
          </a:p>
        </p:txBody>
      </p:sp>
      <p:sp>
        <p:nvSpPr>
          <p:cNvPr id="3" name="Content Placeholder 2">
            <a:extLst>
              <a:ext uri="{FF2B5EF4-FFF2-40B4-BE49-F238E27FC236}">
                <a16:creationId xmlns:a16="http://schemas.microsoft.com/office/drawing/2014/main" id="{3D9C3EAC-B397-638A-3C76-934144CDB5A6}"/>
              </a:ext>
            </a:extLst>
          </p:cNvPr>
          <p:cNvSpPr>
            <a:spLocks noGrp="1"/>
          </p:cNvSpPr>
          <p:nvPr>
            <p:ph idx="1"/>
          </p:nvPr>
        </p:nvSpPr>
        <p:spPr>
          <a:xfrm>
            <a:off x="284480" y="1343891"/>
            <a:ext cx="11549617" cy="5235813"/>
          </a:xfrm>
        </p:spPr>
        <p:txBody>
          <a:bodyPr>
            <a:normAutofit fontScale="70000" lnSpcReduction="20000"/>
          </a:bodyPr>
          <a:lstStyle/>
          <a:p>
            <a:r>
              <a:rPr lang="en-US" dirty="0">
                <a:latin typeface="+mn-lt"/>
              </a:rPr>
              <a:t>1956 Dartmouth Summer Institute initiated the field of artificial intelligence.</a:t>
            </a:r>
          </a:p>
          <a:p>
            <a:r>
              <a:rPr lang="en-US" dirty="0">
                <a:latin typeface="+mn-lt"/>
              </a:rPr>
              <a:t>In 2005, Ray Kurzweil wrote that “Artificial intelligence permeates our economy.”  The AI pervasive at the beginning of this century is described as “narrow” because the focus is on a particular task.  </a:t>
            </a:r>
          </a:p>
          <a:p>
            <a:r>
              <a:rPr lang="en-US" dirty="0">
                <a:latin typeface="+mn-lt"/>
              </a:rPr>
              <a:t>Narrow AI has made headlines and provided the underpinning for many common tools and services. </a:t>
            </a:r>
          </a:p>
          <a:p>
            <a:r>
              <a:rPr lang="en-US" dirty="0">
                <a:latin typeface="+mn-lt"/>
              </a:rPr>
              <a:t>“In 1997, Garry Kasparov, head in hands, lost a chess match to IBM’s Deep Blue. Almost exactly 20 years later, Go champion </a:t>
            </a:r>
            <a:r>
              <a:rPr lang="en-US" dirty="0" err="1">
                <a:latin typeface="+mn-lt"/>
              </a:rPr>
              <a:t>Ke</a:t>
            </a:r>
            <a:r>
              <a:rPr lang="en-US" dirty="0">
                <a:latin typeface="+mn-lt"/>
              </a:rPr>
              <a:t> Jie was defeated by the AI company DeepMind’s AlphaGo Master.”  </a:t>
            </a:r>
          </a:p>
          <a:p>
            <a:r>
              <a:rPr lang="en-US" dirty="0">
                <a:latin typeface="+mn-lt"/>
              </a:rPr>
              <a:t>In contrast to these narrow forms of AI, general or strong AI is a machine or system that demonstrates “the full range of human intelligence”  or meets “the full range of human performance across any task.”  </a:t>
            </a:r>
          </a:p>
          <a:p>
            <a:r>
              <a:rPr lang="en-US" dirty="0">
                <a:latin typeface="+mn-lt"/>
              </a:rPr>
              <a:t>Just as narrow AI can exceed humans in its accomplishment of certain goals, the transition to general AI may bring with it the ability of the machine intelligence to exceed human capacity, and for this stage, the label may be “artificial superintelligence.” </a:t>
            </a:r>
          </a:p>
          <a:p>
            <a:r>
              <a:rPr lang="en-US" dirty="0">
                <a:latin typeface="+mn-lt"/>
              </a:rPr>
              <a:t>Some notable LLMs are OpenAI's GPT series of models (e.g., GPT-3.5 and GPT-4, used in ChatGPT and Microsoft Copilot), Google's </a:t>
            </a:r>
            <a:r>
              <a:rPr lang="en-US" dirty="0" err="1">
                <a:latin typeface="+mn-lt"/>
              </a:rPr>
              <a:t>PaLM</a:t>
            </a:r>
            <a:r>
              <a:rPr lang="en-US" dirty="0">
                <a:latin typeface="+mn-lt"/>
              </a:rPr>
              <a:t> and Gemini (the latter of which is currently used in the chatbot of the same name), </a:t>
            </a:r>
            <a:r>
              <a:rPr lang="en-US" dirty="0" err="1">
                <a:latin typeface="+mn-lt"/>
              </a:rPr>
              <a:t>xAI's</a:t>
            </a:r>
            <a:r>
              <a:rPr lang="en-US" dirty="0">
                <a:latin typeface="+mn-lt"/>
              </a:rPr>
              <a:t> Grok, Meta's </a:t>
            </a:r>
            <a:r>
              <a:rPr lang="en-US" dirty="0" err="1">
                <a:latin typeface="+mn-lt"/>
              </a:rPr>
              <a:t>LLaMA</a:t>
            </a:r>
            <a:r>
              <a:rPr lang="en-US" dirty="0">
                <a:latin typeface="+mn-lt"/>
              </a:rPr>
              <a:t> family of open-source models, </a:t>
            </a:r>
            <a:r>
              <a:rPr lang="en-US" dirty="0" err="1">
                <a:latin typeface="+mn-lt"/>
              </a:rPr>
              <a:t>Anthropic's</a:t>
            </a:r>
            <a:r>
              <a:rPr lang="en-US" dirty="0">
                <a:latin typeface="+mn-lt"/>
              </a:rPr>
              <a:t> Claude models, Mistral AI's open source models, and Databricks' open source DBRX. </a:t>
            </a:r>
          </a:p>
        </p:txBody>
      </p:sp>
    </p:spTree>
    <p:extLst>
      <p:ext uri="{BB962C8B-B14F-4D97-AF65-F5344CB8AC3E}">
        <p14:creationId xmlns:p14="http://schemas.microsoft.com/office/powerpoint/2010/main" val="40016224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8F62-4D84-451B-8669-76C3EF488333}"/>
              </a:ext>
            </a:extLst>
          </p:cNvPr>
          <p:cNvSpPr>
            <a:spLocks noGrp="1"/>
          </p:cNvSpPr>
          <p:nvPr>
            <p:ph type="title"/>
          </p:nvPr>
        </p:nvSpPr>
        <p:spPr>
          <a:xfrm>
            <a:off x="284480" y="411481"/>
            <a:ext cx="11549617" cy="659330"/>
          </a:xfrm>
        </p:spPr>
        <p:txBody>
          <a:bodyPr>
            <a:normAutofit fontScale="90000"/>
          </a:bodyPr>
          <a:lstStyle/>
          <a:p>
            <a:r>
              <a:rPr lang="en-US" dirty="0">
                <a:latin typeface="+mn-lt"/>
              </a:rPr>
              <a:t>From supervised learning to unsupervised deep neural networks</a:t>
            </a:r>
          </a:p>
        </p:txBody>
      </p:sp>
      <p:sp>
        <p:nvSpPr>
          <p:cNvPr id="3" name="Content Placeholder 2">
            <a:extLst>
              <a:ext uri="{FF2B5EF4-FFF2-40B4-BE49-F238E27FC236}">
                <a16:creationId xmlns:a16="http://schemas.microsoft.com/office/drawing/2014/main" id="{D6DAF939-1A8A-3117-EE29-9DC97E328917}"/>
              </a:ext>
            </a:extLst>
          </p:cNvPr>
          <p:cNvSpPr>
            <a:spLocks noGrp="1"/>
          </p:cNvSpPr>
          <p:nvPr>
            <p:ph idx="1"/>
          </p:nvPr>
        </p:nvSpPr>
        <p:spPr>
          <a:xfrm>
            <a:off x="284480" y="1191126"/>
            <a:ext cx="11549617" cy="5102994"/>
          </a:xfrm>
        </p:spPr>
        <p:txBody>
          <a:bodyPr>
            <a:normAutofit fontScale="92500" lnSpcReduction="20000"/>
          </a:bodyPr>
          <a:lstStyle/>
          <a:p>
            <a:r>
              <a:rPr lang="en-US" dirty="0">
                <a:latin typeface="+mn-lt"/>
              </a:rPr>
              <a:t>Each layer of the node inform and influence the other layers, quickly generating highly complex decision trees.</a:t>
            </a:r>
          </a:p>
          <a:p>
            <a:r>
              <a:rPr lang="en-US" dirty="0">
                <a:latin typeface="+mn-lt"/>
              </a:rPr>
              <a:t>ChatGPT employs a large language model (LLM), a “deep learning algorithm that can recognize, summarize, translate, predict and generate text and other content based on knowledge gained from massive datasets.”  In fact, GPT “Generative (G) Pre-trained (P) Transformer (T),”  on such LLM system. </a:t>
            </a:r>
          </a:p>
          <a:p>
            <a:r>
              <a:rPr lang="en-US" dirty="0">
                <a:latin typeface="+mn-lt"/>
              </a:rPr>
              <a:t>The LLM relies on a neural network in which changes to the weights of decisions in each node carry forward to influence the weighting on decisions in subsequent nodes. </a:t>
            </a:r>
          </a:p>
          <a:p>
            <a:r>
              <a:rPr lang="en-US" dirty="0">
                <a:latin typeface="+mn-lt"/>
              </a:rPr>
              <a:t>The weighting shifts may be very subtle and the scale of the neural network can be vast, leading the artificial intelligence system to mimic a sizable fraction of intelligent thought. </a:t>
            </a:r>
          </a:p>
        </p:txBody>
      </p:sp>
    </p:spTree>
    <p:extLst>
      <p:ext uri="{BB962C8B-B14F-4D97-AF65-F5344CB8AC3E}">
        <p14:creationId xmlns:p14="http://schemas.microsoft.com/office/powerpoint/2010/main" val="37241138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A12EAC-7D15-EA56-2672-85F862B96FC8}"/>
              </a:ext>
            </a:extLst>
          </p:cNvPr>
          <p:cNvPicPr>
            <a:picLocks noChangeAspect="1"/>
          </p:cNvPicPr>
          <p:nvPr/>
        </p:nvPicPr>
        <p:blipFill>
          <a:blip r:embed="rId2"/>
          <a:stretch>
            <a:fillRect/>
          </a:stretch>
        </p:blipFill>
        <p:spPr>
          <a:xfrm>
            <a:off x="572045" y="3129857"/>
            <a:ext cx="11549616" cy="3132242"/>
          </a:xfrm>
          <a:prstGeom prst="rect">
            <a:avLst/>
          </a:prstGeom>
        </p:spPr>
      </p:pic>
      <p:sp>
        <p:nvSpPr>
          <p:cNvPr id="2" name="Title 1">
            <a:extLst>
              <a:ext uri="{FF2B5EF4-FFF2-40B4-BE49-F238E27FC236}">
                <a16:creationId xmlns:a16="http://schemas.microsoft.com/office/drawing/2014/main" id="{2C238F62-4D84-451B-8669-76C3EF488333}"/>
              </a:ext>
            </a:extLst>
          </p:cNvPr>
          <p:cNvSpPr>
            <a:spLocks noGrp="1"/>
          </p:cNvSpPr>
          <p:nvPr>
            <p:ph type="title"/>
          </p:nvPr>
        </p:nvSpPr>
        <p:spPr>
          <a:xfrm>
            <a:off x="284480" y="411481"/>
            <a:ext cx="11549617" cy="659330"/>
          </a:xfrm>
        </p:spPr>
        <p:txBody>
          <a:bodyPr>
            <a:normAutofit fontScale="90000"/>
          </a:bodyPr>
          <a:lstStyle/>
          <a:p>
            <a:r>
              <a:rPr lang="en-US" dirty="0">
                <a:latin typeface="+mn-lt"/>
              </a:rPr>
              <a:t>From supervised learning to unsupervised deep neural networks</a:t>
            </a:r>
          </a:p>
        </p:txBody>
      </p:sp>
      <p:sp>
        <p:nvSpPr>
          <p:cNvPr id="3" name="Content Placeholder 2">
            <a:extLst>
              <a:ext uri="{FF2B5EF4-FFF2-40B4-BE49-F238E27FC236}">
                <a16:creationId xmlns:a16="http://schemas.microsoft.com/office/drawing/2014/main" id="{D6DAF939-1A8A-3117-EE29-9DC97E328917}"/>
              </a:ext>
            </a:extLst>
          </p:cNvPr>
          <p:cNvSpPr>
            <a:spLocks noGrp="1"/>
          </p:cNvSpPr>
          <p:nvPr>
            <p:ph idx="1"/>
          </p:nvPr>
        </p:nvSpPr>
        <p:spPr>
          <a:xfrm>
            <a:off x="284480" y="1191126"/>
            <a:ext cx="11549617" cy="1974105"/>
          </a:xfrm>
        </p:spPr>
        <p:txBody>
          <a:bodyPr>
            <a:normAutofit fontScale="92500" lnSpcReduction="10000"/>
          </a:bodyPr>
          <a:lstStyle/>
          <a:p>
            <a:r>
              <a:rPr lang="en-US" dirty="0">
                <a:latin typeface="+mn-lt"/>
              </a:rPr>
              <a:t>LLM is just one of the key training models. Another is the generative adversarial network (GAN), which is used more heavily to train systems to discriminate as regarding the meaning and context of a visual image, again using the deep neural networks to iteratively learn how to map the visual world interpreted through the network.</a:t>
            </a:r>
          </a:p>
          <a:p>
            <a:endParaRPr lang="en-US" dirty="0">
              <a:latin typeface="+mn-lt"/>
            </a:endParaRPr>
          </a:p>
        </p:txBody>
      </p:sp>
    </p:spTree>
    <p:extLst>
      <p:ext uri="{BB962C8B-B14F-4D97-AF65-F5344CB8AC3E}">
        <p14:creationId xmlns:p14="http://schemas.microsoft.com/office/powerpoint/2010/main" val="30581486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8560171" y="95226"/>
            <a:ext cx="3533554" cy="6665833"/>
          </a:xfrm>
          <a:prstGeom prst="rect">
            <a:avLst/>
          </a:prstGeom>
          <a:solidFill>
            <a:srgbClr val="2896BB"/>
          </a:solidFill>
        </p:spPr>
        <p:txBody>
          <a:bodyPr/>
          <a:lstStyle/>
          <a:p>
            <a:endParaRPr lang="en-US"/>
          </a:p>
        </p:txBody>
      </p:sp>
      <p:pic>
        <p:nvPicPr>
          <p:cNvPr id="3" name="Object 2" descr="preencoded.png"/>
          <p:cNvPicPr>
            <a:picLocks noChangeAspect="1"/>
          </p:cNvPicPr>
          <p:nvPr/>
        </p:nvPicPr>
        <p:blipFill>
          <a:blip r:embed="rId3"/>
          <a:srcRect l="10243" r="10243"/>
          <a:stretch/>
        </p:blipFill>
        <p:spPr>
          <a:xfrm>
            <a:off x="8560171" y="95226"/>
            <a:ext cx="3533554" cy="6665833"/>
          </a:xfrm>
          <a:prstGeom prst="rect">
            <a:avLst/>
          </a:prstGeom>
        </p:spPr>
      </p:pic>
      <p:pic>
        <p:nvPicPr>
          <p:cNvPr id="4" name="Object 3"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2506" y="856879"/>
            <a:ext cx="6846763" cy="809423"/>
          </a:xfrm>
          <a:prstGeom prst="rect">
            <a:avLst/>
          </a:prstGeom>
        </p:spPr>
      </p:pic>
      <p:sp>
        <p:nvSpPr>
          <p:cNvPr id="5" name="Object 4"/>
          <p:cNvSpPr/>
          <p:nvPr/>
        </p:nvSpPr>
        <p:spPr>
          <a:xfrm>
            <a:off x="1333167" y="1075897"/>
            <a:ext cx="418995" cy="404552"/>
          </a:xfrm>
          <a:prstGeom prst="rect">
            <a:avLst/>
          </a:prstGeom>
          <a:noFill/>
        </p:spPr>
        <p:txBody>
          <a:bodyPr wrap="square" lIns="0" tIns="0" rIns="0" bIns="0" rtlCol="0" anchor="ctr"/>
          <a:lstStyle/>
          <a:p>
            <a:pPr algn="l">
              <a:lnSpc>
                <a:spcPts val="3186"/>
              </a:lnSpc>
              <a:buNone/>
            </a:pPr>
            <a:r>
              <a:rPr lang="en-US" sz="3000" dirty="0">
                <a:solidFill>
                  <a:srgbClr val="181818">
                    <a:alpha val="80000"/>
                  </a:srgbClr>
                </a:solidFill>
                <a:latin typeface="Playfair Display" pitchFamily="34" charset="0"/>
                <a:ea typeface="Calibri" panose="020F0502020204030204" pitchFamily="34" charset="0"/>
                <a:cs typeface="Calibri" panose="020F0502020204030204" pitchFamily="34" charset="0"/>
              </a:rPr>
              <a:t>1</a:t>
            </a:r>
            <a:endParaRPr lang="en-US" dirty="0"/>
          </a:p>
        </p:txBody>
      </p:sp>
      <p:sp>
        <p:nvSpPr>
          <p:cNvPr id="6" name="Object 5"/>
          <p:cNvSpPr/>
          <p:nvPr/>
        </p:nvSpPr>
        <p:spPr>
          <a:xfrm>
            <a:off x="1714071" y="948770"/>
            <a:ext cx="6273755" cy="616113"/>
          </a:xfrm>
          <a:prstGeom prst="rect">
            <a:avLst/>
          </a:prstGeom>
          <a:noFill/>
        </p:spPr>
        <p:txBody>
          <a:bodyPr wrap="square" lIns="0" tIns="0" rIns="0" bIns="0" rtlCol="0" anchor="ctr"/>
          <a:lstStyle/>
          <a:p>
            <a:pPr algn="l">
              <a:lnSpc>
                <a:spcPts val="1617"/>
              </a:lnSpc>
              <a:buNone/>
            </a:pPr>
            <a:r>
              <a:rPr lang="en-US" sz="1197" kern="0" spc="120" dirty="0">
                <a:solidFill>
                  <a:srgbClr val="000000"/>
                </a:solidFill>
                <a:latin typeface="Roboto" pitchFamily="34" charset="0"/>
                <a:ea typeface="Roboto" pitchFamily="34" charset="-122"/>
                <a:cs typeface="Calibri" panose="020F0502020204030204" pitchFamily="34" charset="0"/>
              </a:rPr>
              <a:t> </a:t>
            </a:r>
            <a:r>
              <a:rPr lang="en-US" sz="1197" b="1" kern="0" spc="120" dirty="0">
                <a:solidFill>
                  <a:srgbClr val="181818">
                    <a:alpha val="80000"/>
                  </a:srgbClr>
                </a:solidFill>
                <a:latin typeface="Roboto" pitchFamily="34" charset="0"/>
                <a:ea typeface="Roboto" pitchFamily="34" charset="-122"/>
                <a:cs typeface="Calibri" panose="020F0502020204030204" pitchFamily="34" charset="0"/>
              </a:rPr>
              <a:t>In supervised learning, the machine classifies objects, problems, and  scenarios based on data that has been fed to them through data sets</a:t>
            </a:r>
            <a:endParaRPr lang="en-US" dirty="0"/>
          </a:p>
        </p:txBody>
      </p:sp>
      <p:pic>
        <p:nvPicPr>
          <p:cNvPr id="7" name="Object 6"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4825"/>
            <a:ext cx="1142714" cy="1618845"/>
          </a:xfrm>
          <a:prstGeom prst="rect">
            <a:avLst/>
          </a:prstGeom>
        </p:spPr>
      </p:pic>
      <p:pic>
        <p:nvPicPr>
          <p:cNvPr id="8" name="Object 7"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09164" y="1968166"/>
            <a:ext cx="6780105" cy="809423"/>
          </a:xfrm>
          <a:prstGeom prst="rect">
            <a:avLst/>
          </a:prstGeom>
        </p:spPr>
      </p:pic>
      <p:sp>
        <p:nvSpPr>
          <p:cNvPr id="9" name="Object 8"/>
          <p:cNvSpPr/>
          <p:nvPr/>
        </p:nvSpPr>
        <p:spPr>
          <a:xfrm>
            <a:off x="1333167" y="2161476"/>
            <a:ext cx="418995" cy="404552"/>
          </a:xfrm>
          <a:prstGeom prst="rect">
            <a:avLst/>
          </a:prstGeom>
          <a:noFill/>
        </p:spPr>
        <p:txBody>
          <a:bodyPr wrap="square" lIns="0" tIns="0" rIns="0" bIns="0" rtlCol="0" anchor="ctr"/>
          <a:lstStyle/>
          <a:p>
            <a:pPr algn="l">
              <a:lnSpc>
                <a:spcPts val="3186"/>
              </a:lnSpc>
              <a:buNone/>
            </a:pPr>
            <a:r>
              <a:rPr lang="en-US" sz="3000" dirty="0">
                <a:solidFill>
                  <a:srgbClr val="181818">
                    <a:alpha val="80000"/>
                  </a:srgbClr>
                </a:solidFill>
                <a:latin typeface="Playfair Display" pitchFamily="34" charset="0"/>
                <a:ea typeface="Calibri" panose="020F0502020204030204" pitchFamily="34" charset="0"/>
                <a:cs typeface="Calibri" panose="020F0502020204030204" pitchFamily="34" charset="0"/>
              </a:rPr>
              <a:t>2</a:t>
            </a:r>
            <a:endParaRPr lang="en-US" dirty="0"/>
          </a:p>
        </p:txBody>
      </p:sp>
      <p:sp>
        <p:nvSpPr>
          <p:cNvPr id="10" name="Object 9"/>
          <p:cNvSpPr/>
          <p:nvPr/>
        </p:nvSpPr>
        <p:spPr>
          <a:xfrm>
            <a:off x="1714071" y="2034349"/>
            <a:ext cx="6203399" cy="616113"/>
          </a:xfrm>
          <a:prstGeom prst="rect">
            <a:avLst/>
          </a:prstGeom>
          <a:noFill/>
        </p:spPr>
        <p:txBody>
          <a:bodyPr wrap="square" lIns="0" tIns="0" rIns="0" bIns="0" rtlCol="0" anchor="ctr"/>
          <a:lstStyle/>
          <a:p>
            <a:pPr algn="l">
              <a:lnSpc>
                <a:spcPts val="1617"/>
              </a:lnSpc>
              <a:buNone/>
            </a:pPr>
            <a:r>
              <a:rPr lang="en-US" sz="1197" kern="0" spc="120" dirty="0">
                <a:solidFill>
                  <a:srgbClr val="000000"/>
                </a:solidFill>
                <a:latin typeface="Roboto" pitchFamily="34" charset="0"/>
                <a:ea typeface="Roboto" pitchFamily="34" charset="-122"/>
                <a:cs typeface="Calibri" panose="020F0502020204030204" pitchFamily="34" charset="0"/>
              </a:rPr>
              <a:t> </a:t>
            </a:r>
            <a:r>
              <a:rPr lang="en-US" sz="1197" b="1" kern="0" spc="120" dirty="0">
                <a:solidFill>
                  <a:srgbClr val="181818">
                    <a:alpha val="80000"/>
                  </a:srgbClr>
                </a:solidFill>
                <a:latin typeface="Roboto" pitchFamily="34" charset="0"/>
                <a:ea typeface="Roboto" pitchFamily="34" charset="-122"/>
                <a:cs typeface="Calibri" panose="020F0502020204030204" pitchFamily="34" charset="0"/>
              </a:rPr>
              <a:t>Regression analysis is a predictive modeling technique. It creates a relationship  between the dependent (target) and independent (predictor) variable (s).</a:t>
            </a:r>
            <a:endParaRPr lang="en-US" dirty="0"/>
          </a:p>
        </p:txBody>
      </p:sp>
      <p:pic>
        <p:nvPicPr>
          <p:cNvPr id="11" name="Object 10"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489" y="1473478"/>
            <a:ext cx="1142714" cy="1276031"/>
          </a:xfrm>
          <a:prstGeom prst="rect">
            <a:avLst/>
          </a:prstGeom>
        </p:spPr>
      </p:pic>
      <p:pic>
        <p:nvPicPr>
          <p:cNvPr id="12" name="Object 1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12386" y="3028265"/>
            <a:ext cx="6846763" cy="809423"/>
          </a:xfrm>
          <a:prstGeom prst="rect">
            <a:avLst/>
          </a:prstGeom>
        </p:spPr>
      </p:pic>
      <p:sp>
        <p:nvSpPr>
          <p:cNvPr id="13" name="Object 12"/>
          <p:cNvSpPr/>
          <p:nvPr/>
        </p:nvSpPr>
        <p:spPr>
          <a:xfrm>
            <a:off x="1333167" y="3247054"/>
            <a:ext cx="418995" cy="404552"/>
          </a:xfrm>
          <a:prstGeom prst="rect">
            <a:avLst/>
          </a:prstGeom>
          <a:noFill/>
        </p:spPr>
        <p:txBody>
          <a:bodyPr wrap="square" lIns="0" tIns="0" rIns="0" bIns="0" rtlCol="0" anchor="ctr"/>
          <a:lstStyle/>
          <a:p>
            <a:pPr algn="l">
              <a:lnSpc>
                <a:spcPts val="3186"/>
              </a:lnSpc>
              <a:buNone/>
            </a:pPr>
            <a:r>
              <a:rPr lang="en-US" sz="3000" dirty="0">
                <a:solidFill>
                  <a:srgbClr val="181818">
                    <a:alpha val="80000"/>
                  </a:srgbClr>
                </a:solidFill>
                <a:latin typeface="Playfair Display" pitchFamily="34" charset="0"/>
                <a:ea typeface="Calibri" panose="020F0502020204030204" pitchFamily="34" charset="0"/>
                <a:cs typeface="Calibri" panose="020F0502020204030204" pitchFamily="34" charset="0"/>
              </a:rPr>
              <a:t>3</a:t>
            </a:r>
            <a:endParaRPr lang="en-US" dirty="0"/>
          </a:p>
        </p:txBody>
      </p:sp>
      <p:sp>
        <p:nvSpPr>
          <p:cNvPr id="14" name="Object 13"/>
          <p:cNvSpPr/>
          <p:nvPr/>
        </p:nvSpPr>
        <p:spPr>
          <a:xfrm>
            <a:off x="1714071" y="3119927"/>
            <a:ext cx="6273755" cy="616113"/>
          </a:xfrm>
          <a:prstGeom prst="rect">
            <a:avLst/>
          </a:prstGeom>
          <a:noFill/>
        </p:spPr>
        <p:txBody>
          <a:bodyPr wrap="square" lIns="0" tIns="0" rIns="0" bIns="0" rtlCol="0" anchor="ctr"/>
          <a:lstStyle/>
          <a:p>
            <a:pPr algn="l">
              <a:lnSpc>
                <a:spcPts val="1617"/>
              </a:lnSpc>
              <a:buNone/>
            </a:pPr>
            <a:r>
              <a:rPr lang="en-US" sz="1197" kern="0" spc="120" dirty="0">
                <a:solidFill>
                  <a:srgbClr val="000000"/>
                </a:solidFill>
                <a:latin typeface="Roboto" pitchFamily="34" charset="0"/>
                <a:ea typeface="Roboto" pitchFamily="34" charset="-122"/>
                <a:cs typeface="Calibri" panose="020F0502020204030204" pitchFamily="34" charset="0"/>
              </a:rPr>
              <a:t> </a:t>
            </a:r>
            <a:r>
              <a:rPr lang="en-US" sz="1197" b="1" kern="0" spc="120" dirty="0">
                <a:solidFill>
                  <a:srgbClr val="181818">
                    <a:alpha val="80000"/>
                  </a:srgbClr>
                </a:solidFill>
                <a:latin typeface="Roboto" pitchFamily="34" charset="0"/>
                <a:ea typeface="Roboto" pitchFamily="34" charset="-122"/>
                <a:cs typeface="Calibri" panose="020F0502020204030204" pitchFamily="34" charset="0"/>
              </a:rPr>
              <a:t>In unsupervised learning, the machines learn on their own, discover information, create patterns, and then label the data.</a:t>
            </a:r>
            <a:endParaRPr lang="en-US" dirty="0"/>
          </a:p>
        </p:txBody>
      </p:sp>
      <p:pic>
        <p:nvPicPr>
          <p:cNvPr id="15" name="Object 14" descr="preencoded.png"/>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829" y="2901610"/>
            <a:ext cx="1142714" cy="1057011"/>
          </a:xfrm>
          <a:prstGeom prst="rect">
            <a:avLst/>
          </a:prstGeom>
        </p:spPr>
      </p:pic>
      <p:pic>
        <p:nvPicPr>
          <p:cNvPr id="16" name="Object 15"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12386" y="4113959"/>
            <a:ext cx="6846763" cy="809423"/>
          </a:xfrm>
          <a:prstGeom prst="rect">
            <a:avLst/>
          </a:prstGeom>
        </p:spPr>
      </p:pic>
      <p:sp>
        <p:nvSpPr>
          <p:cNvPr id="17" name="Object 16"/>
          <p:cNvSpPr/>
          <p:nvPr/>
        </p:nvSpPr>
        <p:spPr>
          <a:xfrm>
            <a:off x="1333167" y="4332633"/>
            <a:ext cx="418995" cy="404552"/>
          </a:xfrm>
          <a:prstGeom prst="rect">
            <a:avLst/>
          </a:prstGeom>
          <a:noFill/>
        </p:spPr>
        <p:txBody>
          <a:bodyPr wrap="square" lIns="0" tIns="0" rIns="0" bIns="0" rtlCol="0" anchor="ctr"/>
          <a:lstStyle/>
          <a:p>
            <a:pPr algn="l">
              <a:lnSpc>
                <a:spcPts val="3186"/>
              </a:lnSpc>
              <a:buNone/>
            </a:pPr>
            <a:r>
              <a:rPr lang="en-US" sz="3000" dirty="0">
                <a:solidFill>
                  <a:srgbClr val="181818">
                    <a:alpha val="80000"/>
                  </a:srgbClr>
                </a:solidFill>
                <a:latin typeface="Playfair Display" pitchFamily="34" charset="0"/>
                <a:ea typeface="Calibri" panose="020F0502020204030204" pitchFamily="34" charset="0"/>
                <a:cs typeface="Calibri" panose="020F0502020204030204" pitchFamily="34" charset="0"/>
              </a:rPr>
              <a:t>4</a:t>
            </a:r>
            <a:endParaRPr lang="en-US" dirty="0"/>
          </a:p>
        </p:txBody>
      </p:sp>
      <p:sp>
        <p:nvSpPr>
          <p:cNvPr id="18" name="Object 17"/>
          <p:cNvSpPr/>
          <p:nvPr/>
        </p:nvSpPr>
        <p:spPr>
          <a:xfrm>
            <a:off x="1714071" y="4205506"/>
            <a:ext cx="6273755" cy="616113"/>
          </a:xfrm>
          <a:prstGeom prst="rect">
            <a:avLst/>
          </a:prstGeom>
          <a:noFill/>
        </p:spPr>
        <p:txBody>
          <a:bodyPr wrap="square" lIns="0" tIns="0" rIns="0" bIns="0" rtlCol="0" anchor="ctr"/>
          <a:lstStyle/>
          <a:p>
            <a:pPr algn="l">
              <a:lnSpc>
                <a:spcPts val="1617"/>
              </a:lnSpc>
              <a:buNone/>
            </a:pPr>
            <a:r>
              <a:rPr lang="en-US" sz="1197" kern="0" spc="120" dirty="0">
                <a:solidFill>
                  <a:srgbClr val="000000"/>
                </a:solidFill>
                <a:latin typeface="Roboto" pitchFamily="34" charset="0"/>
                <a:ea typeface="Roboto" pitchFamily="34" charset="-122"/>
                <a:cs typeface="Calibri" panose="020F0502020204030204" pitchFamily="34" charset="0"/>
              </a:rPr>
              <a:t> </a:t>
            </a:r>
            <a:r>
              <a:rPr lang="en-US" sz="1197" b="1" kern="0" spc="120" dirty="0">
                <a:solidFill>
                  <a:srgbClr val="181818">
                    <a:alpha val="80000"/>
                  </a:srgbClr>
                </a:solidFill>
                <a:latin typeface="Roboto" pitchFamily="34" charset="0"/>
                <a:ea typeface="Roboto" pitchFamily="34" charset="-122"/>
                <a:cs typeface="Calibri" panose="020F0502020204030204" pitchFamily="34" charset="0"/>
              </a:rPr>
              <a:t>In the clustering learning technique, the goal is to group or cluster the observations that have similar characteristics.</a:t>
            </a:r>
            <a:endParaRPr lang="en-US" dirty="0"/>
          </a:p>
        </p:txBody>
      </p:sp>
      <p:pic>
        <p:nvPicPr>
          <p:cNvPr id="19" name="Object 18" descr="preencoded.png"/>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829" y="4113959"/>
            <a:ext cx="1142714" cy="1276031"/>
          </a:xfrm>
          <a:prstGeom prst="rect">
            <a:avLst/>
          </a:prstGeom>
        </p:spPr>
      </p:pic>
      <p:pic>
        <p:nvPicPr>
          <p:cNvPr id="20" name="Object 19" descr="preencoded.png"/>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12386" y="5199131"/>
            <a:ext cx="6846763" cy="809423"/>
          </a:xfrm>
          <a:prstGeom prst="rect">
            <a:avLst/>
          </a:prstGeom>
        </p:spPr>
      </p:pic>
      <p:sp>
        <p:nvSpPr>
          <p:cNvPr id="21" name="Object 20"/>
          <p:cNvSpPr/>
          <p:nvPr/>
        </p:nvSpPr>
        <p:spPr>
          <a:xfrm>
            <a:off x="1333167" y="5418211"/>
            <a:ext cx="418995" cy="404552"/>
          </a:xfrm>
          <a:prstGeom prst="rect">
            <a:avLst/>
          </a:prstGeom>
          <a:noFill/>
        </p:spPr>
        <p:txBody>
          <a:bodyPr wrap="square" lIns="0" tIns="0" rIns="0" bIns="0" rtlCol="0" anchor="ctr"/>
          <a:lstStyle/>
          <a:p>
            <a:pPr algn="l">
              <a:lnSpc>
                <a:spcPts val="3186"/>
              </a:lnSpc>
              <a:buNone/>
            </a:pPr>
            <a:r>
              <a:rPr lang="en-US" sz="3000" dirty="0">
                <a:solidFill>
                  <a:srgbClr val="181818">
                    <a:alpha val="80000"/>
                  </a:srgbClr>
                </a:solidFill>
                <a:latin typeface="Playfair Display" pitchFamily="34" charset="0"/>
                <a:ea typeface="Calibri" panose="020F0502020204030204" pitchFamily="34" charset="0"/>
                <a:cs typeface="Calibri" panose="020F0502020204030204" pitchFamily="34" charset="0"/>
              </a:rPr>
              <a:t>5</a:t>
            </a:r>
            <a:endParaRPr lang="en-US" dirty="0"/>
          </a:p>
        </p:txBody>
      </p:sp>
      <p:sp>
        <p:nvSpPr>
          <p:cNvPr id="22" name="Object 21"/>
          <p:cNvSpPr/>
          <p:nvPr/>
        </p:nvSpPr>
        <p:spPr>
          <a:xfrm>
            <a:off x="1714071" y="5291084"/>
            <a:ext cx="6273755" cy="616113"/>
          </a:xfrm>
          <a:prstGeom prst="rect">
            <a:avLst/>
          </a:prstGeom>
          <a:noFill/>
        </p:spPr>
        <p:txBody>
          <a:bodyPr wrap="square" lIns="0" tIns="0" rIns="0" bIns="0" rtlCol="0" anchor="ctr"/>
          <a:lstStyle/>
          <a:p>
            <a:pPr algn="l">
              <a:lnSpc>
                <a:spcPts val="1617"/>
              </a:lnSpc>
              <a:buNone/>
            </a:pPr>
            <a:r>
              <a:rPr lang="en-US" sz="1197" kern="0" spc="120" dirty="0">
                <a:solidFill>
                  <a:srgbClr val="000000"/>
                </a:solidFill>
                <a:latin typeface="Roboto" pitchFamily="34" charset="0"/>
                <a:ea typeface="Roboto" pitchFamily="34" charset="-122"/>
                <a:cs typeface="Calibri" panose="020F0502020204030204" pitchFamily="34" charset="0"/>
              </a:rPr>
              <a:t> </a:t>
            </a:r>
            <a:r>
              <a:rPr lang="en-US" sz="1197" b="1" kern="0" spc="120" dirty="0">
                <a:solidFill>
                  <a:srgbClr val="181818">
                    <a:alpha val="80000"/>
                  </a:srgbClr>
                </a:solidFill>
                <a:latin typeface="Roboto" pitchFamily="34" charset="0"/>
                <a:ea typeface="Roboto" pitchFamily="34" charset="-122"/>
                <a:cs typeface="Calibri" panose="020F0502020204030204" pitchFamily="34" charset="0"/>
              </a:rPr>
              <a:t>Neural networks are a biologically-inspired programming paradigm that enables a machine to continuously learn from observational data.</a:t>
            </a:r>
            <a:endParaRPr lang="en-US" dirty="0"/>
          </a:p>
        </p:txBody>
      </p:sp>
      <p:pic>
        <p:nvPicPr>
          <p:cNvPr id="23" name="Object 22" descr="preencoded.png"/>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6829" y="5199131"/>
            <a:ext cx="1142714" cy="1618845"/>
          </a:xfrm>
          <a:prstGeom prst="rect">
            <a:avLst/>
          </a:prstGeom>
        </p:spPr>
      </p:pic>
      <p:sp>
        <p:nvSpPr>
          <p:cNvPr id="24" name="Title 1">
            <a:extLst>
              <a:ext uri="{FF2B5EF4-FFF2-40B4-BE49-F238E27FC236}">
                <a16:creationId xmlns:a16="http://schemas.microsoft.com/office/drawing/2014/main" id="{481A5E42-DF07-7CAC-6F53-7E25325C4824}"/>
              </a:ext>
            </a:extLst>
          </p:cNvPr>
          <p:cNvSpPr txBox="1">
            <a:spLocks/>
          </p:cNvSpPr>
          <p:nvPr/>
        </p:nvSpPr>
        <p:spPr>
          <a:xfrm>
            <a:off x="1142714" y="99822"/>
            <a:ext cx="6845112" cy="659330"/>
          </a:xfrm>
          <a:prstGeom prst="rect">
            <a:avLst/>
          </a:prstGeom>
        </p:spPr>
        <p:txBody>
          <a:bodyP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From supervised learning to </a:t>
            </a:r>
          </a:p>
          <a:p>
            <a:r>
              <a:rPr lang="en-US" dirty="0"/>
              <a:t>unsupervised deep neural networks</a:t>
            </a:r>
          </a:p>
        </p:txBody>
      </p:sp>
      <p:pic>
        <p:nvPicPr>
          <p:cNvPr id="25" name="Object 3" descr="preencoded.png">
            <a:extLst>
              <a:ext uri="{FF2B5EF4-FFF2-40B4-BE49-F238E27FC236}">
                <a16:creationId xmlns:a16="http://schemas.microsoft.com/office/drawing/2014/main" id="{A6E1EB11-60A1-909D-F018-6C244CB1954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02666" y="896972"/>
            <a:ext cx="6846763" cy="809423"/>
          </a:xfrm>
          <a:prstGeom prst="rect">
            <a:avLst/>
          </a:prstGeom>
        </p:spPr>
      </p:pic>
      <p:pic>
        <p:nvPicPr>
          <p:cNvPr id="26" name="Object 6" descr="preencoded.png">
            <a:extLst>
              <a:ext uri="{FF2B5EF4-FFF2-40B4-BE49-F238E27FC236}">
                <a16:creationId xmlns:a16="http://schemas.microsoft.com/office/drawing/2014/main" id="{A4E8EF28-1D66-F4B4-AAFC-2896ABEF9F9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0" y="699"/>
            <a:ext cx="1142714" cy="1618845"/>
          </a:xfrm>
          <a:prstGeom prst="rect">
            <a:avLst/>
          </a:prstGeom>
        </p:spPr>
      </p:pic>
      <p:pic>
        <p:nvPicPr>
          <p:cNvPr id="27" name="Object 7" descr="preencoded.png">
            <a:extLst>
              <a:ext uri="{FF2B5EF4-FFF2-40B4-BE49-F238E27FC236}">
                <a16:creationId xmlns:a16="http://schemas.microsoft.com/office/drawing/2014/main" id="{F5C90570-2487-720A-2EC3-510A410E66F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257292" y="1924040"/>
            <a:ext cx="6780105" cy="809423"/>
          </a:xfrm>
          <a:prstGeom prst="rect">
            <a:avLst/>
          </a:prstGeom>
        </p:spPr>
      </p:pic>
      <p:pic>
        <p:nvPicPr>
          <p:cNvPr id="28" name="Object 10" descr="preencoded.png">
            <a:extLst>
              <a:ext uri="{FF2B5EF4-FFF2-40B4-BE49-F238E27FC236}">
                <a16:creationId xmlns:a16="http://schemas.microsoft.com/office/drawing/2014/main" id="{7E7A1CE7-53AE-7A65-5E28-75547372CE4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6489" y="1429352"/>
            <a:ext cx="1142714" cy="1276031"/>
          </a:xfrm>
          <a:prstGeom prst="rect">
            <a:avLst/>
          </a:prstGeom>
        </p:spPr>
      </p:pic>
      <p:pic>
        <p:nvPicPr>
          <p:cNvPr id="29" name="Object 11" descr="preencoded.png">
            <a:extLst>
              <a:ext uri="{FF2B5EF4-FFF2-40B4-BE49-F238E27FC236}">
                <a16:creationId xmlns:a16="http://schemas.microsoft.com/office/drawing/2014/main" id="{11F609B6-46C5-4FF3-5305-536D7D72E49D}"/>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212386" y="2996171"/>
            <a:ext cx="6846763" cy="809423"/>
          </a:xfrm>
          <a:prstGeom prst="rect">
            <a:avLst/>
          </a:prstGeom>
        </p:spPr>
      </p:pic>
      <p:pic>
        <p:nvPicPr>
          <p:cNvPr id="30" name="Object 14" descr="preencoded.png">
            <a:extLst>
              <a:ext uri="{FF2B5EF4-FFF2-40B4-BE49-F238E27FC236}">
                <a16:creationId xmlns:a16="http://schemas.microsoft.com/office/drawing/2014/main" id="{583429EB-34A9-1D1F-4BD9-6AA6AC6004F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6829" y="2857484"/>
            <a:ext cx="1142714" cy="1057011"/>
          </a:xfrm>
          <a:prstGeom prst="rect">
            <a:avLst/>
          </a:prstGeom>
        </p:spPr>
      </p:pic>
      <p:pic>
        <p:nvPicPr>
          <p:cNvPr id="31" name="Object 15" descr="preencoded.png">
            <a:extLst>
              <a:ext uri="{FF2B5EF4-FFF2-40B4-BE49-F238E27FC236}">
                <a16:creationId xmlns:a16="http://schemas.microsoft.com/office/drawing/2014/main" id="{5D7ED446-6231-452D-E2E3-F69D336F3F83}"/>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212386" y="4069833"/>
            <a:ext cx="6846763" cy="809423"/>
          </a:xfrm>
          <a:prstGeom prst="rect">
            <a:avLst/>
          </a:prstGeom>
        </p:spPr>
      </p:pic>
      <p:pic>
        <p:nvPicPr>
          <p:cNvPr id="32" name="Object 18" descr="preencoded.png">
            <a:extLst>
              <a:ext uri="{FF2B5EF4-FFF2-40B4-BE49-F238E27FC236}">
                <a16:creationId xmlns:a16="http://schemas.microsoft.com/office/drawing/2014/main" id="{12B563E9-5CCA-C4FB-5FD5-D1BC10DC5A46}"/>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6829" y="4069833"/>
            <a:ext cx="1142714" cy="1276031"/>
          </a:xfrm>
          <a:prstGeom prst="rect">
            <a:avLst/>
          </a:prstGeom>
        </p:spPr>
      </p:pic>
      <p:pic>
        <p:nvPicPr>
          <p:cNvPr id="33" name="Object 22" descr="preencoded.png">
            <a:extLst>
              <a:ext uri="{FF2B5EF4-FFF2-40B4-BE49-F238E27FC236}">
                <a16:creationId xmlns:a16="http://schemas.microsoft.com/office/drawing/2014/main" id="{ED172DAA-FD7E-34DF-598A-230ACC485F6A}"/>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36829" y="5155005"/>
            <a:ext cx="1142714" cy="1618845"/>
          </a:xfrm>
          <a:prstGeom prst="rect">
            <a:avLst/>
          </a:prstGeom>
        </p:spPr>
      </p:pic>
      <p:pic>
        <p:nvPicPr>
          <p:cNvPr id="34" name="Object 3" descr="preencoded.png">
            <a:extLst>
              <a:ext uri="{FF2B5EF4-FFF2-40B4-BE49-F238E27FC236}">
                <a16:creationId xmlns:a16="http://schemas.microsoft.com/office/drawing/2014/main" id="{C38AB3A6-57A1-E322-8626-9E9A60D6ED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9191" y="5258728"/>
            <a:ext cx="6846763" cy="809423"/>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E519F-1451-9AB9-9B67-3FFE8BFD616B}"/>
              </a:ext>
            </a:extLst>
          </p:cNvPr>
          <p:cNvSpPr>
            <a:spLocks noGrp="1"/>
          </p:cNvSpPr>
          <p:nvPr>
            <p:ph type="title"/>
          </p:nvPr>
        </p:nvSpPr>
        <p:spPr>
          <a:xfrm>
            <a:off x="284479" y="182881"/>
            <a:ext cx="11549617" cy="932410"/>
          </a:xfrm>
        </p:spPr>
        <p:txBody>
          <a:bodyPr/>
          <a:lstStyle/>
          <a:p>
            <a:r>
              <a:rPr lang="en-US" dirty="0">
                <a:latin typeface="+mn-lt"/>
              </a:rPr>
              <a:t>Large Language Models </a:t>
            </a:r>
            <a:r>
              <a:rPr lang="en-US" sz="2400" dirty="0">
                <a:latin typeface="+mn-lt"/>
              </a:rPr>
              <a:t>(From Amazon AWS)</a:t>
            </a:r>
          </a:p>
        </p:txBody>
      </p:sp>
      <p:sp>
        <p:nvSpPr>
          <p:cNvPr id="3" name="Content Placeholder 2">
            <a:extLst>
              <a:ext uri="{FF2B5EF4-FFF2-40B4-BE49-F238E27FC236}">
                <a16:creationId xmlns:a16="http://schemas.microsoft.com/office/drawing/2014/main" id="{DCDA0F11-DD40-EE22-11B1-7D5383A016C0}"/>
              </a:ext>
            </a:extLst>
          </p:cNvPr>
          <p:cNvSpPr>
            <a:spLocks noGrp="1"/>
          </p:cNvSpPr>
          <p:nvPr>
            <p:ph idx="1"/>
          </p:nvPr>
        </p:nvSpPr>
        <p:spPr>
          <a:xfrm>
            <a:off x="284480" y="979998"/>
            <a:ext cx="11549617" cy="5486399"/>
          </a:xfrm>
        </p:spPr>
        <p:txBody>
          <a:bodyPr>
            <a:normAutofit fontScale="32500" lnSpcReduction="20000"/>
          </a:bodyPr>
          <a:lstStyle/>
          <a:p>
            <a:r>
              <a:rPr lang="en-US" sz="6200" dirty="0">
                <a:latin typeface="+mn-lt"/>
              </a:rPr>
              <a:t>Large language models are incredibly flexible. One model can perform completely different tasks such as answering questions, summarizing documents, translating languages and completing sentences. LLMs have the potential to disrupt content creation and the way people use search engines and virtual assistants.</a:t>
            </a:r>
          </a:p>
          <a:p>
            <a:r>
              <a:rPr lang="en-US" sz="6200" dirty="0">
                <a:latin typeface="+mn-lt"/>
              </a:rPr>
              <a:t>While not perfect, LLMs are demonstrating a remarkable ability to make predictions based on a relatively small number of prompts or inputs. LLMs can be used for generative AI (artificial intelligence) to produce content based on input prompts in human language.</a:t>
            </a:r>
          </a:p>
          <a:p>
            <a:r>
              <a:rPr lang="en-US" sz="6200" dirty="0">
                <a:latin typeface="+mn-lt"/>
              </a:rPr>
              <a:t>LLMs are big, very big. They can consider billions of parameters and have many possible uses. Here are some examples:</a:t>
            </a:r>
          </a:p>
          <a:p>
            <a:pPr lvl="1"/>
            <a:r>
              <a:rPr lang="en-US" sz="6200" dirty="0">
                <a:latin typeface="+mn-lt"/>
              </a:rPr>
              <a:t>Open AI's GPT-3 model has 175 billion parameters. AI21 Labs’ Jurassic-1 model has 178 billion parameters and a token vocabulary of 250,000-word parts and similar conversational capabilities.</a:t>
            </a:r>
          </a:p>
          <a:p>
            <a:pPr lvl="1"/>
            <a:r>
              <a:rPr lang="en-US" sz="6200" dirty="0" err="1">
                <a:latin typeface="+mn-lt"/>
              </a:rPr>
              <a:t>Cohere’s</a:t>
            </a:r>
            <a:r>
              <a:rPr lang="en-US" sz="6200" dirty="0">
                <a:latin typeface="+mn-lt"/>
              </a:rPr>
              <a:t> Command model has similar capabilities and can work in more than 100 different languages.</a:t>
            </a:r>
          </a:p>
          <a:p>
            <a:pPr lvl="1"/>
            <a:r>
              <a:rPr lang="en-US" sz="6200" dirty="0" err="1">
                <a:latin typeface="+mn-lt"/>
              </a:rPr>
              <a:t>LightOn's</a:t>
            </a:r>
            <a:r>
              <a:rPr lang="en-US" sz="6200" dirty="0">
                <a:latin typeface="+mn-lt"/>
              </a:rPr>
              <a:t> Paradigm offers foundation models with claimed capabilities that exceed those of GPT-3. All these LLMs come with APIs that allow developers to create unique generative AI applications.</a:t>
            </a:r>
          </a:p>
          <a:p>
            <a:r>
              <a:rPr lang="en-US" sz="6200" dirty="0">
                <a:latin typeface="+mn-lt"/>
              </a:rPr>
              <a:t>A key factor in how LLMs work is the way they represent words. Earlier forms of machine learning used a numerical table to represent each word. To represent word relationships, systems use multi-dimensional vectors, commonly referred to as word embeddings, to represent words so that words with similar contextual meanings or other relationships are close to each other in the vector space.</a:t>
            </a:r>
          </a:p>
          <a:p>
            <a:r>
              <a:rPr lang="en-US" sz="6200" dirty="0">
                <a:latin typeface="+mn-lt"/>
              </a:rPr>
              <a:t>Using word embeddings, transformers can pre-process text as numerical representations through the encoder and understand the context of words and phrases with similar meanings as well as other relationships between words such as parts of speech. It is then possible for LLMs to apply this knowledge of the language through the decoder to produce a unique output.</a:t>
            </a:r>
          </a:p>
          <a:p>
            <a:endParaRPr lang="en-US" dirty="0">
              <a:latin typeface="+mn-lt"/>
            </a:endParaRPr>
          </a:p>
        </p:txBody>
      </p:sp>
    </p:spTree>
    <p:extLst>
      <p:ext uri="{BB962C8B-B14F-4D97-AF65-F5344CB8AC3E}">
        <p14:creationId xmlns:p14="http://schemas.microsoft.com/office/powerpoint/2010/main" val="8921854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30118-C4E5-B032-A986-3B977C0E8082}"/>
              </a:ext>
            </a:extLst>
          </p:cNvPr>
          <p:cNvSpPr>
            <a:spLocks noGrp="1"/>
          </p:cNvSpPr>
          <p:nvPr>
            <p:ph type="title"/>
          </p:nvPr>
        </p:nvSpPr>
        <p:spPr/>
        <p:txBody>
          <a:bodyPr/>
          <a:lstStyle/>
          <a:p>
            <a:r>
              <a:rPr lang="en-US" dirty="0">
                <a:latin typeface="+mn-lt"/>
              </a:rPr>
              <a:t>Definitions</a:t>
            </a:r>
          </a:p>
        </p:txBody>
      </p:sp>
      <p:sp>
        <p:nvSpPr>
          <p:cNvPr id="20" name="Google Shape;433;p57">
            <a:extLst>
              <a:ext uri="{FF2B5EF4-FFF2-40B4-BE49-F238E27FC236}">
                <a16:creationId xmlns:a16="http://schemas.microsoft.com/office/drawing/2014/main" id="{7B83034D-C416-C828-9593-1B754815CF46}"/>
              </a:ext>
            </a:extLst>
          </p:cNvPr>
          <p:cNvSpPr txBox="1">
            <a:spLocks/>
          </p:cNvSpPr>
          <p:nvPr/>
        </p:nvSpPr>
        <p:spPr>
          <a:xfrm>
            <a:off x="609600" y="228700"/>
            <a:ext cx="109768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900"/>
              <a:buFont typeface="Montserrat Medium"/>
              <a:buNone/>
              <a:defRPr sz="3467" b="0" i="0" u="none" strike="noStrike" cap="none">
                <a:solidFill>
                  <a:schemeClr val="accent3"/>
                </a:solidFill>
                <a:latin typeface="Montserrat Medium"/>
                <a:ea typeface="Montserrat Medium"/>
                <a:cs typeface="Montserrat Medium"/>
                <a:sym typeface="Montserrat Medium"/>
              </a:defRPr>
            </a:lvl1pPr>
            <a:lvl2pPr marR="0" lvl="1" algn="l" rtl="0">
              <a:lnSpc>
                <a:spcPct val="100000"/>
              </a:lnSpc>
              <a:spcBef>
                <a:spcPts val="0"/>
              </a:spcBef>
              <a:spcAft>
                <a:spcPts val="0"/>
              </a:spcAft>
              <a:buClr>
                <a:schemeClr val="dk1"/>
              </a:buClr>
              <a:buSzPts val="2800"/>
              <a:buFont typeface="Montserrat SemiBold"/>
              <a:buNone/>
              <a:defRPr sz="2800" b="0" i="0" u="none" strike="noStrike" cap="none">
                <a:solidFill>
                  <a:schemeClr val="dk1"/>
                </a:solidFill>
                <a:latin typeface="Montserrat SemiBold"/>
                <a:ea typeface="Montserrat SemiBold"/>
                <a:cs typeface="Montserrat SemiBold"/>
                <a:sym typeface="Montserrat SemiBold"/>
              </a:defRPr>
            </a:lvl2pPr>
            <a:lvl3pPr marR="0" lvl="2" algn="l" rtl="0">
              <a:lnSpc>
                <a:spcPct val="100000"/>
              </a:lnSpc>
              <a:spcBef>
                <a:spcPts val="0"/>
              </a:spcBef>
              <a:spcAft>
                <a:spcPts val="0"/>
              </a:spcAft>
              <a:buClr>
                <a:schemeClr val="dk1"/>
              </a:buClr>
              <a:buSzPts val="2800"/>
              <a:buFont typeface="Montserrat SemiBold"/>
              <a:buNone/>
              <a:defRPr sz="2800" b="0" i="0" u="none" strike="noStrike" cap="none">
                <a:solidFill>
                  <a:schemeClr val="dk1"/>
                </a:solidFill>
                <a:latin typeface="Montserrat SemiBold"/>
                <a:ea typeface="Montserrat SemiBold"/>
                <a:cs typeface="Montserrat SemiBold"/>
                <a:sym typeface="Montserrat SemiBold"/>
              </a:defRPr>
            </a:lvl3pPr>
            <a:lvl4pPr marR="0" lvl="3" algn="l" rtl="0">
              <a:lnSpc>
                <a:spcPct val="100000"/>
              </a:lnSpc>
              <a:spcBef>
                <a:spcPts val="0"/>
              </a:spcBef>
              <a:spcAft>
                <a:spcPts val="0"/>
              </a:spcAft>
              <a:buClr>
                <a:schemeClr val="dk1"/>
              </a:buClr>
              <a:buSzPts val="2800"/>
              <a:buFont typeface="Montserrat SemiBold"/>
              <a:buNone/>
              <a:defRPr sz="2800" b="0" i="0" u="none" strike="noStrike" cap="none">
                <a:solidFill>
                  <a:schemeClr val="dk1"/>
                </a:solidFill>
                <a:latin typeface="Montserrat SemiBold"/>
                <a:ea typeface="Montserrat SemiBold"/>
                <a:cs typeface="Montserrat SemiBold"/>
                <a:sym typeface="Montserrat SemiBold"/>
              </a:defRPr>
            </a:lvl4pPr>
            <a:lvl5pPr marR="0" lvl="4" algn="l" rtl="0">
              <a:lnSpc>
                <a:spcPct val="100000"/>
              </a:lnSpc>
              <a:spcBef>
                <a:spcPts val="0"/>
              </a:spcBef>
              <a:spcAft>
                <a:spcPts val="0"/>
              </a:spcAft>
              <a:buClr>
                <a:schemeClr val="dk1"/>
              </a:buClr>
              <a:buSzPts val="2800"/>
              <a:buFont typeface="Montserrat SemiBold"/>
              <a:buNone/>
              <a:defRPr sz="2800" b="0" i="0" u="none" strike="noStrike" cap="none">
                <a:solidFill>
                  <a:schemeClr val="dk1"/>
                </a:solidFill>
                <a:latin typeface="Montserrat SemiBold"/>
                <a:ea typeface="Montserrat SemiBold"/>
                <a:cs typeface="Montserrat SemiBold"/>
                <a:sym typeface="Montserrat SemiBold"/>
              </a:defRPr>
            </a:lvl5pPr>
            <a:lvl6pPr marR="0" lvl="5" algn="l" rtl="0">
              <a:lnSpc>
                <a:spcPct val="100000"/>
              </a:lnSpc>
              <a:spcBef>
                <a:spcPts val="0"/>
              </a:spcBef>
              <a:spcAft>
                <a:spcPts val="0"/>
              </a:spcAft>
              <a:buClr>
                <a:schemeClr val="dk1"/>
              </a:buClr>
              <a:buSzPts val="2800"/>
              <a:buFont typeface="Montserrat SemiBold"/>
              <a:buNone/>
              <a:defRPr sz="2800" b="0" i="0" u="none" strike="noStrike" cap="none">
                <a:solidFill>
                  <a:schemeClr val="dk1"/>
                </a:solidFill>
                <a:latin typeface="Montserrat SemiBold"/>
                <a:ea typeface="Montserrat SemiBold"/>
                <a:cs typeface="Montserrat SemiBold"/>
                <a:sym typeface="Montserrat SemiBold"/>
              </a:defRPr>
            </a:lvl6pPr>
            <a:lvl7pPr marR="0" lvl="6" algn="l" rtl="0">
              <a:lnSpc>
                <a:spcPct val="100000"/>
              </a:lnSpc>
              <a:spcBef>
                <a:spcPts val="0"/>
              </a:spcBef>
              <a:spcAft>
                <a:spcPts val="0"/>
              </a:spcAft>
              <a:buClr>
                <a:schemeClr val="dk1"/>
              </a:buClr>
              <a:buSzPts val="2800"/>
              <a:buFont typeface="Montserrat SemiBold"/>
              <a:buNone/>
              <a:defRPr sz="2800" b="0" i="0" u="none" strike="noStrike" cap="none">
                <a:solidFill>
                  <a:schemeClr val="dk1"/>
                </a:solidFill>
                <a:latin typeface="Montserrat SemiBold"/>
                <a:ea typeface="Montserrat SemiBold"/>
                <a:cs typeface="Montserrat SemiBold"/>
                <a:sym typeface="Montserrat SemiBold"/>
              </a:defRPr>
            </a:lvl7pPr>
            <a:lvl8pPr marR="0" lvl="7" algn="l" rtl="0">
              <a:lnSpc>
                <a:spcPct val="100000"/>
              </a:lnSpc>
              <a:spcBef>
                <a:spcPts val="0"/>
              </a:spcBef>
              <a:spcAft>
                <a:spcPts val="0"/>
              </a:spcAft>
              <a:buClr>
                <a:schemeClr val="dk1"/>
              </a:buClr>
              <a:buSzPts val="2800"/>
              <a:buFont typeface="Montserrat SemiBold"/>
              <a:buNone/>
              <a:defRPr sz="2800" b="0" i="0" u="none" strike="noStrike" cap="none">
                <a:solidFill>
                  <a:schemeClr val="dk1"/>
                </a:solidFill>
                <a:latin typeface="Montserrat SemiBold"/>
                <a:ea typeface="Montserrat SemiBold"/>
                <a:cs typeface="Montserrat SemiBold"/>
                <a:sym typeface="Montserrat SemiBold"/>
              </a:defRPr>
            </a:lvl8pPr>
            <a:lvl9pPr marR="0" lvl="8" algn="l" rtl="0">
              <a:lnSpc>
                <a:spcPct val="100000"/>
              </a:lnSpc>
              <a:spcBef>
                <a:spcPts val="0"/>
              </a:spcBef>
              <a:spcAft>
                <a:spcPts val="0"/>
              </a:spcAft>
              <a:buClr>
                <a:schemeClr val="dk1"/>
              </a:buClr>
              <a:buSzPts val="2800"/>
              <a:buFont typeface="Montserrat SemiBold"/>
              <a:buNone/>
              <a:defRPr sz="2800" b="0" i="0" u="none" strike="noStrike" cap="none">
                <a:solidFill>
                  <a:schemeClr val="dk1"/>
                </a:solidFill>
                <a:latin typeface="Montserrat SemiBold"/>
                <a:ea typeface="Montserrat SemiBold"/>
                <a:cs typeface="Montserrat SemiBold"/>
                <a:sym typeface="Montserrat SemiBold"/>
              </a:defRPr>
            </a:lvl9pPr>
          </a:lstStyle>
          <a:p>
            <a:pPr marL="0" marR="0" lvl="0" indent="0" algn="l" defTabSz="914400" rtl="0" eaLnBrk="1" fontAlgn="auto" latinLnBrk="0" hangingPunct="1">
              <a:lnSpc>
                <a:spcPct val="100000"/>
              </a:lnSpc>
              <a:spcBef>
                <a:spcPts val="0"/>
              </a:spcBef>
              <a:spcAft>
                <a:spcPts val="0"/>
              </a:spcAft>
              <a:buClr>
                <a:srgbClr val="FFFFFF"/>
              </a:buClr>
              <a:buSzPts val="2900"/>
              <a:buFont typeface="Montserrat Medium"/>
              <a:buNone/>
              <a:tabLst/>
              <a:defRPr/>
            </a:pPr>
            <a:r>
              <a:rPr kumimoji="0" lang="en-US" sz="3467" b="0" i="0" u="none" strike="noStrike" kern="0" cap="none" spc="0" normalizeH="0" baseline="0" noProof="0">
                <a:ln>
                  <a:noFill/>
                </a:ln>
                <a:solidFill>
                  <a:srgbClr val="FFFFFF"/>
                </a:solidFill>
                <a:effectLst/>
                <a:uLnTx/>
                <a:uFillTx/>
                <a:latin typeface="Montserrat Medium"/>
                <a:sym typeface="Montserrat Medium"/>
              </a:rPr>
              <a:t>Title</a:t>
            </a:r>
          </a:p>
        </p:txBody>
      </p:sp>
      <p:sp>
        <p:nvSpPr>
          <p:cNvPr id="21" name="Google Shape;434;p57">
            <a:extLst>
              <a:ext uri="{FF2B5EF4-FFF2-40B4-BE49-F238E27FC236}">
                <a16:creationId xmlns:a16="http://schemas.microsoft.com/office/drawing/2014/main" id="{1EC2088B-81C2-53BE-794A-AE82654A43D5}"/>
              </a:ext>
            </a:extLst>
          </p:cNvPr>
          <p:cNvSpPr txBox="1">
            <a:spLocks/>
          </p:cNvSpPr>
          <p:nvPr/>
        </p:nvSpPr>
        <p:spPr>
          <a:xfrm>
            <a:off x="3331920" y="3302081"/>
            <a:ext cx="2515600" cy="1661568"/>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L="609585" marR="0" lvl="0"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1pPr>
            <a:lvl2pPr marL="1219170" marR="0" lvl="1"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2pPr>
            <a:lvl3pPr marL="1828754" marR="0" lvl="2"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3pPr>
            <a:lvl4pPr marL="2438339" marR="0" lvl="3"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4pPr>
            <a:lvl5pPr marL="3047924" marR="0" lvl="4"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5pPr>
            <a:lvl6pPr marL="3657509" marR="0" lvl="5"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6pPr>
            <a:lvl7pPr marL="4267093" marR="0" lvl="6"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7pPr>
            <a:lvl8pPr marL="4876678" marR="0" lvl="7"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8pPr>
            <a:lvl9pPr marL="5486263" marR="0" lvl="8"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9pPr>
          </a:lstStyle>
          <a:p>
            <a:pPr marL="0" indent="0">
              <a:buFont typeface="Montserrat"/>
              <a:buNone/>
            </a:pPr>
            <a:r>
              <a:rPr lang="en-US" b="1" kern="0">
                <a:solidFill>
                  <a:srgbClr val="333333"/>
                </a:solidFill>
                <a:latin typeface="Montserrat" pitchFamily="2" charset="77"/>
              </a:rPr>
              <a:t>Artificial intelligence </a:t>
            </a:r>
            <a:r>
              <a:rPr lang="en-US" kern="0">
                <a:solidFill>
                  <a:srgbClr val="333333"/>
                </a:solidFill>
                <a:latin typeface="Montserrat" pitchFamily="2" charset="77"/>
              </a:rPr>
              <a:t>is a machine’s ability to perform the cognitive functions we usually associate with human minds.</a:t>
            </a:r>
            <a:endParaRPr lang="en-US" kern="0" dirty="0">
              <a:latin typeface="Montserrat" pitchFamily="2" charset="77"/>
            </a:endParaRPr>
          </a:p>
        </p:txBody>
      </p:sp>
      <p:sp>
        <p:nvSpPr>
          <p:cNvPr id="22" name="Google Shape;436;p57">
            <a:extLst>
              <a:ext uri="{FF2B5EF4-FFF2-40B4-BE49-F238E27FC236}">
                <a16:creationId xmlns:a16="http://schemas.microsoft.com/office/drawing/2014/main" id="{6F7235E6-802D-1682-F387-C5A4BC442E28}"/>
              </a:ext>
            </a:extLst>
          </p:cNvPr>
          <p:cNvSpPr txBox="1">
            <a:spLocks/>
          </p:cNvSpPr>
          <p:nvPr/>
        </p:nvSpPr>
        <p:spPr>
          <a:xfrm>
            <a:off x="8892711" y="3282878"/>
            <a:ext cx="2856217" cy="2841058"/>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L="609585" marR="0" lvl="0"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1pPr>
            <a:lvl2pPr marL="1219170" marR="0" lvl="1"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2pPr>
            <a:lvl3pPr marL="1828754" marR="0" lvl="2"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3pPr>
            <a:lvl4pPr marL="2438339" marR="0" lvl="3"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4pPr>
            <a:lvl5pPr marL="3047924" marR="0" lvl="4"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5pPr>
            <a:lvl6pPr marL="3657509" marR="0" lvl="5"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6pPr>
            <a:lvl7pPr marL="4267093" marR="0" lvl="6"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7pPr>
            <a:lvl8pPr marL="4876678" marR="0" lvl="7"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8pPr>
            <a:lvl9pPr marL="5486263" marR="0" lvl="8"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9pPr>
          </a:lstStyle>
          <a:p>
            <a:pPr marL="0" indent="0">
              <a:buFont typeface="Montserrat"/>
              <a:buNone/>
            </a:pPr>
            <a:r>
              <a:rPr lang="en-US" b="1" kern="0">
                <a:solidFill>
                  <a:srgbClr val="333333"/>
                </a:solidFill>
                <a:latin typeface="Montserrat" pitchFamily="2" charset="77"/>
              </a:rPr>
              <a:t>Machine learning </a:t>
            </a:r>
            <a:r>
              <a:rPr lang="en-US" kern="0">
                <a:solidFill>
                  <a:srgbClr val="333333"/>
                </a:solidFill>
                <a:latin typeface="Montserrat" pitchFamily="2" charset="77"/>
              </a:rPr>
              <a:t>is a form of artificial intelligence based on algorithms that are trained on data. Algorithms can detect patterns and learn how to make predictions and recommendations by processing data vs receiving explicit instruction. </a:t>
            </a:r>
            <a:r>
              <a:rPr lang="en-US" i="1" kern="0">
                <a:solidFill>
                  <a:srgbClr val="333333"/>
                </a:solidFill>
                <a:latin typeface="Montserrat" pitchFamily="2" charset="77"/>
              </a:rPr>
              <a:t>Ex: Fraud detection, speech recognition, image recognition </a:t>
            </a:r>
            <a:endParaRPr lang="en-US" i="1" kern="0" dirty="0">
              <a:latin typeface="Montserrat" pitchFamily="2" charset="77"/>
            </a:endParaRPr>
          </a:p>
        </p:txBody>
      </p:sp>
      <p:sp>
        <p:nvSpPr>
          <p:cNvPr id="23" name="Google Shape;438;p57">
            <a:extLst>
              <a:ext uri="{FF2B5EF4-FFF2-40B4-BE49-F238E27FC236}">
                <a16:creationId xmlns:a16="http://schemas.microsoft.com/office/drawing/2014/main" id="{9AE18196-FE70-64B3-99A7-25102280F398}"/>
              </a:ext>
            </a:extLst>
          </p:cNvPr>
          <p:cNvSpPr txBox="1">
            <a:spLocks/>
          </p:cNvSpPr>
          <p:nvPr/>
        </p:nvSpPr>
        <p:spPr>
          <a:xfrm>
            <a:off x="5903067" y="3279664"/>
            <a:ext cx="2652694" cy="2841058"/>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L="609585" marR="0" lvl="0"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1pPr>
            <a:lvl2pPr marL="1219170" marR="0" lvl="1"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2pPr>
            <a:lvl3pPr marL="1828754" marR="0" lvl="2"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3pPr>
            <a:lvl4pPr marL="2438339" marR="0" lvl="3"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4pPr>
            <a:lvl5pPr marL="3047924" marR="0" lvl="4"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5pPr>
            <a:lvl6pPr marL="3657509" marR="0" lvl="5"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6pPr>
            <a:lvl7pPr marL="4267093" marR="0" lvl="6"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7pPr>
            <a:lvl8pPr marL="4876678" marR="0" lvl="7"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8pPr>
            <a:lvl9pPr marL="5486263" marR="0" lvl="8"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9pPr>
          </a:lstStyle>
          <a:p>
            <a:pPr marL="0" marR="0" lvl="0" indent="0" algn="ctr" defTabSz="914400" rtl="0" eaLnBrk="1" fontAlgn="auto" latinLnBrk="0" hangingPunct="1">
              <a:lnSpc>
                <a:spcPct val="115000"/>
              </a:lnSpc>
              <a:spcBef>
                <a:spcPts val="0"/>
              </a:spcBef>
              <a:spcAft>
                <a:spcPts val="0"/>
              </a:spcAft>
              <a:buClr>
                <a:srgbClr val="434343"/>
              </a:buClr>
              <a:buSzPts val="1000"/>
              <a:buFont typeface="Montserrat"/>
              <a:buNone/>
              <a:tabLst/>
              <a:defRPr/>
            </a:pPr>
            <a:r>
              <a:rPr kumimoji="0" lang="en-US" sz="1333" b="1" i="0" u="none" strike="noStrike" kern="0" cap="none" spc="0" normalizeH="0" baseline="0" noProof="0" dirty="0">
                <a:ln>
                  <a:noFill/>
                </a:ln>
                <a:solidFill>
                  <a:srgbClr val="434343"/>
                </a:solidFill>
                <a:effectLst/>
                <a:uLnTx/>
                <a:uFillTx/>
                <a:latin typeface="Montserrat"/>
                <a:sym typeface="Montserrat"/>
              </a:rPr>
              <a:t>Large Language Models </a:t>
            </a:r>
            <a:r>
              <a:rPr kumimoji="0" lang="en-US" sz="1333" b="0" i="0" u="none" strike="noStrike" kern="0" cap="none" spc="0" normalizeH="0" baseline="0" noProof="0" dirty="0">
                <a:ln>
                  <a:noFill/>
                </a:ln>
                <a:solidFill>
                  <a:srgbClr val="434343"/>
                </a:solidFill>
                <a:effectLst/>
                <a:uLnTx/>
                <a:uFillTx/>
                <a:latin typeface="Montserrat"/>
                <a:sym typeface="Montserrat"/>
              </a:rPr>
              <a:t>focus specifically on language related tasks and are trained using unsupervised data. Unsupervised data on unlabeled data allowing it to discover patterns and relationships on its own. </a:t>
            </a:r>
            <a:r>
              <a:rPr kumimoji="0" lang="en-US" sz="1333" b="0" i="1" u="none" strike="noStrike" kern="0" cap="none" spc="0" normalizeH="0" baseline="0" noProof="0" dirty="0">
                <a:ln>
                  <a:noFill/>
                </a:ln>
                <a:solidFill>
                  <a:srgbClr val="434343"/>
                </a:solidFill>
                <a:effectLst/>
                <a:uLnTx/>
                <a:uFillTx/>
                <a:latin typeface="Montserrat"/>
                <a:sym typeface="Montserrat"/>
              </a:rPr>
              <a:t>Ex: Text generation, translation, summarization</a:t>
            </a:r>
          </a:p>
        </p:txBody>
      </p:sp>
      <p:sp>
        <p:nvSpPr>
          <p:cNvPr id="24" name="Google Shape;440;p57">
            <a:extLst>
              <a:ext uri="{FF2B5EF4-FFF2-40B4-BE49-F238E27FC236}">
                <a16:creationId xmlns:a16="http://schemas.microsoft.com/office/drawing/2014/main" id="{DD6CA654-ADBD-5284-23FB-B56579D1F610}"/>
              </a:ext>
            </a:extLst>
          </p:cNvPr>
          <p:cNvSpPr txBox="1">
            <a:spLocks/>
          </p:cNvSpPr>
          <p:nvPr/>
        </p:nvSpPr>
        <p:spPr>
          <a:xfrm>
            <a:off x="284480" y="3296306"/>
            <a:ext cx="2811287" cy="2369263"/>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L="609585" marR="0" lvl="0"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1pPr>
            <a:lvl2pPr marL="1219170" marR="0" lvl="1"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2pPr>
            <a:lvl3pPr marL="1828754" marR="0" lvl="2"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3pPr>
            <a:lvl4pPr marL="2438339" marR="0" lvl="3"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4pPr>
            <a:lvl5pPr marL="3047924" marR="0" lvl="4"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5pPr>
            <a:lvl6pPr marL="3657509" marR="0" lvl="5"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6pPr>
            <a:lvl7pPr marL="4267093" marR="0" lvl="6"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7pPr>
            <a:lvl8pPr marL="4876678" marR="0" lvl="7"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8pPr>
            <a:lvl9pPr marL="5486263" marR="0" lvl="8" indent="-389457" algn="ctr" rtl="0">
              <a:lnSpc>
                <a:spcPct val="115000"/>
              </a:lnSpc>
              <a:spcBef>
                <a:spcPts val="0"/>
              </a:spcBef>
              <a:spcAft>
                <a:spcPts val="0"/>
              </a:spcAft>
              <a:buClr>
                <a:srgbClr val="434343"/>
              </a:buClr>
              <a:buSzPts val="1000"/>
              <a:buFont typeface="Montserrat"/>
              <a:buChar char="■"/>
              <a:defRPr sz="1333" b="0" i="0" u="none" strike="noStrike" cap="none">
                <a:solidFill>
                  <a:srgbClr val="434343"/>
                </a:solidFill>
                <a:latin typeface="Montserrat"/>
                <a:ea typeface="Montserrat"/>
                <a:cs typeface="Montserrat"/>
                <a:sym typeface="Montserrat"/>
              </a:defRPr>
            </a:lvl9pPr>
          </a:lstStyle>
          <a:p>
            <a:pPr marL="0" marR="0" lvl="0" indent="0" algn="ctr" defTabSz="914400" rtl="0" eaLnBrk="1" fontAlgn="auto" latinLnBrk="0" hangingPunct="1">
              <a:lnSpc>
                <a:spcPct val="115000"/>
              </a:lnSpc>
              <a:spcBef>
                <a:spcPts val="0"/>
              </a:spcBef>
              <a:spcAft>
                <a:spcPts val="0"/>
              </a:spcAft>
              <a:buClr>
                <a:srgbClr val="434343"/>
              </a:buClr>
              <a:buSzPts val="1000"/>
              <a:buFont typeface="Montserrat"/>
              <a:buNone/>
              <a:tabLst/>
              <a:defRPr/>
            </a:pPr>
            <a:r>
              <a:rPr kumimoji="0" lang="en-US" sz="1333" b="1" i="0" u="none" strike="noStrike" kern="0" cap="none" spc="0" normalizeH="0" baseline="0" noProof="0" dirty="0">
                <a:ln>
                  <a:noFill/>
                </a:ln>
                <a:solidFill>
                  <a:srgbClr val="434343"/>
                </a:solidFill>
                <a:effectLst/>
                <a:uLnTx/>
                <a:uFillTx/>
                <a:latin typeface="Montserrat"/>
                <a:sym typeface="Montserrat"/>
              </a:rPr>
              <a:t>Training Data </a:t>
            </a:r>
            <a:r>
              <a:rPr kumimoji="0" lang="en-US" sz="1333" b="0" i="0" u="none" strike="noStrike" kern="0" cap="none" spc="0" normalizeH="0" baseline="0" noProof="0" dirty="0">
                <a:ln>
                  <a:noFill/>
                </a:ln>
                <a:solidFill>
                  <a:srgbClr val="434343"/>
                </a:solidFill>
                <a:effectLst/>
                <a:uLnTx/>
                <a:uFillTx/>
                <a:latin typeface="Montserrat"/>
                <a:sym typeface="Montserrat"/>
              </a:rPr>
              <a:t>is a critical component of AI model development. It determines a model’s ability to generalize and perform well on unseen data. Data needs to be diverse, representative, and relevant to the task at hand to train models effectively. </a:t>
            </a:r>
            <a:r>
              <a:rPr kumimoji="0" lang="en-US" sz="1333" b="1" i="0" u="none" strike="noStrike" kern="0" cap="none" spc="0" normalizeH="0" baseline="0" noProof="0" dirty="0">
                <a:ln>
                  <a:noFill/>
                </a:ln>
                <a:solidFill>
                  <a:srgbClr val="434343"/>
                </a:solidFill>
                <a:effectLst/>
                <a:uLnTx/>
                <a:uFillTx/>
                <a:latin typeface="Montserrat"/>
                <a:sym typeface="Montserrat"/>
              </a:rPr>
              <a:t> </a:t>
            </a:r>
            <a:endParaRPr kumimoji="0" lang="en-US" sz="1333" b="0" i="0" u="none" strike="noStrike" kern="0" cap="none" spc="0" normalizeH="0" baseline="0" noProof="0" dirty="0">
              <a:ln>
                <a:noFill/>
              </a:ln>
              <a:solidFill>
                <a:srgbClr val="434343"/>
              </a:solidFill>
              <a:effectLst/>
              <a:uLnTx/>
              <a:uFillTx/>
              <a:latin typeface="Montserrat"/>
              <a:sym typeface="Montserrat"/>
            </a:endParaRPr>
          </a:p>
        </p:txBody>
      </p:sp>
      <p:sp>
        <p:nvSpPr>
          <p:cNvPr id="25" name="Google Shape;433;p57">
            <a:extLst>
              <a:ext uri="{FF2B5EF4-FFF2-40B4-BE49-F238E27FC236}">
                <a16:creationId xmlns:a16="http://schemas.microsoft.com/office/drawing/2014/main" id="{1ED6C026-AFE8-B57E-3F5E-D6733E9829CC}"/>
              </a:ext>
            </a:extLst>
          </p:cNvPr>
          <p:cNvSpPr txBox="1">
            <a:spLocks/>
          </p:cNvSpPr>
          <p:nvPr/>
        </p:nvSpPr>
        <p:spPr>
          <a:xfrm>
            <a:off x="4407612" y="300620"/>
            <a:ext cx="2856217"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900"/>
              <a:buFont typeface="Montserrat Medium"/>
              <a:buNone/>
              <a:defRPr sz="3467" b="0" i="0" u="none" strike="noStrike" cap="none">
                <a:solidFill>
                  <a:schemeClr val="accent3"/>
                </a:solidFill>
                <a:latin typeface="Montserrat Medium"/>
                <a:ea typeface="Montserrat Medium"/>
                <a:cs typeface="Montserrat Medium"/>
                <a:sym typeface="Montserrat Medium"/>
              </a:defRPr>
            </a:lvl1pPr>
            <a:lvl2pPr marR="0" lvl="1" algn="l" rtl="0">
              <a:lnSpc>
                <a:spcPct val="100000"/>
              </a:lnSpc>
              <a:spcBef>
                <a:spcPts val="0"/>
              </a:spcBef>
              <a:spcAft>
                <a:spcPts val="0"/>
              </a:spcAft>
              <a:buClr>
                <a:schemeClr val="dk1"/>
              </a:buClr>
              <a:buSzPts val="2800"/>
              <a:buFont typeface="Montserrat SemiBold"/>
              <a:buNone/>
              <a:defRPr sz="2800" b="0" i="0" u="none" strike="noStrike" cap="none">
                <a:solidFill>
                  <a:schemeClr val="dk1"/>
                </a:solidFill>
                <a:latin typeface="Montserrat SemiBold"/>
                <a:ea typeface="Montserrat SemiBold"/>
                <a:cs typeface="Montserrat SemiBold"/>
                <a:sym typeface="Montserrat SemiBold"/>
              </a:defRPr>
            </a:lvl2pPr>
            <a:lvl3pPr marR="0" lvl="2" algn="l" rtl="0">
              <a:lnSpc>
                <a:spcPct val="100000"/>
              </a:lnSpc>
              <a:spcBef>
                <a:spcPts val="0"/>
              </a:spcBef>
              <a:spcAft>
                <a:spcPts val="0"/>
              </a:spcAft>
              <a:buClr>
                <a:schemeClr val="dk1"/>
              </a:buClr>
              <a:buSzPts val="2800"/>
              <a:buFont typeface="Montserrat SemiBold"/>
              <a:buNone/>
              <a:defRPr sz="2800" b="0" i="0" u="none" strike="noStrike" cap="none">
                <a:solidFill>
                  <a:schemeClr val="dk1"/>
                </a:solidFill>
                <a:latin typeface="Montserrat SemiBold"/>
                <a:ea typeface="Montserrat SemiBold"/>
                <a:cs typeface="Montserrat SemiBold"/>
                <a:sym typeface="Montserrat SemiBold"/>
              </a:defRPr>
            </a:lvl3pPr>
            <a:lvl4pPr marR="0" lvl="3" algn="l" rtl="0">
              <a:lnSpc>
                <a:spcPct val="100000"/>
              </a:lnSpc>
              <a:spcBef>
                <a:spcPts val="0"/>
              </a:spcBef>
              <a:spcAft>
                <a:spcPts val="0"/>
              </a:spcAft>
              <a:buClr>
                <a:schemeClr val="dk1"/>
              </a:buClr>
              <a:buSzPts val="2800"/>
              <a:buFont typeface="Montserrat SemiBold"/>
              <a:buNone/>
              <a:defRPr sz="2800" b="0" i="0" u="none" strike="noStrike" cap="none">
                <a:solidFill>
                  <a:schemeClr val="dk1"/>
                </a:solidFill>
                <a:latin typeface="Montserrat SemiBold"/>
                <a:ea typeface="Montserrat SemiBold"/>
                <a:cs typeface="Montserrat SemiBold"/>
                <a:sym typeface="Montserrat SemiBold"/>
              </a:defRPr>
            </a:lvl4pPr>
            <a:lvl5pPr marR="0" lvl="4" algn="l" rtl="0">
              <a:lnSpc>
                <a:spcPct val="100000"/>
              </a:lnSpc>
              <a:spcBef>
                <a:spcPts val="0"/>
              </a:spcBef>
              <a:spcAft>
                <a:spcPts val="0"/>
              </a:spcAft>
              <a:buClr>
                <a:schemeClr val="dk1"/>
              </a:buClr>
              <a:buSzPts val="2800"/>
              <a:buFont typeface="Montserrat SemiBold"/>
              <a:buNone/>
              <a:defRPr sz="2800" b="0" i="0" u="none" strike="noStrike" cap="none">
                <a:solidFill>
                  <a:schemeClr val="dk1"/>
                </a:solidFill>
                <a:latin typeface="Montserrat SemiBold"/>
                <a:ea typeface="Montserrat SemiBold"/>
                <a:cs typeface="Montserrat SemiBold"/>
                <a:sym typeface="Montserrat SemiBold"/>
              </a:defRPr>
            </a:lvl5pPr>
            <a:lvl6pPr marR="0" lvl="5" algn="l" rtl="0">
              <a:lnSpc>
                <a:spcPct val="100000"/>
              </a:lnSpc>
              <a:spcBef>
                <a:spcPts val="0"/>
              </a:spcBef>
              <a:spcAft>
                <a:spcPts val="0"/>
              </a:spcAft>
              <a:buClr>
                <a:schemeClr val="dk1"/>
              </a:buClr>
              <a:buSzPts val="2800"/>
              <a:buFont typeface="Montserrat SemiBold"/>
              <a:buNone/>
              <a:defRPr sz="2800" b="0" i="0" u="none" strike="noStrike" cap="none">
                <a:solidFill>
                  <a:schemeClr val="dk1"/>
                </a:solidFill>
                <a:latin typeface="Montserrat SemiBold"/>
                <a:ea typeface="Montserrat SemiBold"/>
                <a:cs typeface="Montserrat SemiBold"/>
                <a:sym typeface="Montserrat SemiBold"/>
              </a:defRPr>
            </a:lvl6pPr>
            <a:lvl7pPr marR="0" lvl="6" algn="l" rtl="0">
              <a:lnSpc>
                <a:spcPct val="100000"/>
              </a:lnSpc>
              <a:spcBef>
                <a:spcPts val="0"/>
              </a:spcBef>
              <a:spcAft>
                <a:spcPts val="0"/>
              </a:spcAft>
              <a:buClr>
                <a:schemeClr val="dk1"/>
              </a:buClr>
              <a:buSzPts val="2800"/>
              <a:buFont typeface="Montserrat SemiBold"/>
              <a:buNone/>
              <a:defRPr sz="2800" b="0" i="0" u="none" strike="noStrike" cap="none">
                <a:solidFill>
                  <a:schemeClr val="dk1"/>
                </a:solidFill>
                <a:latin typeface="Montserrat SemiBold"/>
                <a:ea typeface="Montserrat SemiBold"/>
                <a:cs typeface="Montserrat SemiBold"/>
                <a:sym typeface="Montserrat SemiBold"/>
              </a:defRPr>
            </a:lvl7pPr>
            <a:lvl8pPr marR="0" lvl="7" algn="l" rtl="0">
              <a:lnSpc>
                <a:spcPct val="100000"/>
              </a:lnSpc>
              <a:spcBef>
                <a:spcPts val="0"/>
              </a:spcBef>
              <a:spcAft>
                <a:spcPts val="0"/>
              </a:spcAft>
              <a:buClr>
                <a:schemeClr val="dk1"/>
              </a:buClr>
              <a:buSzPts val="2800"/>
              <a:buFont typeface="Montserrat SemiBold"/>
              <a:buNone/>
              <a:defRPr sz="2800" b="0" i="0" u="none" strike="noStrike" cap="none">
                <a:solidFill>
                  <a:schemeClr val="dk1"/>
                </a:solidFill>
                <a:latin typeface="Montserrat SemiBold"/>
                <a:ea typeface="Montserrat SemiBold"/>
                <a:cs typeface="Montserrat SemiBold"/>
                <a:sym typeface="Montserrat SemiBold"/>
              </a:defRPr>
            </a:lvl8pPr>
            <a:lvl9pPr marR="0" lvl="8" algn="l" rtl="0">
              <a:lnSpc>
                <a:spcPct val="100000"/>
              </a:lnSpc>
              <a:spcBef>
                <a:spcPts val="0"/>
              </a:spcBef>
              <a:spcAft>
                <a:spcPts val="0"/>
              </a:spcAft>
              <a:buClr>
                <a:schemeClr val="dk1"/>
              </a:buClr>
              <a:buSzPts val="2800"/>
              <a:buFont typeface="Montserrat SemiBold"/>
              <a:buNone/>
              <a:defRPr sz="2800" b="0" i="0" u="none" strike="noStrike" cap="none">
                <a:solidFill>
                  <a:schemeClr val="dk1"/>
                </a:solidFill>
                <a:latin typeface="Montserrat SemiBold"/>
                <a:ea typeface="Montserrat SemiBold"/>
                <a:cs typeface="Montserrat SemiBold"/>
                <a:sym typeface="Montserrat SemiBold"/>
              </a:defRPr>
            </a:lvl9pPr>
          </a:lstStyle>
          <a:p>
            <a:pPr marL="0" marR="0" lvl="0" indent="0" algn="l" defTabSz="914400" rtl="0" eaLnBrk="1" fontAlgn="auto" latinLnBrk="0" hangingPunct="1">
              <a:lnSpc>
                <a:spcPct val="100000"/>
              </a:lnSpc>
              <a:spcBef>
                <a:spcPts val="0"/>
              </a:spcBef>
              <a:spcAft>
                <a:spcPts val="0"/>
              </a:spcAft>
              <a:buClr>
                <a:srgbClr val="FFFFFF"/>
              </a:buClr>
              <a:buSzPts val="2900"/>
              <a:buFont typeface="Montserrat Medium"/>
              <a:buNone/>
              <a:tabLst/>
              <a:defRPr/>
            </a:pPr>
            <a:r>
              <a:rPr kumimoji="0" lang="en-US" sz="3467" b="0" i="0" u="none" strike="noStrike" kern="0" cap="none" spc="0" normalizeH="0" baseline="0" noProof="0" dirty="0">
                <a:ln>
                  <a:noFill/>
                </a:ln>
                <a:solidFill>
                  <a:srgbClr val="FFFFFF"/>
                </a:solidFill>
                <a:effectLst/>
                <a:uLnTx/>
                <a:uFillTx/>
                <a:latin typeface="Montserrat Medium"/>
                <a:sym typeface="Montserrat Medium"/>
              </a:rPr>
              <a:t>Definitions </a:t>
            </a:r>
          </a:p>
        </p:txBody>
      </p:sp>
      <p:grpSp>
        <p:nvGrpSpPr>
          <p:cNvPr id="26" name="Google Shape;7751;p125">
            <a:extLst>
              <a:ext uri="{FF2B5EF4-FFF2-40B4-BE49-F238E27FC236}">
                <a16:creationId xmlns:a16="http://schemas.microsoft.com/office/drawing/2014/main" id="{9808F6A0-5748-0123-926C-1E5FF3BF1992}"/>
              </a:ext>
            </a:extLst>
          </p:cNvPr>
          <p:cNvGrpSpPr/>
          <p:nvPr/>
        </p:nvGrpSpPr>
        <p:grpSpPr>
          <a:xfrm>
            <a:off x="1467178" y="1628804"/>
            <a:ext cx="513870" cy="519818"/>
            <a:chOff x="5067301" y="3321050"/>
            <a:chExt cx="685800" cy="693738"/>
          </a:xfrm>
        </p:grpSpPr>
        <p:sp>
          <p:nvSpPr>
            <p:cNvPr id="27" name="Google Shape;7752;p125">
              <a:extLst>
                <a:ext uri="{FF2B5EF4-FFF2-40B4-BE49-F238E27FC236}">
                  <a16:creationId xmlns:a16="http://schemas.microsoft.com/office/drawing/2014/main" id="{FB22674D-5C9D-D619-521F-49244A3E8000}"/>
                </a:ext>
              </a:extLst>
            </p:cNvPr>
            <p:cNvSpPr/>
            <p:nvPr/>
          </p:nvSpPr>
          <p:spPr>
            <a:xfrm>
              <a:off x="5106988" y="3321050"/>
              <a:ext cx="617536" cy="692149"/>
            </a:xfrm>
            <a:custGeom>
              <a:avLst/>
              <a:gdLst/>
              <a:ahLst/>
              <a:cxnLst/>
              <a:rect l="l" t="t" r="r" b="b"/>
              <a:pathLst>
                <a:path w="1617" h="1813" extrusionOk="0">
                  <a:moveTo>
                    <a:pt x="1384" y="624"/>
                  </a:moveTo>
                  <a:cubicBezTo>
                    <a:pt x="1368" y="401"/>
                    <a:pt x="1241" y="339"/>
                    <a:pt x="1190" y="323"/>
                  </a:cubicBezTo>
                  <a:cubicBezTo>
                    <a:pt x="1158" y="175"/>
                    <a:pt x="1096" y="81"/>
                    <a:pt x="1007" y="44"/>
                  </a:cubicBezTo>
                  <a:cubicBezTo>
                    <a:pt x="906" y="0"/>
                    <a:pt x="803" y="46"/>
                    <a:pt x="764" y="66"/>
                  </a:cubicBezTo>
                  <a:cubicBezTo>
                    <a:pt x="727" y="46"/>
                    <a:pt x="630" y="2"/>
                    <a:pt x="531" y="42"/>
                  </a:cubicBezTo>
                  <a:cubicBezTo>
                    <a:pt x="440" y="78"/>
                    <a:pt x="375" y="172"/>
                    <a:pt x="338" y="323"/>
                  </a:cubicBezTo>
                  <a:cubicBezTo>
                    <a:pt x="287" y="338"/>
                    <a:pt x="161" y="400"/>
                    <a:pt x="144" y="623"/>
                  </a:cubicBezTo>
                  <a:cubicBezTo>
                    <a:pt x="113" y="650"/>
                    <a:pt x="26" y="736"/>
                    <a:pt x="11" y="861"/>
                  </a:cubicBezTo>
                  <a:cubicBezTo>
                    <a:pt x="0" y="948"/>
                    <a:pt x="28" y="1035"/>
                    <a:pt x="92" y="1120"/>
                  </a:cubicBezTo>
                  <a:cubicBezTo>
                    <a:pt x="88" y="1131"/>
                    <a:pt x="85" y="1143"/>
                    <a:pt x="83" y="1155"/>
                  </a:cubicBezTo>
                  <a:cubicBezTo>
                    <a:pt x="56" y="1293"/>
                    <a:pt x="124" y="1446"/>
                    <a:pt x="285" y="1610"/>
                  </a:cubicBezTo>
                  <a:cubicBezTo>
                    <a:pt x="286" y="1612"/>
                    <a:pt x="286" y="1614"/>
                    <a:pt x="287" y="1616"/>
                  </a:cubicBezTo>
                  <a:cubicBezTo>
                    <a:pt x="322" y="1708"/>
                    <a:pt x="381" y="1771"/>
                    <a:pt x="460" y="1798"/>
                  </a:cubicBezTo>
                  <a:cubicBezTo>
                    <a:pt x="489" y="1808"/>
                    <a:pt x="521" y="1813"/>
                    <a:pt x="554" y="1813"/>
                  </a:cubicBezTo>
                  <a:cubicBezTo>
                    <a:pt x="621" y="1813"/>
                    <a:pt x="693" y="1792"/>
                    <a:pt x="764" y="1753"/>
                  </a:cubicBezTo>
                  <a:cubicBezTo>
                    <a:pt x="797" y="1769"/>
                    <a:pt x="880" y="1807"/>
                    <a:pt x="973" y="1807"/>
                  </a:cubicBezTo>
                  <a:cubicBezTo>
                    <a:pt x="1009" y="1807"/>
                    <a:pt x="1046" y="1801"/>
                    <a:pt x="1082" y="1786"/>
                  </a:cubicBezTo>
                  <a:cubicBezTo>
                    <a:pt x="1161" y="1754"/>
                    <a:pt x="1217" y="1682"/>
                    <a:pt x="1248" y="1576"/>
                  </a:cubicBezTo>
                  <a:cubicBezTo>
                    <a:pt x="1303" y="1548"/>
                    <a:pt x="1501" y="1424"/>
                    <a:pt x="1424" y="1135"/>
                  </a:cubicBezTo>
                  <a:cubicBezTo>
                    <a:pt x="1617" y="881"/>
                    <a:pt x="1431" y="670"/>
                    <a:pt x="1384" y="624"/>
                  </a:cubicBezTo>
                  <a:close/>
                  <a:moveTo>
                    <a:pt x="480" y="1741"/>
                  </a:moveTo>
                  <a:cubicBezTo>
                    <a:pt x="418" y="1720"/>
                    <a:pt x="372" y="1671"/>
                    <a:pt x="343" y="1595"/>
                  </a:cubicBezTo>
                  <a:cubicBezTo>
                    <a:pt x="304" y="1491"/>
                    <a:pt x="350" y="1412"/>
                    <a:pt x="351" y="1409"/>
                  </a:cubicBezTo>
                  <a:cubicBezTo>
                    <a:pt x="360" y="1395"/>
                    <a:pt x="356" y="1377"/>
                    <a:pt x="342" y="1368"/>
                  </a:cubicBezTo>
                  <a:cubicBezTo>
                    <a:pt x="328" y="1359"/>
                    <a:pt x="309" y="1364"/>
                    <a:pt x="300" y="1378"/>
                  </a:cubicBezTo>
                  <a:cubicBezTo>
                    <a:pt x="298" y="1381"/>
                    <a:pt x="270" y="1429"/>
                    <a:pt x="268" y="1501"/>
                  </a:cubicBezTo>
                  <a:cubicBezTo>
                    <a:pt x="166" y="1379"/>
                    <a:pt x="123" y="1266"/>
                    <a:pt x="142" y="1167"/>
                  </a:cubicBezTo>
                  <a:cubicBezTo>
                    <a:pt x="171" y="1015"/>
                    <a:pt x="336" y="942"/>
                    <a:pt x="338" y="941"/>
                  </a:cubicBezTo>
                  <a:cubicBezTo>
                    <a:pt x="353" y="934"/>
                    <a:pt x="360" y="917"/>
                    <a:pt x="353" y="902"/>
                  </a:cubicBezTo>
                  <a:cubicBezTo>
                    <a:pt x="347" y="886"/>
                    <a:pt x="329" y="879"/>
                    <a:pt x="314" y="886"/>
                  </a:cubicBezTo>
                  <a:cubicBezTo>
                    <a:pt x="308" y="889"/>
                    <a:pt x="188" y="942"/>
                    <a:pt x="121" y="1056"/>
                  </a:cubicBezTo>
                  <a:cubicBezTo>
                    <a:pt x="81" y="993"/>
                    <a:pt x="63" y="930"/>
                    <a:pt x="70" y="868"/>
                  </a:cubicBezTo>
                  <a:cubicBezTo>
                    <a:pt x="85" y="745"/>
                    <a:pt x="190" y="662"/>
                    <a:pt x="191" y="661"/>
                  </a:cubicBezTo>
                  <a:cubicBezTo>
                    <a:pt x="198" y="656"/>
                    <a:pt x="202" y="648"/>
                    <a:pt x="203" y="639"/>
                  </a:cubicBezTo>
                  <a:cubicBezTo>
                    <a:pt x="215" y="420"/>
                    <a:pt x="342" y="382"/>
                    <a:pt x="364" y="378"/>
                  </a:cubicBezTo>
                  <a:cubicBezTo>
                    <a:pt x="371" y="378"/>
                    <a:pt x="399" y="383"/>
                    <a:pt x="421" y="408"/>
                  </a:cubicBezTo>
                  <a:cubicBezTo>
                    <a:pt x="445" y="435"/>
                    <a:pt x="455" y="477"/>
                    <a:pt x="451" y="532"/>
                  </a:cubicBezTo>
                  <a:cubicBezTo>
                    <a:pt x="450" y="549"/>
                    <a:pt x="462" y="563"/>
                    <a:pt x="479" y="564"/>
                  </a:cubicBezTo>
                  <a:cubicBezTo>
                    <a:pt x="480" y="564"/>
                    <a:pt x="480" y="564"/>
                    <a:pt x="481" y="564"/>
                  </a:cubicBezTo>
                  <a:cubicBezTo>
                    <a:pt x="497" y="564"/>
                    <a:pt x="510" y="552"/>
                    <a:pt x="511" y="536"/>
                  </a:cubicBezTo>
                  <a:cubicBezTo>
                    <a:pt x="516" y="464"/>
                    <a:pt x="500" y="407"/>
                    <a:pt x="465" y="368"/>
                  </a:cubicBezTo>
                  <a:cubicBezTo>
                    <a:pt x="444" y="344"/>
                    <a:pt x="419" y="331"/>
                    <a:pt x="400" y="325"/>
                  </a:cubicBezTo>
                  <a:cubicBezTo>
                    <a:pt x="432" y="202"/>
                    <a:pt x="483" y="125"/>
                    <a:pt x="553" y="98"/>
                  </a:cubicBezTo>
                  <a:cubicBezTo>
                    <a:pt x="626" y="68"/>
                    <a:pt x="704" y="102"/>
                    <a:pt x="734" y="118"/>
                  </a:cubicBezTo>
                  <a:cubicBezTo>
                    <a:pt x="734" y="1702"/>
                    <a:pt x="734" y="1702"/>
                    <a:pt x="734" y="1702"/>
                  </a:cubicBezTo>
                  <a:cubicBezTo>
                    <a:pt x="644" y="1752"/>
                    <a:pt x="552" y="1767"/>
                    <a:pt x="480" y="1741"/>
                  </a:cubicBezTo>
                  <a:close/>
                  <a:moveTo>
                    <a:pt x="1264" y="1496"/>
                  </a:moveTo>
                  <a:cubicBezTo>
                    <a:pt x="1276" y="1370"/>
                    <a:pt x="1211" y="1301"/>
                    <a:pt x="1137" y="1279"/>
                  </a:cubicBezTo>
                  <a:cubicBezTo>
                    <a:pt x="1042" y="1249"/>
                    <a:pt x="937" y="1292"/>
                    <a:pt x="908" y="1374"/>
                  </a:cubicBezTo>
                  <a:cubicBezTo>
                    <a:pt x="902" y="1389"/>
                    <a:pt x="910" y="1407"/>
                    <a:pt x="926" y="1412"/>
                  </a:cubicBezTo>
                  <a:cubicBezTo>
                    <a:pt x="942" y="1418"/>
                    <a:pt x="959" y="1410"/>
                    <a:pt x="964" y="1394"/>
                  </a:cubicBezTo>
                  <a:cubicBezTo>
                    <a:pt x="982" y="1343"/>
                    <a:pt x="1055" y="1316"/>
                    <a:pt x="1119" y="1336"/>
                  </a:cubicBezTo>
                  <a:cubicBezTo>
                    <a:pt x="1196" y="1360"/>
                    <a:pt x="1224" y="1437"/>
                    <a:pt x="1194" y="1547"/>
                  </a:cubicBezTo>
                  <a:cubicBezTo>
                    <a:pt x="1169" y="1642"/>
                    <a:pt x="1123" y="1704"/>
                    <a:pt x="1059" y="1731"/>
                  </a:cubicBezTo>
                  <a:cubicBezTo>
                    <a:pt x="958" y="1772"/>
                    <a:pt x="836" y="1721"/>
                    <a:pt x="794" y="1701"/>
                  </a:cubicBezTo>
                  <a:cubicBezTo>
                    <a:pt x="794" y="749"/>
                    <a:pt x="794" y="749"/>
                    <a:pt x="794" y="749"/>
                  </a:cubicBezTo>
                  <a:cubicBezTo>
                    <a:pt x="847" y="719"/>
                    <a:pt x="959" y="673"/>
                    <a:pt x="1037" y="710"/>
                  </a:cubicBezTo>
                  <a:cubicBezTo>
                    <a:pt x="1031" y="755"/>
                    <a:pt x="1032" y="805"/>
                    <a:pt x="1048" y="858"/>
                  </a:cubicBezTo>
                  <a:cubicBezTo>
                    <a:pt x="1052" y="871"/>
                    <a:pt x="1064" y="880"/>
                    <a:pt x="1077" y="880"/>
                  </a:cubicBezTo>
                  <a:cubicBezTo>
                    <a:pt x="1080" y="880"/>
                    <a:pt x="1083" y="880"/>
                    <a:pt x="1086" y="879"/>
                  </a:cubicBezTo>
                  <a:cubicBezTo>
                    <a:pt x="1101" y="874"/>
                    <a:pt x="1111" y="857"/>
                    <a:pt x="1106" y="841"/>
                  </a:cubicBezTo>
                  <a:cubicBezTo>
                    <a:pt x="1068" y="712"/>
                    <a:pt x="1126" y="608"/>
                    <a:pt x="1165" y="557"/>
                  </a:cubicBezTo>
                  <a:cubicBezTo>
                    <a:pt x="1175" y="544"/>
                    <a:pt x="1172" y="525"/>
                    <a:pt x="1159" y="515"/>
                  </a:cubicBezTo>
                  <a:cubicBezTo>
                    <a:pt x="1146" y="505"/>
                    <a:pt x="1127" y="508"/>
                    <a:pt x="1117" y="521"/>
                  </a:cubicBezTo>
                  <a:cubicBezTo>
                    <a:pt x="1095" y="550"/>
                    <a:pt x="1068" y="594"/>
                    <a:pt x="1050" y="649"/>
                  </a:cubicBezTo>
                  <a:cubicBezTo>
                    <a:pt x="960" y="614"/>
                    <a:pt x="854" y="652"/>
                    <a:pt x="794" y="681"/>
                  </a:cubicBezTo>
                  <a:cubicBezTo>
                    <a:pt x="794" y="118"/>
                    <a:pt x="794" y="118"/>
                    <a:pt x="794" y="118"/>
                  </a:cubicBezTo>
                  <a:cubicBezTo>
                    <a:pt x="826" y="101"/>
                    <a:pt x="908" y="67"/>
                    <a:pt x="984" y="99"/>
                  </a:cubicBezTo>
                  <a:cubicBezTo>
                    <a:pt x="1057" y="130"/>
                    <a:pt x="1108" y="215"/>
                    <a:pt x="1135" y="353"/>
                  </a:cubicBezTo>
                  <a:cubicBezTo>
                    <a:pt x="1138" y="366"/>
                    <a:pt x="1148" y="375"/>
                    <a:pt x="1160" y="377"/>
                  </a:cubicBezTo>
                  <a:cubicBezTo>
                    <a:pt x="1162" y="377"/>
                    <a:pt x="1312" y="401"/>
                    <a:pt x="1325" y="639"/>
                  </a:cubicBezTo>
                  <a:cubicBezTo>
                    <a:pt x="1325" y="647"/>
                    <a:pt x="1329" y="655"/>
                    <a:pt x="1336" y="660"/>
                  </a:cubicBezTo>
                  <a:cubicBezTo>
                    <a:pt x="1345" y="669"/>
                    <a:pt x="1567" y="863"/>
                    <a:pt x="1368" y="1110"/>
                  </a:cubicBezTo>
                  <a:cubicBezTo>
                    <a:pt x="1348" y="1135"/>
                    <a:pt x="1327" y="1148"/>
                    <a:pt x="1303" y="1150"/>
                  </a:cubicBezTo>
                  <a:cubicBezTo>
                    <a:pt x="1262" y="1153"/>
                    <a:pt x="1216" y="1122"/>
                    <a:pt x="1187" y="1095"/>
                  </a:cubicBezTo>
                  <a:cubicBezTo>
                    <a:pt x="1174" y="1084"/>
                    <a:pt x="1155" y="1085"/>
                    <a:pt x="1144" y="1098"/>
                  </a:cubicBezTo>
                  <a:cubicBezTo>
                    <a:pt x="1133" y="1110"/>
                    <a:pt x="1134" y="1129"/>
                    <a:pt x="1147" y="1140"/>
                  </a:cubicBezTo>
                  <a:cubicBezTo>
                    <a:pt x="1202" y="1190"/>
                    <a:pt x="1257" y="1213"/>
                    <a:pt x="1308" y="1209"/>
                  </a:cubicBezTo>
                  <a:cubicBezTo>
                    <a:pt x="1332" y="1208"/>
                    <a:pt x="1354" y="1199"/>
                    <a:pt x="1374" y="1185"/>
                  </a:cubicBezTo>
                  <a:cubicBezTo>
                    <a:pt x="1408" y="1359"/>
                    <a:pt x="1323" y="1453"/>
                    <a:pt x="1264" y="1496"/>
                  </a:cubicBezTo>
                  <a:close/>
                </a:path>
              </a:pathLst>
            </a:custGeom>
            <a:solidFill>
              <a:srgbClr val="FFFFFF"/>
            </a:solidFill>
            <a:ln>
              <a:noFill/>
            </a:ln>
          </p:spPr>
          <p:txBody>
            <a:bodyPr spcFirstLastPara="1" wrap="square" lIns="68575" tIns="34275" rIns="68575" bIns="34275" anchor="t"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200F70"/>
                </a:solidFill>
                <a:effectLst/>
                <a:uLnTx/>
                <a:uFillTx/>
                <a:ea typeface="Calibri"/>
                <a:cs typeface="Calibri"/>
                <a:sym typeface="Calibri"/>
              </a:endParaRPr>
            </a:p>
          </p:txBody>
        </p:sp>
        <p:sp>
          <p:nvSpPr>
            <p:cNvPr id="28" name="Google Shape;7753;p125">
              <a:extLst>
                <a:ext uri="{FF2B5EF4-FFF2-40B4-BE49-F238E27FC236}">
                  <a16:creationId xmlns:a16="http://schemas.microsoft.com/office/drawing/2014/main" id="{C227927D-9B61-4261-67ED-3FB40ED6479E}"/>
                </a:ext>
              </a:extLst>
            </p:cNvPr>
            <p:cNvSpPr/>
            <p:nvPr/>
          </p:nvSpPr>
          <p:spPr>
            <a:xfrm>
              <a:off x="5267326" y="3565525"/>
              <a:ext cx="100013" cy="136525"/>
            </a:xfrm>
            <a:custGeom>
              <a:avLst/>
              <a:gdLst/>
              <a:ahLst/>
              <a:cxnLst/>
              <a:rect l="l" t="t" r="r" b="b"/>
              <a:pathLst>
                <a:path w="263" h="356" extrusionOk="0">
                  <a:moveTo>
                    <a:pt x="47" y="7"/>
                  </a:moveTo>
                  <a:cubicBezTo>
                    <a:pt x="33" y="0"/>
                    <a:pt x="14" y="6"/>
                    <a:pt x="7" y="21"/>
                  </a:cubicBezTo>
                  <a:cubicBezTo>
                    <a:pt x="0" y="36"/>
                    <a:pt x="6" y="54"/>
                    <a:pt x="20" y="61"/>
                  </a:cubicBezTo>
                  <a:cubicBezTo>
                    <a:pt x="22" y="62"/>
                    <a:pt x="203" y="155"/>
                    <a:pt x="159" y="318"/>
                  </a:cubicBezTo>
                  <a:cubicBezTo>
                    <a:pt x="155" y="334"/>
                    <a:pt x="165" y="350"/>
                    <a:pt x="181" y="355"/>
                  </a:cubicBezTo>
                  <a:cubicBezTo>
                    <a:pt x="183" y="355"/>
                    <a:pt x="186" y="356"/>
                    <a:pt x="188" y="356"/>
                  </a:cubicBezTo>
                  <a:cubicBezTo>
                    <a:pt x="202" y="356"/>
                    <a:pt x="214" y="347"/>
                    <a:pt x="217" y="334"/>
                  </a:cubicBezTo>
                  <a:cubicBezTo>
                    <a:pt x="263" y="166"/>
                    <a:pt x="126" y="47"/>
                    <a:pt x="47" y="7"/>
                  </a:cubicBezTo>
                  <a:close/>
                </a:path>
              </a:pathLst>
            </a:custGeom>
            <a:solidFill>
              <a:srgbClr val="FFFFFF"/>
            </a:solidFill>
            <a:ln>
              <a:noFill/>
            </a:ln>
          </p:spPr>
          <p:txBody>
            <a:bodyPr spcFirstLastPara="1" wrap="square" lIns="68575" tIns="34275" rIns="68575" bIns="34275" anchor="t"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200F70"/>
                </a:solidFill>
                <a:effectLst/>
                <a:uLnTx/>
                <a:uFillTx/>
                <a:ea typeface="Calibri"/>
                <a:cs typeface="Calibri"/>
                <a:sym typeface="Calibri"/>
              </a:endParaRPr>
            </a:p>
          </p:txBody>
        </p:sp>
        <p:sp>
          <p:nvSpPr>
            <p:cNvPr id="29" name="Google Shape;7754;p125">
              <a:extLst>
                <a:ext uri="{FF2B5EF4-FFF2-40B4-BE49-F238E27FC236}">
                  <a16:creationId xmlns:a16="http://schemas.microsoft.com/office/drawing/2014/main" id="{A489F21D-3664-4C7F-65A4-2F03E9F7CE91}"/>
                </a:ext>
              </a:extLst>
            </p:cNvPr>
            <p:cNvSpPr/>
            <p:nvPr/>
          </p:nvSpPr>
          <p:spPr>
            <a:xfrm>
              <a:off x="5281613" y="3776663"/>
              <a:ext cx="58738" cy="128588"/>
            </a:xfrm>
            <a:custGeom>
              <a:avLst/>
              <a:gdLst/>
              <a:ahLst/>
              <a:cxnLst/>
              <a:rect l="l" t="t" r="r" b="b"/>
              <a:pathLst>
                <a:path w="154" h="335" extrusionOk="0">
                  <a:moveTo>
                    <a:pt x="101" y="10"/>
                  </a:moveTo>
                  <a:cubicBezTo>
                    <a:pt x="98" y="13"/>
                    <a:pt x="12" y="81"/>
                    <a:pt x="4" y="177"/>
                  </a:cubicBezTo>
                  <a:cubicBezTo>
                    <a:pt x="0" y="230"/>
                    <a:pt x="20" y="280"/>
                    <a:pt x="63" y="325"/>
                  </a:cubicBezTo>
                  <a:cubicBezTo>
                    <a:pt x="69" y="331"/>
                    <a:pt x="77" y="335"/>
                    <a:pt x="85" y="335"/>
                  </a:cubicBezTo>
                  <a:cubicBezTo>
                    <a:pt x="92" y="335"/>
                    <a:pt x="99" y="332"/>
                    <a:pt x="105" y="326"/>
                  </a:cubicBezTo>
                  <a:cubicBezTo>
                    <a:pt x="117" y="315"/>
                    <a:pt x="118" y="296"/>
                    <a:pt x="107" y="284"/>
                  </a:cubicBezTo>
                  <a:cubicBezTo>
                    <a:pt x="76" y="251"/>
                    <a:pt x="62" y="217"/>
                    <a:pt x="64" y="182"/>
                  </a:cubicBezTo>
                  <a:cubicBezTo>
                    <a:pt x="69" y="112"/>
                    <a:pt x="138" y="58"/>
                    <a:pt x="138" y="57"/>
                  </a:cubicBezTo>
                  <a:cubicBezTo>
                    <a:pt x="151" y="47"/>
                    <a:pt x="154" y="28"/>
                    <a:pt x="143" y="15"/>
                  </a:cubicBezTo>
                  <a:cubicBezTo>
                    <a:pt x="133" y="2"/>
                    <a:pt x="114" y="0"/>
                    <a:pt x="101" y="10"/>
                  </a:cubicBezTo>
                  <a:close/>
                </a:path>
              </a:pathLst>
            </a:custGeom>
            <a:solidFill>
              <a:srgbClr val="FFFFFF"/>
            </a:solidFill>
            <a:ln>
              <a:noFill/>
            </a:ln>
          </p:spPr>
          <p:txBody>
            <a:bodyPr spcFirstLastPara="1" wrap="square" lIns="68575" tIns="34275" rIns="68575" bIns="34275" anchor="t"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200F70"/>
                </a:solidFill>
                <a:effectLst/>
                <a:uLnTx/>
                <a:uFillTx/>
                <a:ea typeface="Calibri"/>
                <a:cs typeface="Calibri"/>
                <a:sym typeface="Calibri"/>
              </a:endParaRPr>
            </a:p>
          </p:txBody>
        </p:sp>
        <p:sp>
          <p:nvSpPr>
            <p:cNvPr id="30" name="Google Shape;7755;p125">
              <a:extLst>
                <a:ext uri="{FF2B5EF4-FFF2-40B4-BE49-F238E27FC236}">
                  <a16:creationId xmlns:a16="http://schemas.microsoft.com/office/drawing/2014/main" id="{78377B75-2071-F494-EB01-48CC3955B4C0}"/>
                </a:ext>
              </a:extLst>
            </p:cNvPr>
            <p:cNvSpPr/>
            <p:nvPr/>
          </p:nvSpPr>
          <p:spPr>
            <a:xfrm>
              <a:off x="5067301" y="3328988"/>
              <a:ext cx="685800" cy="685800"/>
            </a:xfrm>
            <a:prstGeom prst="rect">
              <a:avLst/>
            </a:prstGeom>
            <a:noFill/>
            <a:ln>
              <a:noFill/>
            </a:ln>
          </p:spPr>
          <p:txBody>
            <a:bodyPr spcFirstLastPara="1" wrap="square" lIns="68575" tIns="34275" rIns="68575" bIns="34275" anchor="t"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200F70"/>
                </a:solidFill>
                <a:effectLst/>
                <a:uLnTx/>
                <a:uFillTx/>
                <a:ea typeface="Calibri"/>
                <a:cs typeface="Calibri"/>
                <a:sym typeface="Calibri"/>
              </a:endParaRPr>
            </a:p>
          </p:txBody>
        </p:sp>
      </p:grpSp>
      <p:pic>
        <p:nvPicPr>
          <p:cNvPr id="32" name="Picture 31" descr="A purple and grey brain&#10;&#10;Description automatically generated">
            <a:extLst>
              <a:ext uri="{FF2B5EF4-FFF2-40B4-BE49-F238E27FC236}">
                <a16:creationId xmlns:a16="http://schemas.microsoft.com/office/drawing/2014/main" id="{B1B9A6D0-CEB8-EA9B-1B95-0931B1F35624}"/>
              </a:ext>
            </a:extLst>
          </p:cNvPr>
          <p:cNvPicPr>
            <a:picLocks noChangeAspect="1"/>
          </p:cNvPicPr>
          <p:nvPr/>
        </p:nvPicPr>
        <p:blipFill>
          <a:blip r:embed="rId3"/>
          <a:stretch>
            <a:fillRect/>
          </a:stretch>
        </p:blipFill>
        <p:spPr>
          <a:xfrm>
            <a:off x="4000096" y="1719677"/>
            <a:ext cx="1239044" cy="1239044"/>
          </a:xfrm>
          <a:prstGeom prst="rect">
            <a:avLst/>
          </a:prstGeom>
        </p:spPr>
      </p:pic>
      <p:pic>
        <p:nvPicPr>
          <p:cNvPr id="33" name="Picture 32" descr="A brain with a circuit board&#10;&#10;Description automatically generated with medium confidence">
            <a:extLst>
              <a:ext uri="{FF2B5EF4-FFF2-40B4-BE49-F238E27FC236}">
                <a16:creationId xmlns:a16="http://schemas.microsoft.com/office/drawing/2014/main" id="{D8DF0693-280A-0BF6-C9E3-FA2EFE644C5D}"/>
              </a:ext>
            </a:extLst>
          </p:cNvPr>
          <p:cNvPicPr>
            <a:picLocks noChangeAspect="1"/>
          </p:cNvPicPr>
          <p:nvPr/>
        </p:nvPicPr>
        <p:blipFill>
          <a:blip r:embed="rId4"/>
          <a:stretch>
            <a:fillRect/>
          </a:stretch>
        </p:blipFill>
        <p:spPr>
          <a:xfrm>
            <a:off x="9686061" y="1811988"/>
            <a:ext cx="1186539" cy="1157599"/>
          </a:xfrm>
          <a:prstGeom prst="rect">
            <a:avLst/>
          </a:prstGeom>
        </p:spPr>
      </p:pic>
      <p:pic>
        <p:nvPicPr>
          <p:cNvPr id="34" name="Picture 33" descr="A graph in a square&#10;&#10;Description automatically generated">
            <a:extLst>
              <a:ext uri="{FF2B5EF4-FFF2-40B4-BE49-F238E27FC236}">
                <a16:creationId xmlns:a16="http://schemas.microsoft.com/office/drawing/2014/main" id="{AD60F58C-2A7A-49CC-D9D2-E16C574E6447}"/>
              </a:ext>
            </a:extLst>
          </p:cNvPr>
          <p:cNvPicPr>
            <a:picLocks noChangeAspect="1"/>
          </p:cNvPicPr>
          <p:nvPr/>
        </p:nvPicPr>
        <p:blipFill>
          <a:blip r:embed="rId5"/>
          <a:stretch>
            <a:fillRect/>
          </a:stretch>
        </p:blipFill>
        <p:spPr>
          <a:xfrm>
            <a:off x="1129382" y="1781187"/>
            <a:ext cx="1189462" cy="1219199"/>
          </a:xfrm>
          <a:prstGeom prst="rect">
            <a:avLst/>
          </a:prstGeom>
        </p:spPr>
      </p:pic>
      <p:pic>
        <p:nvPicPr>
          <p:cNvPr id="35" name="Picture 34" descr="A white and purple brain with a gear inside&#10;&#10;Description automatically generated">
            <a:extLst>
              <a:ext uri="{FF2B5EF4-FFF2-40B4-BE49-F238E27FC236}">
                <a16:creationId xmlns:a16="http://schemas.microsoft.com/office/drawing/2014/main" id="{DBFA6A89-7D4A-0E07-04CD-0F72267CF7CF}"/>
              </a:ext>
            </a:extLst>
          </p:cNvPr>
          <p:cNvPicPr>
            <a:picLocks noChangeAspect="1"/>
          </p:cNvPicPr>
          <p:nvPr/>
        </p:nvPicPr>
        <p:blipFill>
          <a:blip r:embed="rId6"/>
          <a:stretch>
            <a:fillRect/>
          </a:stretch>
        </p:blipFill>
        <p:spPr>
          <a:xfrm>
            <a:off x="6653777" y="1732032"/>
            <a:ext cx="1208822" cy="1239043"/>
          </a:xfrm>
          <a:prstGeom prst="rect">
            <a:avLst/>
          </a:prstGeom>
        </p:spPr>
      </p:pic>
    </p:spTree>
    <p:extLst>
      <p:ext uri="{BB962C8B-B14F-4D97-AF65-F5344CB8AC3E}">
        <p14:creationId xmlns:p14="http://schemas.microsoft.com/office/powerpoint/2010/main" val="31198861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A19A14-B8A2-5EB3-06CB-4B115574BB19}"/>
              </a:ext>
            </a:extLst>
          </p:cNvPr>
          <p:cNvSpPr>
            <a:spLocks noGrp="1"/>
          </p:cNvSpPr>
          <p:nvPr>
            <p:ph type="title"/>
          </p:nvPr>
        </p:nvSpPr>
        <p:spPr/>
        <p:txBody>
          <a:bodyPr/>
          <a:lstStyle/>
          <a:p>
            <a:r>
              <a:rPr lang="en-US" dirty="0">
                <a:latin typeface="+mn-lt"/>
              </a:rPr>
              <a:t>Different AI Systems have very Different Functions</a:t>
            </a:r>
          </a:p>
        </p:txBody>
      </p:sp>
      <p:graphicFrame>
        <p:nvGraphicFramePr>
          <p:cNvPr id="9" name="Content Placeholder 4">
            <a:extLst>
              <a:ext uri="{FF2B5EF4-FFF2-40B4-BE49-F238E27FC236}">
                <a16:creationId xmlns:a16="http://schemas.microsoft.com/office/drawing/2014/main" id="{5340E0D8-2956-926A-F197-A00434637B3F}"/>
              </a:ext>
            </a:extLst>
          </p:cNvPr>
          <p:cNvGraphicFramePr>
            <a:graphicFrameLocks noGrp="1"/>
          </p:cNvGraphicFramePr>
          <p:nvPr>
            <p:ph idx="1"/>
            <p:extLst>
              <p:ext uri="{D42A27DB-BD31-4B8C-83A1-F6EECF244321}">
                <p14:modId xmlns:p14="http://schemas.microsoft.com/office/powerpoint/2010/main" val="4147273735"/>
              </p:ext>
            </p:extLst>
          </p:nvPr>
        </p:nvGraphicFramePr>
        <p:xfrm>
          <a:off x="284163" y="1477963"/>
          <a:ext cx="11550650" cy="4816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10203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A19A14-B8A2-5EB3-06CB-4B115574BB19}"/>
              </a:ext>
            </a:extLst>
          </p:cNvPr>
          <p:cNvSpPr>
            <a:spLocks noGrp="1"/>
          </p:cNvSpPr>
          <p:nvPr>
            <p:ph type="title"/>
          </p:nvPr>
        </p:nvSpPr>
        <p:spPr/>
        <p:txBody>
          <a:bodyPr anchor="ctr">
            <a:normAutofit/>
          </a:bodyPr>
          <a:lstStyle/>
          <a:p>
            <a:r>
              <a:rPr lang="en-US" dirty="0">
                <a:latin typeface="+mn-lt"/>
              </a:rPr>
              <a:t>Different AI Systems have very Different Functions</a:t>
            </a:r>
          </a:p>
        </p:txBody>
      </p:sp>
      <p:grpSp>
        <p:nvGrpSpPr>
          <p:cNvPr id="2" name="Group 1">
            <a:extLst>
              <a:ext uri="{FF2B5EF4-FFF2-40B4-BE49-F238E27FC236}">
                <a16:creationId xmlns:a16="http://schemas.microsoft.com/office/drawing/2014/main" id="{149A2774-604F-3389-647D-E43EA52552CC}"/>
              </a:ext>
            </a:extLst>
          </p:cNvPr>
          <p:cNvGrpSpPr/>
          <p:nvPr/>
        </p:nvGrpSpPr>
        <p:grpSpPr>
          <a:xfrm>
            <a:off x="211266" y="1588100"/>
            <a:ext cx="11689149" cy="4685421"/>
            <a:chOff x="211266" y="1588100"/>
            <a:chExt cx="11689149" cy="4685421"/>
          </a:xfrm>
        </p:grpSpPr>
        <p:sp>
          <p:nvSpPr>
            <p:cNvPr id="3" name="Rectangle: Rounded Corners 2">
              <a:extLst>
                <a:ext uri="{FF2B5EF4-FFF2-40B4-BE49-F238E27FC236}">
                  <a16:creationId xmlns:a16="http://schemas.microsoft.com/office/drawing/2014/main" id="{2A511631-538B-9F98-8EE9-851B674501B6}"/>
                </a:ext>
              </a:extLst>
            </p:cNvPr>
            <p:cNvSpPr/>
            <p:nvPr/>
          </p:nvSpPr>
          <p:spPr>
            <a:xfrm>
              <a:off x="292011" y="1588100"/>
              <a:ext cx="11550650" cy="1074747"/>
            </a:xfrm>
            <a:prstGeom prst="roundRect">
              <a:avLst>
                <a:gd name="adj" fmla="val 1000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5" name="Rectangle 4" descr="Statistics">
              <a:extLst>
                <a:ext uri="{FF2B5EF4-FFF2-40B4-BE49-F238E27FC236}">
                  <a16:creationId xmlns:a16="http://schemas.microsoft.com/office/drawing/2014/main" id="{88110D14-C4B0-D223-7F01-C21113AB4599}"/>
                </a:ext>
              </a:extLst>
            </p:cNvPr>
            <p:cNvSpPr/>
            <p:nvPr/>
          </p:nvSpPr>
          <p:spPr>
            <a:xfrm>
              <a:off x="211266" y="1662763"/>
              <a:ext cx="1148895" cy="92542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Freeform: Shape 5">
              <a:extLst>
                <a:ext uri="{FF2B5EF4-FFF2-40B4-BE49-F238E27FC236}">
                  <a16:creationId xmlns:a16="http://schemas.microsoft.com/office/drawing/2014/main" id="{B6589CC6-9022-A059-1257-0D4C9245FD99}"/>
                </a:ext>
              </a:extLst>
            </p:cNvPr>
            <p:cNvSpPr/>
            <p:nvPr/>
          </p:nvSpPr>
          <p:spPr>
            <a:xfrm>
              <a:off x="1279414" y="1698424"/>
              <a:ext cx="10532329" cy="907480"/>
            </a:xfrm>
            <a:custGeom>
              <a:avLst/>
              <a:gdLst>
                <a:gd name="connsiteX0" fmla="*/ 0 w 10532329"/>
                <a:gd name="connsiteY0" fmla="*/ 0 h 907480"/>
                <a:gd name="connsiteX1" fmla="*/ 10532329 w 10532329"/>
                <a:gd name="connsiteY1" fmla="*/ 0 h 907480"/>
                <a:gd name="connsiteX2" fmla="*/ 10532329 w 10532329"/>
                <a:gd name="connsiteY2" fmla="*/ 907480 h 907480"/>
                <a:gd name="connsiteX3" fmla="*/ 0 w 10532329"/>
                <a:gd name="connsiteY3" fmla="*/ 907480 h 907480"/>
                <a:gd name="connsiteX4" fmla="*/ 0 w 10532329"/>
                <a:gd name="connsiteY4" fmla="*/ 0 h 90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2329" h="907480">
                  <a:moveTo>
                    <a:pt x="0" y="0"/>
                  </a:moveTo>
                  <a:lnTo>
                    <a:pt x="10532329" y="0"/>
                  </a:lnTo>
                  <a:lnTo>
                    <a:pt x="10532329" y="907480"/>
                  </a:lnTo>
                  <a:lnTo>
                    <a:pt x="0" y="9074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96042" tIns="96042" rIns="96042" bIns="96042" numCol="1" spcCol="1270" anchor="ctr" anchorCtr="0">
              <a:noAutofit/>
            </a:bodyPr>
            <a:lstStyle/>
            <a:p>
              <a:pPr marL="0" lvl="0" indent="0" algn="l" defTabSz="800100">
                <a:lnSpc>
                  <a:spcPct val="90000"/>
                </a:lnSpc>
                <a:spcBef>
                  <a:spcPct val="0"/>
                </a:spcBef>
                <a:spcAft>
                  <a:spcPct val="35000"/>
                </a:spcAft>
                <a:buNone/>
              </a:pPr>
              <a:r>
                <a:rPr lang="en-US" sz="2000" b="1" kern="1200" dirty="0">
                  <a:solidFill>
                    <a:schemeClr val="tx1"/>
                  </a:solidFill>
                </a:rPr>
                <a:t>Extractive AI</a:t>
              </a:r>
              <a:r>
                <a:rPr lang="en-US" sz="2000" kern="1200" dirty="0">
                  <a:solidFill>
                    <a:schemeClr val="tx1"/>
                  </a:solidFill>
                </a:rPr>
                <a:t>: </a:t>
              </a:r>
              <a:r>
                <a:rPr lang="en-US" sz="2000" kern="1200" dirty="0"/>
                <a:t>is all about extracting information from existing sources. It’s used to extract specific information from a text, such as answering questions or summarizing an article. </a:t>
              </a:r>
            </a:p>
          </p:txBody>
        </p:sp>
        <p:sp>
          <p:nvSpPr>
            <p:cNvPr id="8" name="Rectangle: Rounded Corners 7">
              <a:extLst>
                <a:ext uri="{FF2B5EF4-FFF2-40B4-BE49-F238E27FC236}">
                  <a16:creationId xmlns:a16="http://schemas.microsoft.com/office/drawing/2014/main" id="{0BB9FF91-D74D-BE85-DAFD-3A56470EEC26}"/>
                </a:ext>
              </a:extLst>
            </p:cNvPr>
            <p:cNvSpPr/>
            <p:nvPr/>
          </p:nvSpPr>
          <p:spPr>
            <a:xfrm>
              <a:off x="357060" y="2861871"/>
              <a:ext cx="11512437" cy="962554"/>
            </a:xfrm>
            <a:prstGeom prst="roundRect">
              <a:avLst>
                <a:gd name="adj" fmla="val 1000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a:p>
          </p:txBody>
        </p:sp>
        <p:sp>
          <p:nvSpPr>
            <p:cNvPr id="9" name="Rectangle 8" descr="Robot">
              <a:extLst>
                <a:ext uri="{FF2B5EF4-FFF2-40B4-BE49-F238E27FC236}">
                  <a16:creationId xmlns:a16="http://schemas.microsoft.com/office/drawing/2014/main" id="{5220088D-BFB2-49E8-4DD3-77A83C48839A}"/>
                </a:ext>
              </a:extLst>
            </p:cNvPr>
            <p:cNvSpPr/>
            <p:nvPr/>
          </p:nvSpPr>
          <p:spPr>
            <a:xfrm>
              <a:off x="211266" y="2889718"/>
              <a:ext cx="1278994" cy="949998"/>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14750F08-E556-5689-C74D-61C438E3A6FA}"/>
                </a:ext>
              </a:extLst>
            </p:cNvPr>
            <p:cNvSpPr/>
            <p:nvPr/>
          </p:nvSpPr>
          <p:spPr>
            <a:xfrm>
              <a:off x="1344464" y="2886155"/>
              <a:ext cx="10489633" cy="1017424"/>
            </a:xfrm>
            <a:custGeom>
              <a:avLst/>
              <a:gdLst>
                <a:gd name="connsiteX0" fmla="*/ 0 w 10532329"/>
                <a:gd name="connsiteY0" fmla="*/ 0 h 907480"/>
                <a:gd name="connsiteX1" fmla="*/ 10532329 w 10532329"/>
                <a:gd name="connsiteY1" fmla="*/ 0 h 907480"/>
                <a:gd name="connsiteX2" fmla="*/ 10532329 w 10532329"/>
                <a:gd name="connsiteY2" fmla="*/ 907480 h 907480"/>
                <a:gd name="connsiteX3" fmla="*/ 0 w 10532329"/>
                <a:gd name="connsiteY3" fmla="*/ 907480 h 907480"/>
                <a:gd name="connsiteX4" fmla="*/ 0 w 10532329"/>
                <a:gd name="connsiteY4" fmla="*/ 0 h 90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2329" h="907480">
                  <a:moveTo>
                    <a:pt x="0" y="0"/>
                  </a:moveTo>
                  <a:lnTo>
                    <a:pt x="10532329" y="0"/>
                  </a:lnTo>
                  <a:lnTo>
                    <a:pt x="10532329" y="907480"/>
                  </a:lnTo>
                  <a:lnTo>
                    <a:pt x="0" y="9074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96042" tIns="96042" rIns="96042" bIns="96042" numCol="1" spcCol="1270" anchor="ctr" anchorCtr="0">
              <a:noAutofit/>
            </a:bodyPr>
            <a:lstStyle/>
            <a:p>
              <a:pPr marL="0" lvl="0" indent="0" algn="l" defTabSz="800100">
                <a:lnSpc>
                  <a:spcPct val="90000"/>
                </a:lnSpc>
                <a:spcBef>
                  <a:spcPct val="0"/>
                </a:spcBef>
                <a:spcAft>
                  <a:spcPct val="35000"/>
                </a:spcAft>
                <a:buNone/>
              </a:pPr>
              <a:r>
                <a:rPr lang="en-US" b="1" kern="1200" dirty="0">
                  <a:solidFill>
                    <a:schemeClr val="tx1"/>
                  </a:solidFill>
                </a:rPr>
                <a:t>Conversational AI</a:t>
              </a:r>
              <a:r>
                <a:rPr lang="en-US" kern="1200" dirty="0">
                  <a:solidFill>
                    <a:schemeClr val="tx1"/>
                  </a:solidFill>
                </a:rPr>
                <a:t>: </a:t>
              </a:r>
              <a:r>
                <a:rPr lang="en-US" kern="1200" dirty="0"/>
                <a:t>refers to technologies, like chatbots or virtual agents, which users can talk to. They use large volumes of data, machine learning, and natural language processing to help imitate human interactions, recognizing speech and text inputs and translating their meanings across various languages. </a:t>
              </a:r>
            </a:p>
          </p:txBody>
        </p:sp>
        <p:sp>
          <p:nvSpPr>
            <p:cNvPr id="11" name="Rectangle: Rounded Corners 10">
              <a:extLst>
                <a:ext uri="{FF2B5EF4-FFF2-40B4-BE49-F238E27FC236}">
                  <a16:creationId xmlns:a16="http://schemas.microsoft.com/office/drawing/2014/main" id="{6F283CF8-2C0E-6A9C-E569-CB3F04117134}"/>
                </a:ext>
              </a:extLst>
            </p:cNvPr>
            <p:cNvSpPr/>
            <p:nvPr/>
          </p:nvSpPr>
          <p:spPr>
            <a:xfrm>
              <a:off x="284163" y="4016378"/>
              <a:ext cx="11527580" cy="1058519"/>
            </a:xfrm>
            <a:prstGeom prst="roundRect">
              <a:avLst>
                <a:gd name="adj" fmla="val 1000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a:p>
          </p:txBody>
        </p:sp>
        <p:sp>
          <p:nvSpPr>
            <p:cNvPr id="12" name="Rectangle 11" descr="Scooter">
              <a:extLst>
                <a:ext uri="{FF2B5EF4-FFF2-40B4-BE49-F238E27FC236}">
                  <a16:creationId xmlns:a16="http://schemas.microsoft.com/office/drawing/2014/main" id="{A795AF01-E882-23CA-1DEB-C6A310228D5C}"/>
                </a:ext>
              </a:extLst>
            </p:cNvPr>
            <p:cNvSpPr/>
            <p:nvPr/>
          </p:nvSpPr>
          <p:spPr>
            <a:xfrm>
              <a:off x="325526" y="4072018"/>
              <a:ext cx="758881" cy="912174"/>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9410C35F-D119-794D-B90D-55A54132F210}"/>
                </a:ext>
              </a:extLst>
            </p:cNvPr>
            <p:cNvSpPr/>
            <p:nvPr/>
          </p:nvSpPr>
          <p:spPr>
            <a:xfrm>
              <a:off x="1198669" y="4101056"/>
              <a:ext cx="10532329" cy="1058520"/>
            </a:xfrm>
            <a:custGeom>
              <a:avLst/>
              <a:gdLst>
                <a:gd name="connsiteX0" fmla="*/ 0 w 10532329"/>
                <a:gd name="connsiteY0" fmla="*/ 0 h 907480"/>
                <a:gd name="connsiteX1" fmla="*/ 10532329 w 10532329"/>
                <a:gd name="connsiteY1" fmla="*/ 0 h 907480"/>
                <a:gd name="connsiteX2" fmla="*/ 10532329 w 10532329"/>
                <a:gd name="connsiteY2" fmla="*/ 907480 h 907480"/>
                <a:gd name="connsiteX3" fmla="*/ 0 w 10532329"/>
                <a:gd name="connsiteY3" fmla="*/ 907480 h 907480"/>
                <a:gd name="connsiteX4" fmla="*/ 0 w 10532329"/>
                <a:gd name="connsiteY4" fmla="*/ 0 h 90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2329" h="907480">
                  <a:moveTo>
                    <a:pt x="0" y="0"/>
                  </a:moveTo>
                  <a:lnTo>
                    <a:pt x="10532329" y="0"/>
                  </a:lnTo>
                  <a:lnTo>
                    <a:pt x="10532329" y="907480"/>
                  </a:lnTo>
                  <a:lnTo>
                    <a:pt x="0" y="9074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96042" tIns="96042" rIns="96042" bIns="96042"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Physical Action AI</a:t>
              </a:r>
              <a:r>
                <a:rPr lang="en-US" sz="1800" kern="1200" dirty="0">
                  <a:solidFill>
                    <a:schemeClr val="tx1"/>
                  </a:solidFill>
                </a:rPr>
                <a:t>: </a:t>
              </a:r>
              <a:r>
                <a:rPr lang="en-US" sz="1800" kern="1200" dirty="0"/>
                <a:t>Driverless vehicles operate on the interplay between sensors and predictive algorithms, and so do many industrial and consumer technologies. </a:t>
              </a:r>
            </a:p>
          </p:txBody>
        </p:sp>
        <p:sp>
          <p:nvSpPr>
            <p:cNvPr id="14" name="Rectangle: Rounded Corners 13">
              <a:extLst>
                <a:ext uri="{FF2B5EF4-FFF2-40B4-BE49-F238E27FC236}">
                  <a16:creationId xmlns:a16="http://schemas.microsoft.com/office/drawing/2014/main" id="{AAA2E43E-FFE1-80E8-1877-22DB3E08935C}"/>
                </a:ext>
              </a:extLst>
            </p:cNvPr>
            <p:cNvSpPr/>
            <p:nvPr/>
          </p:nvSpPr>
          <p:spPr>
            <a:xfrm>
              <a:off x="349765" y="5215001"/>
              <a:ext cx="11550650" cy="1058520"/>
            </a:xfrm>
            <a:prstGeom prst="roundRect">
              <a:avLst>
                <a:gd name="adj" fmla="val 10000"/>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US"/>
            </a:p>
          </p:txBody>
        </p:sp>
        <p:sp>
          <p:nvSpPr>
            <p:cNvPr id="15" name="Rectangle 14" descr="Head with Gears">
              <a:extLst>
                <a:ext uri="{FF2B5EF4-FFF2-40B4-BE49-F238E27FC236}">
                  <a16:creationId xmlns:a16="http://schemas.microsoft.com/office/drawing/2014/main" id="{51269AF1-CAEF-DFCD-0B0A-A510B5F91DCB}"/>
                </a:ext>
              </a:extLst>
            </p:cNvPr>
            <p:cNvSpPr/>
            <p:nvPr/>
          </p:nvSpPr>
          <p:spPr>
            <a:xfrm>
              <a:off x="211266" y="5235406"/>
              <a:ext cx="1264403" cy="936925"/>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36012623-494A-6120-A1CD-D9CD27E9844C}"/>
                </a:ext>
              </a:extLst>
            </p:cNvPr>
            <p:cNvSpPr/>
            <p:nvPr/>
          </p:nvSpPr>
          <p:spPr>
            <a:xfrm>
              <a:off x="1337168" y="5255047"/>
              <a:ext cx="10532329" cy="907480"/>
            </a:xfrm>
            <a:custGeom>
              <a:avLst/>
              <a:gdLst>
                <a:gd name="connsiteX0" fmla="*/ 0 w 10532329"/>
                <a:gd name="connsiteY0" fmla="*/ 0 h 907480"/>
                <a:gd name="connsiteX1" fmla="*/ 10532329 w 10532329"/>
                <a:gd name="connsiteY1" fmla="*/ 0 h 907480"/>
                <a:gd name="connsiteX2" fmla="*/ 10532329 w 10532329"/>
                <a:gd name="connsiteY2" fmla="*/ 907480 h 907480"/>
                <a:gd name="connsiteX3" fmla="*/ 0 w 10532329"/>
                <a:gd name="connsiteY3" fmla="*/ 907480 h 907480"/>
                <a:gd name="connsiteX4" fmla="*/ 0 w 10532329"/>
                <a:gd name="connsiteY4" fmla="*/ 0 h 90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2329" h="907480">
                  <a:moveTo>
                    <a:pt x="0" y="0"/>
                  </a:moveTo>
                  <a:lnTo>
                    <a:pt x="10532329" y="0"/>
                  </a:lnTo>
                  <a:lnTo>
                    <a:pt x="10532329" y="907480"/>
                  </a:lnTo>
                  <a:lnTo>
                    <a:pt x="0" y="9074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96042" tIns="96042" rIns="96042" bIns="96042"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Decisioning AI [or Algorithmic Decision-Making]: </a:t>
              </a:r>
              <a:r>
                <a:rPr lang="en-US" sz="1800" kern="1200" dirty="0"/>
                <a:t>This category is not defined by technology but by the technology’s effect on people. Algorithmic tools are used to limit or expand the options available to people</a:t>
              </a:r>
              <a:r>
                <a:rPr lang="en-US" sz="1700" kern="1200" dirty="0"/>
                <a:t>. </a:t>
              </a:r>
            </a:p>
          </p:txBody>
        </p:sp>
      </p:grpSp>
    </p:spTree>
    <p:extLst>
      <p:ext uri="{BB962C8B-B14F-4D97-AF65-F5344CB8AC3E}">
        <p14:creationId xmlns:p14="http://schemas.microsoft.com/office/powerpoint/2010/main" val="3356029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082C-0A8B-2E31-CF92-4463E2B6D92F}"/>
              </a:ext>
            </a:extLst>
          </p:cNvPr>
          <p:cNvSpPr>
            <a:spLocks noGrp="1"/>
          </p:cNvSpPr>
          <p:nvPr>
            <p:ph type="title"/>
          </p:nvPr>
        </p:nvSpPr>
        <p:spPr/>
        <p:txBody>
          <a:bodyPr/>
          <a:lstStyle/>
          <a:p>
            <a:r>
              <a:rPr lang="en-US" dirty="0"/>
              <a:t>Illustration: Transformative Academic Success</a:t>
            </a:r>
          </a:p>
        </p:txBody>
      </p:sp>
      <p:sp>
        <p:nvSpPr>
          <p:cNvPr id="3" name="Content Placeholder 2">
            <a:extLst>
              <a:ext uri="{FF2B5EF4-FFF2-40B4-BE49-F238E27FC236}">
                <a16:creationId xmlns:a16="http://schemas.microsoft.com/office/drawing/2014/main" id="{12E1B191-7492-6CB3-B9DE-7FB14ED3721B}"/>
              </a:ext>
            </a:extLst>
          </p:cNvPr>
          <p:cNvSpPr>
            <a:spLocks noGrp="1"/>
          </p:cNvSpPr>
          <p:nvPr>
            <p:ph sz="half" idx="1"/>
          </p:nvPr>
        </p:nvSpPr>
        <p:spPr/>
        <p:txBody>
          <a:bodyPr>
            <a:normAutofit fontScale="92500" lnSpcReduction="20000"/>
          </a:bodyPr>
          <a:lstStyle/>
          <a:p>
            <a:r>
              <a:rPr lang="en-US" i="1" dirty="0"/>
              <a:t>Ivy Tech Community College: Project Student Success</a:t>
            </a:r>
          </a:p>
          <a:p>
            <a:r>
              <a:rPr lang="en-US" i="1" dirty="0"/>
              <a:t>In Indiana, Ivy Tech Community College conducted a pilot study using AI to get data from 10,000-course sections. By identifying 16,000 students at risk of failing in the first two weeks of the semester, the college assigned outreach workers to call each student and offer support. </a:t>
            </a:r>
          </a:p>
          <a:p>
            <a:endParaRPr lang="en-US" i="1" dirty="0"/>
          </a:p>
          <a:p>
            <a:r>
              <a:rPr lang="en-US" i="1" dirty="0"/>
              <a:t>By the end of the semester, 3,000 students were saved from failing – 98% of the contacted students obtained a C grade or better. Through Project Student Success, the college has already assisted 34,712 students.</a:t>
            </a:r>
          </a:p>
          <a:p>
            <a:endParaRPr lang="en-US" i="1" dirty="0"/>
          </a:p>
          <a:p>
            <a:r>
              <a:rPr lang="en-US" i="1" dirty="0"/>
              <a:t>“We had the largest percentage drop in bad grades (Ds and Fs) that the college had recorded in fifty years,” said </a:t>
            </a:r>
            <a:r>
              <a:rPr lang="en-US" i="1" dirty="0" err="1"/>
              <a:t>Lige</a:t>
            </a:r>
            <a:r>
              <a:rPr lang="en-US" i="1" dirty="0"/>
              <a:t> Hensley, Chief Technology Officer, Ivy Tech. “That one phone call wasn’t everything but it certainly made a bigger dent than we had ever seen.”</a:t>
            </a:r>
          </a:p>
        </p:txBody>
      </p:sp>
      <p:sp>
        <p:nvSpPr>
          <p:cNvPr id="4" name="Content Placeholder 3">
            <a:extLst>
              <a:ext uri="{FF2B5EF4-FFF2-40B4-BE49-F238E27FC236}">
                <a16:creationId xmlns:a16="http://schemas.microsoft.com/office/drawing/2014/main" id="{42D410A9-A2C1-9F54-D8BA-66A2DA32F48E}"/>
              </a:ext>
            </a:extLst>
          </p:cNvPr>
          <p:cNvSpPr>
            <a:spLocks noGrp="1"/>
          </p:cNvSpPr>
          <p:nvPr>
            <p:ph sz="half" idx="2"/>
          </p:nvPr>
        </p:nvSpPr>
        <p:spPr/>
        <p:txBody>
          <a:bodyPr>
            <a:normAutofit fontScale="92500" lnSpcReduction="20000"/>
          </a:bodyPr>
          <a:lstStyle/>
          <a:p>
            <a:r>
              <a:rPr lang="en-US" dirty="0"/>
              <a:t>How much information does a school with bar passage issues know about its new students within the first month of law school</a:t>
            </a:r>
          </a:p>
          <a:p>
            <a:endParaRPr lang="en-US" dirty="0"/>
          </a:p>
          <a:p>
            <a:r>
              <a:rPr lang="en-US" dirty="0"/>
              <a:t>How would the success rates change, if the students received a personal call from an advisor and provided a personal success strategy, along with regular follow-up calls</a:t>
            </a:r>
          </a:p>
          <a:p>
            <a:endParaRPr lang="en-US" dirty="0"/>
          </a:p>
          <a:p>
            <a:r>
              <a:rPr lang="en-US" dirty="0"/>
              <a:t>Should a student drop one course? Get unidentified accommodations? Improve time management? Tracking students can help. </a:t>
            </a:r>
          </a:p>
          <a:p>
            <a:pPr marL="228600" lvl="1" indent="0">
              <a:buNone/>
            </a:pPr>
            <a:r>
              <a:rPr lang="en-US" sz="2400" dirty="0"/>
              <a:t>(De-identified data at the national level would also help.)</a:t>
            </a:r>
          </a:p>
          <a:p>
            <a:endParaRPr lang="en-US" dirty="0"/>
          </a:p>
          <a:p>
            <a:r>
              <a:rPr lang="en-US" dirty="0"/>
              <a:t>Too Expensive? At $150,000+ for the student’s payments, spending 0.5% or $7500 per student is a very sound investment in success.</a:t>
            </a:r>
          </a:p>
          <a:p>
            <a:endParaRPr lang="en-US" dirty="0"/>
          </a:p>
          <a:p>
            <a:r>
              <a:rPr lang="en-US" dirty="0"/>
              <a:t>By targeting the resources and tracking the students before and after the project, a law school can support the investment and demonstrate the potential effectiveness</a:t>
            </a:r>
          </a:p>
          <a:p>
            <a:endParaRPr lang="en-US" dirty="0"/>
          </a:p>
          <a:p>
            <a:endParaRPr lang="en-US" dirty="0"/>
          </a:p>
        </p:txBody>
      </p:sp>
    </p:spTree>
    <p:extLst>
      <p:ext uri="{BB962C8B-B14F-4D97-AF65-F5344CB8AC3E}">
        <p14:creationId xmlns:p14="http://schemas.microsoft.com/office/powerpoint/2010/main" val="40622620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diagram of a machine learning&#10;&#10;Description automatically generated">
            <a:extLst>
              <a:ext uri="{FF2B5EF4-FFF2-40B4-BE49-F238E27FC236}">
                <a16:creationId xmlns:a16="http://schemas.microsoft.com/office/drawing/2014/main" id="{CDFF9966-DF82-2CA6-125B-8E9360EAE297}"/>
              </a:ext>
            </a:extLst>
          </p:cNvPr>
          <p:cNvPicPr>
            <a:picLocks noGrp="1" noChangeAspect="1"/>
          </p:cNvPicPr>
          <p:nvPr>
            <p:ph idx="1"/>
          </p:nvPr>
        </p:nvPicPr>
        <p:blipFill rotWithShape="1">
          <a:blip r:embed="rId3"/>
          <a:srcRect b="14138"/>
          <a:stretch/>
        </p:blipFill>
        <p:spPr>
          <a:xfrm>
            <a:off x="20" y="152400"/>
            <a:ext cx="12191980" cy="6276109"/>
          </a:xfrm>
          <a:prstGeom prst="rect">
            <a:avLst/>
          </a:prstGeom>
        </p:spPr>
      </p:pic>
      <p:sp>
        <p:nvSpPr>
          <p:cNvPr id="7" name="TextBox 6">
            <a:extLst>
              <a:ext uri="{FF2B5EF4-FFF2-40B4-BE49-F238E27FC236}">
                <a16:creationId xmlns:a16="http://schemas.microsoft.com/office/drawing/2014/main" id="{9C2C9C7E-C303-4DBC-31A3-C029A8EE2320}"/>
              </a:ext>
            </a:extLst>
          </p:cNvPr>
          <p:cNvSpPr txBox="1"/>
          <p:nvPr/>
        </p:nvSpPr>
        <p:spPr>
          <a:xfrm>
            <a:off x="318246" y="6507412"/>
            <a:ext cx="6096000" cy="369332"/>
          </a:xfrm>
          <a:prstGeom prst="rect">
            <a:avLst/>
          </a:prstGeom>
          <a:noFill/>
        </p:spPr>
        <p:txBody>
          <a:bodyPr wrap="square">
            <a:spAutoFit/>
          </a:bodyPr>
          <a:lstStyle/>
          <a:p>
            <a:r>
              <a:rPr lang="en-US" dirty="0">
                <a:solidFill>
                  <a:schemeClr val="bg1"/>
                </a:solidFill>
              </a:rPr>
              <a:t>https://www.techopedia.com/definition/34633/generative-ai</a:t>
            </a:r>
          </a:p>
        </p:txBody>
      </p:sp>
    </p:spTree>
    <p:extLst>
      <p:ext uri="{BB962C8B-B14F-4D97-AF65-F5344CB8AC3E}">
        <p14:creationId xmlns:p14="http://schemas.microsoft.com/office/powerpoint/2010/main" val="21490673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computer&#10;&#10;Description automatically generated">
            <a:extLst>
              <a:ext uri="{FF2B5EF4-FFF2-40B4-BE49-F238E27FC236}">
                <a16:creationId xmlns:a16="http://schemas.microsoft.com/office/drawing/2014/main" id="{377CABF0-6C1B-5542-E340-327009D86EC9}"/>
              </a:ext>
            </a:extLst>
          </p:cNvPr>
          <p:cNvPicPr>
            <a:picLocks noGrp="1" noChangeAspect="1"/>
          </p:cNvPicPr>
          <p:nvPr>
            <p:ph idx="4294967295"/>
          </p:nvPr>
        </p:nvPicPr>
        <p:blipFill>
          <a:blip r:embed="rId2"/>
          <a:stretch>
            <a:fillRect/>
          </a:stretch>
        </p:blipFill>
        <p:spPr>
          <a:xfrm>
            <a:off x="695739" y="211945"/>
            <a:ext cx="10972800" cy="6171946"/>
          </a:xfrm>
        </p:spPr>
      </p:pic>
    </p:spTree>
    <p:extLst>
      <p:ext uri="{BB962C8B-B14F-4D97-AF65-F5344CB8AC3E}">
        <p14:creationId xmlns:p14="http://schemas.microsoft.com/office/powerpoint/2010/main" val="21858650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974517C-8B0B-EBC6-B2B9-6B82037B17DF}"/>
              </a:ext>
            </a:extLst>
          </p:cNvPr>
          <p:cNvSpPr>
            <a:spLocks noGrp="1"/>
          </p:cNvSpPr>
          <p:nvPr>
            <p:ph type="title"/>
          </p:nvPr>
        </p:nvSpPr>
        <p:spPr/>
        <p:txBody>
          <a:bodyPr>
            <a:normAutofit/>
          </a:bodyPr>
          <a:lstStyle/>
          <a:p>
            <a:r>
              <a:rPr lang="en-US" dirty="0">
                <a:latin typeface="+mn-lt"/>
              </a:rPr>
              <a:t>What is  </a:t>
            </a:r>
            <a:r>
              <a:rPr lang="en-US" dirty="0">
                <a:solidFill>
                  <a:srgbClr val="000000"/>
                </a:solidFill>
                <a:latin typeface="+mn-lt"/>
                <a:ea typeface="Calibri" panose="020F0502020204030204" pitchFamily="34" charset="0"/>
              </a:rPr>
              <a:t>Generative </a:t>
            </a:r>
            <a:r>
              <a:rPr lang="en-US" dirty="0">
                <a:latin typeface="+mn-lt"/>
              </a:rPr>
              <a:t>AI? M</a:t>
            </a:r>
            <a:r>
              <a:rPr lang="en-US" dirty="0">
                <a:solidFill>
                  <a:srgbClr val="000000"/>
                </a:solidFill>
                <a:latin typeface="+mn-lt"/>
                <a:ea typeface="Calibri" panose="020F0502020204030204" pitchFamily="34" charset="0"/>
              </a:rPr>
              <a:t>achine-Based Output</a:t>
            </a:r>
            <a:endParaRPr lang="en-US" dirty="0">
              <a:latin typeface="+mn-lt"/>
            </a:endParaRPr>
          </a:p>
        </p:txBody>
      </p:sp>
      <p:sp>
        <p:nvSpPr>
          <p:cNvPr id="8" name="Content Placeholder 7">
            <a:extLst>
              <a:ext uri="{FF2B5EF4-FFF2-40B4-BE49-F238E27FC236}">
                <a16:creationId xmlns:a16="http://schemas.microsoft.com/office/drawing/2014/main" id="{0EBE9E5A-99A3-58A5-9755-D89587643643}"/>
              </a:ext>
            </a:extLst>
          </p:cNvPr>
          <p:cNvSpPr>
            <a:spLocks noGrp="1"/>
          </p:cNvSpPr>
          <p:nvPr>
            <p:ph idx="1"/>
          </p:nvPr>
        </p:nvSpPr>
        <p:spPr/>
        <p:txBody>
          <a:bodyPr>
            <a:normAutofit fontScale="92500" lnSpcReduction="20000"/>
          </a:bodyPr>
          <a:lstStyle/>
          <a:p>
            <a:r>
              <a:rPr lang="en-US" dirty="0">
                <a:latin typeface="+mn-lt"/>
              </a:rPr>
              <a:t>Artificial intelligence (AI) is intelligence—perceiving, synthesizing, and inferring information—demonstrated by machines, as opposed to intelligence displayed by humans or non-human animals. </a:t>
            </a:r>
          </a:p>
          <a:p>
            <a:r>
              <a:rPr lang="en-US" dirty="0">
                <a:latin typeface="+mn-lt"/>
              </a:rPr>
              <a:t>Example tasks in which this is done include speech recognition, computer vision, language translation, image generation, voice and music generation, product design, and more. </a:t>
            </a:r>
          </a:p>
          <a:p>
            <a:r>
              <a:rPr lang="en-US" dirty="0">
                <a:latin typeface="+mn-lt"/>
              </a:rPr>
              <a:t>These are used in marketing, </a:t>
            </a:r>
            <a:r>
              <a:rPr lang="en-US" dirty="0">
                <a:solidFill>
                  <a:srgbClr val="374151"/>
                </a:solidFill>
                <a:latin typeface="+mn-lt"/>
              </a:rPr>
              <a:t>healthcare, finance, education, manufacturing, and entertainment, law, and potentially every field of human endeavor</a:t>
            </a:r>
            <a:endParaRPr lang="en-US" dirty="0">
              <a:latin typeface="+mn-lt"/>
            </a:endParaRPr>
          </a:p>
          <a:p>
            <a:r>
              <a:rPr lang="en-US" b="0" i="0" u="none" strike="noStrike" dirty="0">
                <a:solidFill>
                  <a:srgbClr val="374151"/>
                </a:solidFill>
                <a:effectLst/>
                <a:latin typeface="+mn-lt"/>
              </a:rPr>
              <a:t>There are several types of AI, including machine learning, natural language processing, robotics, expert systems, and computer vision. AI has numerous applications in various fields, including. </a:t>
            </a:r>
            <a:endParaRPr lang="en-US" dirty="0">
              <a:latin typeface="+mn-lt"/>
            </a:endParaRPr>
          </a:p>
        </p:txBody>
      </p:sp>
    </p:spTree>
    <p:extLst>
      <p:ext uri="{BB962C8B-B14F-4D97-AF65-F5344CB8AC3E}">
        <p14:creationId xmlns:p14="http://schemas.microsoft.com/office/powerpoint/2010/main" val="14284702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10;&#10;Description automatically generated">
            <a:extLst>
              <a:ext uri="{FF2B5EF4-FFF2-40B4-BE49-F238E27FC236}">
                <a16:creationId xmlns:a16="http://schemas.microsoft.com/office/drawing/2014/main" id="{3A4C2AA2-51C2-3861-A089-AE6212473001}"/>
              </a:ext>
            </a:extLst>
          </p:cNvPr>
          <p:cNvPicPr>
            <a:picLocks noGrp="1" noChangeAspect="1"/>
          </p:cNvPicPr>
          <p:nvPr>
            <p:ph sz="half" idx="1"/>
          </p:nvPr>
        </p:nvPicPr>
        <p:blipFill>
          <a:blip r:embed="rId2"/>
          <a:stretch>
            <a:fillRect/>
          </a:stretch>
        </p:blipFill>
        <p:spPr>
          <a:xfrm>
            <a:off x="136707" y="902252"/>
            <a:ext cx="5525442" cy="5525442"/>
          </a:xfrm>
        </p:spPr>
      </p:pic>
      <p:sp>
        <p:nvSpPr>
          <p:cNvPr id="2" name="Title 1">
            <a:extLst>
              <a:ext uri="{FF2B5EF4-FFF2-40B4-BE49-F238E27FC236}">
                <a16:creationId xmlns:a16="http://schemas.microsoft.com/office/drawing/2014/main" id="{C8CEAA03-18A7-473A-DC59-7198D699F5E7}"/>
              </a:ext>
            </a:extLst>
          </p:cNvPr>
          <p:cNvSpPr>
            <a:spLocks noGrp="1"/>
          </p:cNvSpPr>
          <p:nvPr>
            <p:ph type="title"/>
          </p:nvPr>
        </p:nvSpPr>
        <p:spPr/>
        <p:txBody>
          <a:bodyPr>
            <a:normAutofit/>
          </a:bodyPr>
          <a:lstStyle/>
          <a:p>
            <a:r>
              <a:rPr lang="en-US" dirty="0">
                <a:latin typeface="+mn-lt"/>
              </a:rPr>
              <a:t>Explosive Interest </a:t>
            </a:r>
          </a:p>
        </p:txBody>
      </p:sp>
      <p:pic>
        <p:nvPicPr>
          <p:cNvPr id="11" name="Picture 10">
            <a:extLst>
              <a:ext uri="{FF2B5EF4-FFF2-40B4-BE49-F238E27FC236}">
                <a16:creationId xmlns:a16="http://schemas.microsoft.com/office/drawing/2014/main" id="{2257828E-00F6-25D1-59D9-0F30F9E6DD60}"/>
              </a:ext>
            </a:extLst>
          </p:cNvPr>
          <p:cNvPicPr>
            <a:picLocks noChangeAspect="1"/>
          </p:cNvPicPr>
          <p:nvPr/>
        </p:nvPicPr>
        <p:blipFill rotWithShape="1">
          <a:blip r:embed="rId3"/>
          <a:srcRect t="10397" b="6040"/>
          <a:stretch/>
        </p:blipFill>
        <p:spPr>
          <a:xfrm>
            <a:off x="5662149" y="127321"/>
            <a:ext cx="6506701" cy="7048645"/>
          </a:xfrm>
          <a:prstGeom prst="rect">
            <a:avLst/>
          </a:prstGeom>
        </p:spPr>
      </p:pic>
    </p:spTree>
    <p:extLst>
      <p:ext uri="{BB962C8B-B14F-4D97-AF65-F5344CB8AC3E}">
        <p14:creationId xmlns:p14="http://schemas.microsoft.com/office/powerpoint/2010/main" val="35863363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C2F0-5AD4-5B70-AC83-04DE6340E9BE}"/>
              </a:ext>
            </a:extLst>
          </p:cNvPr>
          <p:cNvSpPr>
            <a:spLocks noGrp="1"/>
          </p:cNvSpPr>
          <p:nvPr>
            <p:ph type="title"/>
          </p:nvPr>
        </p:nvSpPr>
        <p:spPr/>
        <p:txBody>
          <a:bodyPr/>
          <a:lstStyle/>
          <a:p>
            <a:endParaRPr lang="en-US" dirty="0">
              <a:latin typeface="+mn-lt"/>
            </a:endParaRPr>
          </a:p>
        </p:txBody>
      </p:sp>
      <p:pic>
        <p:nvPicPr>
          <p:cNvPr id="3" name="Picture 2">
            <a:extLst>
              <a:ext uri="{FF2B5EF4-FFF2-40B4-BE49-F238E27FC236}">
                <a16:creationId xmlns:a16="http://schemas.microsoft.com/office/drawing/2014/main" id="{CE3A9BCF-44F7-E834-4095-CDB15DB12A81}"/>
              </a:ext>
            </a:extLst>
          </p:cNvPr>
          <p:cNvPicPr>
            <a:picLocks noChangeAspect="1"/>
          </p:cNvPicPr>
          <p:nvPr/>
        </p:nvPicPr>
        <p:blipFill>
          <a:blip r:embed="rId2"/>
          <a:stretch>
            <a:fillRect/>
          </a:stretch>
        </p:blipFill>
        <p:spPr>
          <a:xfrm>
            <a:off x="10848" y="-17388"/>
            <a:ext cx="6480313" cy="6480313"/>
          </a:xfrm>
          <a:prstGeom prst="rect">
            <a:avLst/>
          </a:prstGeom>
        </p:spPr>
      </p:pic>
      <p:pic>
        <p:nvPicPr>
          <p:cNvPr id="4" name="Picture 3">
            <a:extLst>
              <a:ext uri="{FF2B5EF4-FFF2-40B4-BE49-F238E27FC236}">
                <a16:creationId xmlns:a16="http://schemas.microsoft.com/office/drawing/2014/main" id="{40BDF910-1367-18DB-EE48-5F854DAF3C18}"/>
              </a:ext>
            </a:extLst>
          </p:cNvPr>
          <p:cNvPicPr>
            <a:picLocks noChangeAspect="1"/>
          </p:cNvPicPr>
          <p:nvPr/>
        </p:nvPicPr>
        <p:blipFill rotWithShape="1">
          <a:blip r:embed="rId3"/>
          <a:srcRect l="24620" r="18740"/>
          <a:stretch/>
        </p:blipFill>
        <p:spPr>
          <a:xfrm>
            <a:off x="6480313" y="0"/>
            <a:ext cx="5711687" cy="6462925"/>
          </a:xfrm>
          <a:prstGeom prst="rect">
            <a:avLst/>
          </a:prstGeom>
        </p:spPr>
      </p:pic>
    </p:spTree>
    <p:extLst>
      <p:ext uri="{BB962C8B-B14F-4D97-AF65-F5344CB8AC3E}">
        <p14:creationId xmlns:p14="http://schemas.microsoft.com/office/powerpoint/2010/main" val="3704596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301392-9A5D-D9C2-0232-706E5C978F89}"/>
              </a:ext>
            </a:extLst>
          </p:cNvPr>
          <p:cNvSpPr>
            <a:spLocks noGrp="1"/>
          </p:cNvSpPr>
          <p:nvPr>
            <p:ph type="title"/>
          </p:nvPr>
        </p:nvSpPr>
        <p:spPr/>
        <p:txBody>
          <a:bodyPr/>
          <a:lstStyle/>
          <a:p>
            <a:r>
              <a:rPr lang="en-US" dirty="0"/>
              <a:t>640 Free Teaching Tools have been Collected for Teachers</a:t>
            </a:r>
          </a:p>
        </p:txBody>
      </p:sp>
      <p:pic>
        <p:nvPicPr>
          <p:cNvPr id="7" name="Picture 6">
            <a:extLst>
              <a:ext uri="{FF2B5EF4-FFF2-40B4-BE49-F238E27FC236}">
                <a16:creationId xmlns:a16="http://schemas.microsoft.com/office/drawing/2014/main" id="{CFC704EB-29F4-9C1A-F019-560A64F96E7E}"/>
              </a:ext>
            </a:extLst>
          </p:cNvPr>
          <p:cNvPicPr>
            <a:picLocks noChangeAspect="1"/>
          </p:cNvPicPr>
          <p:nvPr/>
        </p:nvPicPr>
        <p:blipFill>
          <a:blip r:embed="rId2"/>
          <a:stretch>
            <a:fillRect/>
          </a:stretch>
        </p:blipFill>
        <p:spPr>
          <a:xfrm>
            <a:off x="577850" y="965603"/>
            <a:ext cx="10902438" cy="5368764"/>
          </a:xfrm>
          <a:prstGeom prst="rect">
            <a:avLst/>
          </a:prstGeom>
        </p:spPr>
      </p:pic>
      <p:sp>
        <p:nvSpPr>
          <p:cNvPr id="9" name="TextBox 8">
            <a:extLst>
              <a:ext uri="{FF2B5EF4-FFF2-40B4-BE49-F238E27FC236}">
                <a16:creationId xmlns:a16="http://schemas.microsoft.com/office/drawing/2014/main" id="{CCA0C8DB-C772-2833-1556-B4D87DB641E2}"/>
              </a:ext>
            </a:extLst>
          </p:cNvPr>
          <p:cNvSpPr txBox="1"/>
          <p:nvPr/>
        </p:nvSpPr>
        <p:spPr>
          <a:xfrm>
            <a:off x="787400" y="6451087"/>
            <a:ext cx="6096000" cy="369332"/>
          </a:xfrm>
          <a:prstGeom prst="rect">
            <a:avLst/>
          </a:prstGeom>
          <a:noFill/>
        </p:spPr>
        <p:txBody>
          <a:bodyPr wrap="square">
            <a:spAutoFit/>
          </a:bodyPr>
          <a:lstStyle/>
          <a:p>
            <a:r>
              <a:rPr lang="en-US" dirty="0">
                <a:solidFill>
                  <a:schemeClr val="bg1"/>
                </a:solidFill>
              </a:rPr>
              <a:t>Source: https://www.teacherserver.com/ </a:t>
            </a:r>
          </a:p>
        </p:txBody>
      </p:sp>
    </p:spTree>
    <p:extLst>
      <p:ext uri="{BB962C8B-B14F-4D97-AF65-F5344CB8AC3E}">
        <p14:creationId xmlns:p14="http://schemas.microsoft.com/office/powerpoint/2010/main" val="4273505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840F-F685-77BA-D59D-2B2BDD6DE76F}"/>
              </a:ext>
            </a:extLst>
          </p:cNvPr>
          <p:cNvSpPr>
            <a:spLocks noGrp="1"/>
          </p:cNvSpPr>
          <p:nvPr>
            <p:ph type="title"/>
          </p:nvPr>
        </p:nvSpPr>
        <p:spPr/>
        <p:txBody>
          <a:bodyPr/>
          <a:lstStyle/>
          <a:p>
            <a:r>
              <a:rPr lang="en-US" dirty="0"/>
              <a:t>Explore Generative AI Safely</a:t>
            </a:r>
          </a:p>
        </p:txBody>
      </p:sp>
      <p:pic>
        <p:nvPicPr>
          <p:cNvPr id="4" name="Picture 3">
            <a:extLst>
              <a:ext uri="{FF2B5EF4-FFF2-40B4-BE49-F238E27FC236}">
                <a16:creationId xmlns:a16="http://schemas.microsoft.com/office/drawing/2014/main" id="{465400E9-DCD4-3FB9-F706-6EDC23D22C4C}"/>
              </a:ext>
            </a:extLst>
          </p:cNvPr>
          <p:cNvPicPr>
            <a:picLocks noChangeAspect="1"/>
          </p:cNvPicPr>
          <p:nvPr/>
        </p:nvPicPr>
        <p:blipFill>
          <a:blip r:embed="rId2"/>
          <a:stretch>
            <a:fillRect/>
          </a:stretch>
        </p:blipFill>
        <p:spPr>
          <a:xfrm>
            <a:off x="1164744" y="879636"/>
            <a:ext cx="9862512" cy="5447579"/>
          </a:xfrm>
          <a:prstGeom prst="rect">
            <a:avLst/>
          </a:prstGeom>
        </p:spPr>
      </p:pic>
    </p:spTree>
    <p:extLst>
      <p:ext uri="{BB962C8B-B14F-4D97-AF65-F5344CB8AC3E}">
        <p14:creationId xmlns:p14="http://schemas.microsoft.com/office/powerpoint/2010/main" val="15138381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2c2b2d31-2e3e-4df1-b571-fb37c042ff1b}" enabled="0" method="" siteId="{2c2b2d31-2e3e-4df1-b571-fb37c042ff1b}" removed="1"/>
</clbl:labelList>
</file>

<file path=docProps/app.xml><?xml version="1.0" encoding="utf-8"?>
<Properties xmlns="http://schemas.openxmlformats.org/officeDocument/2006/extended-properties" xmlns:vt="http://schemas.openxmlformats.org/officeDocument/2006/docPropsVTypes">
  <TotalTime>3118</TotalTime>
  <Words>10411</Words>
  <Application>Microsoft Office PowerPoint</Application>
  <PresentationFormat>Widescreen</PresentationFormat>
  <Paragraphs>596</Paragraphs>
  <Slides>74</Slides>
  <Notes>25</Notes>
  <HiddenSlides>3</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74</vt:i4>
      </vt:variant>
    </vt:vector>
  </HeadingPairs>
  <TitlesOfParts>
    <vt:vector size="88" baseType="lpstr">
      <vt:lpstr>Arial</vt:lpstr>
      <vt:lpstr>McKinsey Sans</vt:lpstr>
      <vt:lpstr>Montserrat Medium</vt:lpstr>
      <vt:lpstr>Montserrat</vt:lpstr>
      <vt:lpstr>Playfair Display</vt:lpstr>
      <vt:lpstr>Calibri</vt:lpstr>
      <vt:lpstr>Roboto</vt:lpstr>
      <vt:lpstr>-apple-system</vt:lpstr>
      <vt:lpstr>Bower</vt:lpstr>
      <vt:lpstr>Times New Roman</vt:lpstr>
      <vt:lpstr>Symbol</vt:lpstr>
      <vt:lpstr>Office Theme</vt:lpstr>
      <vt:lpstr>1_Office Theme</vt:lpstr>
      <vt:lpstr>2_Office Theme</vt:lpstr>
      <vt:lpstr>PowerPoint Presentation</vt:lpstr>
      <vt:lpstr>Questions About Generative AI for this Program</vt:lpstr>
      <vt:lpstr>Legal Tech, Including AI, are Essential</vt:lpstr>
      <vt:lpstr>Early adoption Rate of Generative AI  vs PC and Internet</vt:lpstr>
      <vt:lpstr>Use of AI in Law  Practice and  Law School</vt:lpstr>
      <vt:lpstr>Use of Artificial Intelligence in Higher Education  This is important for all courses but critical to wholly online offerings</vt:lpstr>
      <vt:lpstr>Illustration: Transformative Academic Success</vt:lpstr>
      <vt:lpstr>640 Free Teaching Tools have been Collected for Teachers</vt:lpstr>
      <vt:lpstr>Explore Generative AI Safely</vt:lpstr>
      <vt:lpstr>Considerations for ADA Compliance and Expanded Access</vt:lpstr>
      <vt:lpstr>Quick Sample of Tools for to Augment Online Learning</vt:lpstr>
      <vt:lpstr>Earn Your First Certificate</vt:lpstr>
      <vt:lpstr>Faculty Need Better Training – Google offers Funding</vt:lpstr>
      <vt:lpstr>For Profit Training Companies have moved even Faster</vt:lpstr>
      <vt:lpstr>Use of Artificial Intelligence in Higher Education - Copilot</vt:lpstr>
      <vt:lpstr>Uses and Guardrails for   AI in Law School</vt:lpstr>
      <vt:lpstr>AI-Based Learning Cycle</vt:lpstr>
      <vt:lpstr>PowerPoint Presentation</vt:lpstr>
      <vt:lpstr>This does not constitute formative assessment</vt:lpstr>
      <vt:lpstr>This does not constitute formative assessment</vt:lpstr>
      <vt:lpstr>AI Requires Learning  and Digital Literacy</vt:lpstr>
      <vt:lpstr>Make Critical Thinking an Explicit Skill, Not a Byproduct</vt:lpstr>
      <vt:lpstr>Verification Skills</vt:lpstr>
      <vt:lpstr>Teaching Against Disinformation</vt:lpstr>
      <vt:lpstr>Interpretative Skills</vt:lpstr>
      <vt:lpstr>Reasoning Skills</vt:lpstr>
      <vt:lpstr>Harness AI for low-stakes skills development </vt:lpstr>
      <vt:lpstr>Expose Students to Firm Use of AI</vt:lpstr>
      <vt:lpstr>Teach the Limitations: What Can Generative AI Do (and Not Do)?</vt:lpstr>
      <vt:lpstr>Discuss the Ethical Issues in Artificial Intelligence</vt:lpstr>
      <vt:lpstr>Sorry ChatGPT-4, You Didn’t Ace the Bar</vt:lpstr>
      <vt:lpstr>Generative AI Not Ready for Search/Draft Functions</vt:lpstr>
      <vt:lpstr>Foster Big Solutions: Legal Tech, Including AI, are Essential</vt:lpstr>
      <vt:lpstr>Something must be done to address justice gap  Tech will not be the whole solution, but it can certainly be part of it.</vt:lpstr>
      <vt:lpstr>PowerPoint Presentation</vt:lpstr>
      <vt:lpstr>Benefits of Generative AI’s Expansion on the Field of Law</vt:lpstr>
      <vt:lpstr>PowerPoint Presentation</vt:lpstr>
      <vt:lpstr>A Post-Langdellian Model of Legal Education</vt:lpstr>
      <vt:lpstr>Model Rule 1.1 Competence</vt:lpstr>
      <vt:lpstr>Model Rule Changes of 2012 Reflect the Heightened Expectations</vt:lpstr>
      <vt:lpstr>Florida Opinion 24-1: Advisory Ethics Opinion on AI &amp; NY State Bar Task Force on AI (April 6, 2024) with similar recommendations</vt:lpstr>
      <vt:lpstr>Professional Responsibility Requires Technological Competency</vt:lpstr>
      <vt:lpstr>Limit Disclosure of Client Information and Data</vt:lpstr>
      <vt:lpstr>Supervision of Nonlawyers and Perhaps Nonlegal Systems</vt:lpstr>
      <vt:lpstr>Model Rules are just one source of technological competence obligations</vt:lpstr>
      <vt:lpstr>Hallucinations are Malpractice and Misconduct</vt:lpstr>
      <vt:lpstr>Hallucinations are Malpractice and Misconduct</vt:lpstr>
      <vt:lpstr>Core Competency: Digital Literacy</vt:lpstr>
      <vt:lpstr>Revisiting the Steps for Assessing Legal Tech Adoption</vt:lpstr>
      <vt:lpstr>Threats of Generative AI’ Expansion on the Field of Law</vt:lpstr>
      <vt:lpstr>Legal Tech is Transforming the Business of Law</vt:lpstr>
      <vt:lpstr>Legal Tech is Transforming the Business of Law</vt:lpstr>
      <vt:lpstr>Steps for Assessing Legal Tech Adoption</vt:lpstr>
      <vt:lpstr>Considerations for Assessing Legal Tech Adoption</vt:lpstr>
      <vt:lpstr>PowerPoint Presentation</vt:lpstr>
      <vt:lpstr>Introduction to Artificial Intelligence</vt:lpstr>
      <vt:lpstr>PowerPoint Presentation</vt:lpstr>
      <vt:lpstr>From supervised learning to unsupervised deep neural networks</vt:lpstr>
      <vt:lpstr>Relationship between AI, ML, DL and Gen-AI.</vt:lpstr>
      <vt:lpstr>Introduction to Artificial Intelligence</vt:lpstr>
      <vt:lpstr>What is Artificial Intelligence</vt:lpstr>
      <vt:lpstr>Narrow AI has been part of the century’s development</vt:lpstr>
      <vt:lpstr>From supervised learning to unsupervised deep neural networks</vt:lpstr>
      <vt:lpstr>From supervised learning to unsupervised deep neural networks</vt:lpstr>
      <vt:lpstr>PowerPoint Presentation</vt:lpstr>
      <vt:lpstr>Large Language Models (From Amazon AWS)</vt:lpstr>
      <vt:lpstr>Definitions</vt:lpstr>
      <vt:lpstr>Different AI Systems have very Different Functions</vt:lpstr>
      <vt:lpstr>Different AI Systems have very Different Functions</vt:lpstr>
      <vt:lpstr>PowerPoint Presentation</vt:lpstr>
      <vt:lpstr>PowerPoint Presentation</vt:lpstr>
      <vt:lpstr>What is  Generative AI? Machine-Based Output</vt:lpstr>
      <vt:lpstr>Explosive Interest </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Garon</dc:creator>
  <cp:lastModifiedBy>Jon Garon</cp:lastModifiedBy>
  <cp:revision>98</cp:revision>
  <dcterms:created xsi:type="dcterms:W3CDTF">2023-03-12T23:27:27Z</dcterms:created>
  <dcterms:modified xsi:type="dcterms:W3CDTF">2024-09-26T15:17:50Z</dcterms:modified>
</cp:coreProperties>
</file>