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72" r:id="rId1"/>
  </p:sldMasterIdLst>
  <p:notesMasterIdLst>
    <p:notesMasterId r:id="rId10"/>
  </p:notesMasterIdLst>
  <p:sldIdLst>
    <p:sldId id="278" r:id="rId2"/>
    <p:sldId id="288" r:id="rId3"/>
    <p:sldId id="294" r:id="rId4"/>
    <p:sldId id="291" r:id="rId5"/>
    <p:sldId id="293" r:id="rId6"/>
    <p:sldId id="296" r:id="rId7"/>
    <p:sldId id="292" r:id="rId8"/>
    <p:sldId id="295" r:id="rId9"/>
  </p:sldIdLst>
  <p:sldSz cx="9144000" cy="6858000" type="screen4x3"/>
  <p:notesSz cx="7010400" cy="9236075"/>
  <p:embeddedFontLst>
    <p:embeddedFont>
      <p:font typeface="Bembo" panose="02020502050201020203" pitchFamily="18" charset="0"/>
      <p:regular r:id="rId11"/>
      <p:boldItalic r:id="rId12"/>
    </p:embeddedFont>
    <p:embeddedFont>
      <p:font typeface="Montserrat Light" panose="00000400000000000000" pitchFamily="2" charset="0"/>
      <p:regular r:id="rId13"/>
      <p:italic r:id="rId14"/>
    </p:embeddedFont>
  </p:embeddedFontLst>
  <p:defaultTextStyle>
    <a:defPPr>
      <a:defRPr lang="en-US"/>
    </a:defPPr>
    <a:lvl1pPr marL="0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1pPr>
    <a:lvl2pPr marL="373075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2pPr>
    <a:lvl3pPr marL="746150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3pPr>
    <a:lvl4pPr marL="1119226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4pPr>
    <a:lvl5pPr marL="1492301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5pPr>
    <a:lvl6pPr marL="1865376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6pPr>
    <a:lvl7pPr marL="2238451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7pPr>
    <a:lvl8pPr marL="2611526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8pPr>
    <a:lvl9pPr marL="2984602" algn="l" defTabSz="746150" rtl="0" eaLnBrk="1" latinLnBrk="0" hangingPunct="1">
      <a:defRPr sz="14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0225"/>
    <a:srgbClr val="64656A"/>
    <a:srgbClr val="F07F29"/>
    <a:srgbClr val="FFFF00"/>
    <a:srgbClr val="5D0024"/>
    <a:srgbClr val="C9C1AF"/>
    <a:srgbClr val="F4F3ED"/>
    <a:srgbClr val="002957"/>
    <a:srgbClr val="002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9E01B8-9206-F53E-D162-74D720D02075}" v="192" dt="2024-09-26T15:30:53.272"/>
    <p1510:client id="{30291F9E-665D-EDC2-14CF-5B16885536F8}" v="27" dt="2024-09-26T14:55:22.327"/>
    <p1510:client id="{93B0E8D3-1F0B-7916-8898-B5B65C810841}" v="946" dt="2024-09-28T01:47:24.542"/>
    <p1510:client id="{98414371-8CD2-C001-1854-386571F186C3}" v="45" dt="2024-09-28T13:16:17.2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>
                <a:latin typeface="Montserrat Light" panose="000004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>
                <a:latin typeface="Montserrat Light" panose="00000400000000000000" pitchFamily="2" charset="0"/>
              </a:defRPr>
            </a:lvl1pPr>
          </a:lstStyle>
          <a:p>
            <a:fld id="{3AF6F3F6-4361-4143-AEE3-7809F0E385CE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>
                <a:latin typeface="Montserrat Light" panose="000004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>
                <a:latin typeface="Montserrat Light" panose="00000400000000000000" pitchFamily="2" charset="0"/>
              </a:defRPr>
            </a:lvl1pPr>
          </a:lstStyle>
          <a:p>
            <a:fld id="{8BD0016F-11A0-EC4C-84F1-EED23AE5E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89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46150" rtl="0" eaLnBrk="1" latinLnBrk="0" hangingPunct="1">
      <a:defRPr sz="979" kern="1200">
        <a:solidFill>
          <a:schemeClr val="tx1"/>
        </a:solidFill>
        <a:latin typeface="Montserrat Light" panose="00000400000000000000" pitchFamily="2" charset="0"/>
        <a:ea typeface="+mn-ea"/>
        <a:cs typeface="+mn-cs"/>
      </a:defRPr>
    </a:lvl1pPr>
    <a:lvl2pPr marL="373075" algn="l" defTabSz="746150" rtl="0" eaLnBrk="1" latinLnBrk="0" hangingPunct="1">
      <a:defRPr sz="979" kern="1200">
        <a:solidFill>
          <a:schemeClr val="tx1"/>
        </a:solidFill>
        <a:latin typeface="Montserrat Light" panose="00000400000000000000" pitchFamily="2" charset="0"/>
        <a:ea typeface="+mn-ea"/>
        <a:cs typeface="+mn-cs"/>
      </a:defRPr>
    </a:lvl2pPr>
    <a:lvl3pPr marL="746150" algn="l" defTabSz="746150" rtl="0" eaLnBrk="1" latinLnBrk="0" hangingPunct="1">
      <a:defRPr sz="979" kern="1200">
        <a:solidFill>
          <a:schemeClr val="tx1"/>
        </a:solidFill>
        <a:latin typeface="Montserrat Light" panose="00000400000000000000" pitchFamily="2" charset="0"/>
        <a:ea typeface="+mn-ea"/>
        <a:cs typeface="+mn-cs"/>
      </a:defRPr>
    </a:lvl3pPr>
    <a:lvl4pPr marL="1119226" algn="l" defTabSz="746150" rtl="0" eaLnBrk="1" latinLnBrk="0" hangingPunct="1">
      <a:defRPr sz="979" kern="1200">
        <a:solidFill>
          <a:schemeClr val="tx1"/>
        </a:solidFill>
        <a:latin typeface="Montserrat Light" panose="00000400000000000000" pitchFamily="2" charset="0"/>
        <a:ea typeface="+mn-ea"/>
        <a:cs typeface="+mn-cs"/>
      </a:defRPr>
    </a:lvl4pPr>
    <a:lvl5pPr marL="1492301" algn="l" defTabSz="746150" rtl="0" eaLnBrk="1" latinLnBrk="0" hangingPunct="1">
      <a:defRPr sz="979" kern="1200">
        <a:solidFill>
          <a:schemeClr val="tx1"/>
        </a:solidFill>
        <a:latin typeface="Montserrat Light" panose="00000400000000000000" pitchFamily="2" charset="0"/>
        <a:ea typeface="+mn-ea"/>
        <a:cs typeface="+mn-cs"/>
      </a:defRPr>
    </a:lvl5pPr>
    <a:lvl6pPr marL="1865376" algn="l" defTabSz="746150" rtl="0" eaLnBrk="1" latinLnBrk="0" hangingPunct="1">
      <a:defRPr sz="979" kern="1200">
        <a:solidFill>
          <a:schemeClr val="tx1"/>
        </a:solidFill>
        <a:latin typeface="+mn-lt"/>
        <a:ea typeface="+mn-ea"/>
        <a:cs typeface="+mn-cs"/>
      </a:defRPr>
    </a:lvl6pPr>
    <a:lvl7pPr marL="2238451" algn="l" defTabSz="746150" rtl="0" eaLnBrk="1" latinLnBrk="0" hangingPunct="1">
      <a:defRPr sz="979" kern="1200">
        <a:solidFill>
          <a:schemeClr val="tx1"/>
        </a:solidFill>
        <a:latin typeface="+mn-lt"/>
        <a:ea typeface="+mn-ea"/>
        <a:cs typeface="+mn-cs"/>
      </a:defRPr>
    </a:lvl7pPr>
    <a:lvl8pPr marL="2611526" algn="l" defTabSz="746150" rtl="0" eaLnBrk="1" latinLnBrk="0" hangingPunct="1">
      <a:defRPr sz="979" kern="1200">
        <a:solidFill>
          <a:schemeClr val="tx1"/>
        </a:solidFill>
        <a:latin typeface="+mn-lt"/>
        <a:ea typeface="+mn-ea"/>
        <a:cs typeface="+mn-cs"/>
      </a:defRPr>
    </a:lvl8pPr>
    <a:lvl9pPr marL="2984602" algn="l" defTabSz="746150" rtl="0" eaLnBrk="1" latinLnBrk="0" hangingPunct="1">
      <a:defRPr sz="97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_Toolkit_Update_Powerpoint_Red_01-content_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fld id="{1F84EEA8-523D-4C9B-B25F-EE4A05107A3E}" type="datetime1">
              <a:rPr lang="en-US" smtClean="0"/>
              <a:pPr/>
              <a:t>9/28/2024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4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Bembo" panose="020205020502010202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Montserrat Light" panose="00000400000000000000" pitchFamily="2" charset="0"/>
              </a:defRPr>
            </a:lvl1pPr>
            <a:lvl2pPr>
              <a:defRPr sz="1800">
                <a:latin typeface="Montserrat Light" panose="00000400000000000000" pitchFamily="2" charset="0"/>
              </a:defRPr>
            </a:lvl2pPr>
            <a:lvl3pPr>
              <a:defRPr sz="1600">
                <a:latin typeface="Montserrat Light" panose="00000400000000000000" pitchFamily="2" charset="0"/>
              </a:defRPr>
            </a:lvl3pPr>
            <a:lvl4pPr>
              <a:defRPr sz="1400">
                <a:latin typeface="Montserrat Light" panose="00000400000000000000" pitchFamily="2" charset="0"/>
              </a:defRPr>
            </a:lvl4pPr>
            <a:lvl5pPr>
              <a:defRPr sz="1400"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fld id="{608EC0BA-22B9-404C-9896-1F2D410CE7A9}" type="datetime1">
              <a:rPr lang="en-US" smtClean="0"/>
              <a:pPr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fld id="{CD27264A-7927-8841-889C-F1595E48D7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39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fld id="{5254883E-819A-4521-927D-ADD37881650D}" type="datetime1">
              <a:rPr lang="en-US" smtClean="0"/>
              <a:pPr/>
              <a:t>9/28/2024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fld id="{CD27264A-7927-8841-889C-F1595E48D7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1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latin typeface="Bembo" panose="020205020502010202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3152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fld id="{6356EA66-84B7-6B4E-B60B-BD970A728866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fld id="{CD27264A-7927-8841-889C-F1595E48D7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9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_Toolkit_Update_Powerpoint_Red_01-content_01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9" r:id="rId3"/>
    <p:sldLayoutId id="2147483680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eaching.statistics-is-awesome.org/using-data-challenges-to-encourage-statistical-thinkin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lickr.com/photos/jackhynes/366958167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imag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Great in theory. Even better in practice." descr="Great in theory. Even better in practice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93" y="3718046"/>
            <a:ext cx="5936996" cy="579219"/>
          </a:xfrm>
          <a:prstGeom prst="rect">
            <a:avLst/>
          </a:prstGeom>
        </p:spPr>
      </p:pic>
      <p:pic>
        <p:nvPicPr>
          <p:cNvPr id="5" name="Mitchell Hamline Logo" descr="Mitchell Hamline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996" y="5257662"/>
            <a:ext cx="2750483" cy="13392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2BC863-4448-48C7-B1BA-72FE3682D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41" y="4555334"/>
            <a:ext cx="7069871" cy="1674639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chemeClr val="bg1"/>
                </a:solidFill>
                <a:latin typeface="Bembo"/>
              </a:rPr>
              <a:t>Lessons from the Trailblazers: Bar Passage Data and Analysis from the Nation’s First Hybrid JD Program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8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3D4B01-272E-73F8-35A7-F23DC4C26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E032877-5DE5-E376-9FB2-8E94B41AD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361" y="1708085"/>
            <a:ext cx="7772400" cy="4160679"/>
          </a:xfrm>
        </p:spPr>
        <p:txBody>
          <a:bodyPr lIns="91440" tIns="45720" rIns="91440" bIns="45720" anchor="t"/>
          <a:lstStyle/>
          <a:p>
            <a:r>
              <a:rPr lang="en-US" sz="2400" b="1" kern="100" dirty="0">
                <a:solidFill>
                  <a:schemeClr val="dk1"/>
                </a:solidFill>
                <a:latin typeface="Calibri"/>
                <a:cs typeface="Calibri"/>
              </a:rPr>
              <a:t>January 2015: Mitchell Hamline is first ABA-approved law school in the nation to offer J.D. using blended education</a:t>
            </a:r>
            <a:endParaRPr lang="en-US" sz="2400" b="1" dirty="0">
              <a:solidFill>
                <a:schemeClr val="dk1"/>
              </a:solidFill>
              <a:cs typeface="Calibri"/>
            </a:endParaRPr>
          </a:p>
          <a:p>
            <a:pPr marL="285750" indent="-285750">
              <a:buChar char="•"/>
            </a:pPr>
            <a:r>
              <a:rPr lang="en-US" sz="2400" kern="100" dirty="0">
                <a:solidFill>
                  <a:schemeClr val="dk1"/>
                </a:solidFill>
                <a:latin typeface="Calibri"/>
                <a:cs typeface="Calibri"/>
              </a:rPr>
              <a:t>Part-time</a:t>
            </a:r>
            <a:r>
              <a:rPr lang="en-US" sz="2400" kern="100" dirty="0">
                <a:solidFill>
                  <a:schemeClr val="dk1"/>
                </a:solidFill>
                <a:latin typeface="+mn-lt"/>
              </a:rPr>
              <a:t>, four-year, partial cohort</a:t>
            </a:r>
            <a:r>
              <a:rPr lang="en-US" sz="2400" kern="100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 model </a:t>
            </a:r>
            <a:endParaRPr lang="en-US" sz="2400" kern="1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Asynchronous online + intensive on-campus prep and capstone weeks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400" kern="1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Cross-course integration</a:t>
            </a:r>
          </a:p>
          <a:p>
            <a:pPr marL="285750" indent="-285750">
              <a:buChar char="•"/>
            </a:pPr>
            <a:r>
              <a:rPr lang="en-US" sz="2400" kern="1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Academic and administrative support for each section</a:t>
            </a:r>
          </a:p>
          <a:p>
            <a:pPr marL="285750" indent="-285750">
              <a:buChar char="•"/>
            </a:pPr>
            <a:r>
              <a:rPr lang="en-US" sz="2400" kern="1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Faculty-led course design, in-house instructional designers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910567-4D13-A2B5-B41B-31432AF82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678" y="498909"/>
            <a:ext cx="8732903" cy="1067384"/>
          </a:xfrm>
        </p:spPr>
        <p:txBody>
          <a:bodyPr lIns="91440" tIns="45720" rIns="91440" bIns="45720" anchor="b"/>
          <a:lstStyle/>
          <a:p>
            <a:pPr algn="ctr"/>
            <a:r>
              <a:rPr lang="en-US" sz="3800" b="1">
                <a:solidFill>
                  <a:srgbClr val="950225"/>
                </a:solidFill>
                <a:latin typeface="Bembo"/>
              </a:rPr>
              <a:t>Blended Program Structure &amp; Development</a:t>
            </a:r>
          </a:p>
        </p:txBody>
      </p:sp>
    </p:spTree>
    <p:extLst>
      <p:ext uri="{BB962C8B-B14F-4D97-AF65-F5344CB8AC3E}">
        <p14:creationId xmlns:p14="http://schemas.microsoft.com/office/powerpoint/2010/main" val="2060313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3D4B01-272E-73F8-35A7-F23DC4C26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E032877-5DE5-E376-9FB2-8E94B41AD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4366" y="1591159"/>
            <a:ext cx="4006156" cy="4512636"/>
          </a:xfrm>
        </p:spPr>
        <p:txBody>
          <a:bodyPr lIns="91440" tIns="45720" rIns="91440" bIns="45720" anchor="t"/>
          <a:lstStyle/>
          <a:p>
            <a:endParaRPr lang="en-US" sz="2600" kern="100" dirty="0">
              <a:solidFill>
                <a:schemeClr val="dk1"/>
              </a:solidFill>
              <a:latin typeface="+mn-lt"/>
              <a:cs typeface="Calibri"/>
            </a:endParaRPr>
          </a:p>
          <a:p>
            <a:pPr algn="ctr"/>
            <a:r>
              <a:rPr lang="en-US" sz="2600" kern="100" dirty="0">
                <a:solidFill>
                  <a:schemeClr val="dk1"/>
                </a:solidFill>
                <a:latin typeface="+mn-lt"/>
                <a:cs typeface="Calibri"/>
              </a:rPr>
              <a:t>2018: </a:t>
            </a:r>
            <a:br>
              <a:rPr lang="en-US" sz="2600" kern="100" dirty="0">
                <a:solidFill>
                  <a:schemeClr val="dk1"/>
                </a:solidFill>
                <a:latin typeface="+mn-lt"/>
                <a:cs typeface="Calibri"/>
              </a:rPr>
            </a:br>
            <a:r>
              <a:rPr lang="en-US" sz="2600" kern="100" dirty="0">
                <a:solidFill>
                  <a:schemeClr val="dk1"/>
                </a:solidFill>
                <a:latin typeface="+mn-lt"/>
                <a:cs typeface="Calibri"/>
              </a:rPr>
              <a:t>First</a:t>
            </a:r>
            <a:r>
              <a:rPr lang="en-US" sz="2600" kern="100" dirty="0">
                <a:solidFill>
                  <a:schemeClr val="dk1"/>
                </a:solidFill>
                <a:latin typeface="Calibri"/>
                <a:cs typeface="Calibri"/>
              </a:rPr>
              <a:t> cohort of blended </a:t>
            </a:r>
            <a:br>
              <a:rPr lang="en-US" sz="2600" kern="100" dirty="0">
                <a:solidFill>
                  <a:schemeClr val="dk1"/>
                </a:solidFill>
                <a:latin typeface="Calibri"/>
                <a:cs typeface="Calibri"/>
              </a:rPr>
            </a:br>
            <a:r>
              <a:rPr lang="en-US" sz="2600" kern="100" dirty="0">
                <a:solidFill>
                  <a:schemeClr val="dk1"/>
                </a:solidFill>
                <a:latin typeface="Calibri"/>
                <a:cs typeface="Calibri"/>
              </a:rPr>
              <a:t>bar-takers </a:t>
            </a:r>
            <a:endParaRPr lang="en-US" sz="2600" kern="1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n-US" sz="2600" kern="100" dirty="0">
              <a:latin typeface="Calibri"/>
              <a:cs typeface="Calibri"/>
            </a:endParaRPr>
          </a:p>
          <a:p>
            <a:pPr algn="ctr"/>
            <a:br>
              <a:rPr lang="en-US" sz="2600" kern="100" dirty="0">
                <a:solidFill>
                  <a:schemeClr val="dk1"/>
                </a:solidFill>
                <a:latin typeface="Calibri"/>
                <a:cs typeface="Calibri"/>
              </a:rPr>
            </a:br>
            <a:r>
              <a:rPr lang="en-US" sz="2600" kern="100" dirty="0">
                <a:solidFill>
                  <a:schemeClr val="dk1"/>
                </a:solidFill>
                <a:latin typeface="Calibri"/>
                <a:cs typeface="Calibri"/>
              </a:rPr>
              <a:t>July 2023: </a:t>
            </a:r>
            <a:br>
              <a:rPr lang="en-US" sz="2600" kern="100" dirty="0">
                <a:solidFill>
                  <a:schemeClr val="dk1"/>
                </a:solidFill>
                <a:latin typeface="Calibri"/>
                <a:cs typeface="Calibri"/>
              </a:rPr>
            </a:br>
            <a:r>
              <a:rPr lang="en-US" sz="2600" kern="100" dirty="0">
                <a:solidFill>
                  <a:schemeClr val="dk1"/>
                </a:solidFill>
                <a:latin typeface="Calibri"/>
                <a:cs typeface="Calibri"/>
              </a:rPr>
              <a:t>Highest blended </a:t>
            </a:r>
            <a:br>
              <a:rPr lang="en-US" sz="2600" kern="100" dirty="0">
                <a:solidFill>
                  <a:schemeClr val="dk1"/>
                </a:solidFill>
                <a:latin typeface="Calibri"/>
                <a:cs typeface="Calibri"/>
              </a:rPr>
            </a:br>
            <a:r>
              <a:rPr lang="en-US" sz="2600" kern="100" dirty="0">
                <a:solidFill>
                  <a:schemeClr val="dk1"/>
                </a:solidFill>
                <a:latin typeface="Calibri"/>
                <a:cs typeface="Calibri"/>
              </a:rPr>
              <a:t>bar passage ever</a:t>
            </a:r>
            <a:endParaRPr lang="en-US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kern="1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1200150" lvl="2" indent="-285750" algn="l">
              <a:buFont typeface="Wingdings" panose="020B0604020202020204" pitchFamily="34" charset="0"/>
              <a:buChar char="§"/>
            </a:pPr>
            <a:endParaRPr lang="en-US" sz="2800" kern="1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kern="100">
              <a:solidFill>
                <a:schemeClr val="dk1"/>
              </a:solidFill>
              <a:ea typeface="Calibri"/>
              <a:cs typeface="Calibri"/>
            </a:endParaRPr>
          </a:p>
          <a:p>
            <a:pPr marL="742950" lvl="1" indent="-285750" algn="l">
              <a:buFont typeface="Courier New" panose="020B0604020202020204" pitchFamily="34" charset="0"/>
              <a:buChar char="o"/>
            </a:pPr>
            <a:endParaRPr lang="en-US" sz="3000" kern="100">
              <a:solidFill>
                <a:schemeClr val="dk1"/>
              </a:solidFill>
              <a:ea typeface="Calibri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910567-4D13-A2B5-B41B-31432AF82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585" y="290142"/>
            <a:ext cx="7772400" cy="1067384"/>
          </a:xfrm>
        </p:spPr>
        <p:txBody>
          <a:bodyPr lIns="91440" tIns="45720" rIns="91440" bIns="45720" anchor="b"/>
          <a:lstStyle/>
          <a:p>
            <a:pPr algn="ctr"/>
            <a:r>
              <a:rPr lang="en-US" sz="4400" b="1">
                <a:solidFill>
                  <a:srgbClr val="950225"/>
                </a:solidFill>
                <a:latin typeface="Bembo"/>
              </a:rPr>
              <a:t>Successes in Blended Program</a:t>
            </a:r>
            <a:endParaRPr lang="en-US" b="1"/>
          </a:p>
        </p:txBody>
      </p:sp>
      <p:pic>
        <p:nvPicPr>
          <p:cNvPr id="4" name="Picture 3" descr="A map of the united states with a map of the united states&#10;&#10;Description automatically generated">
            <a:extLst>
              <a:ext uri="{FF2B5EF4-FFF2-40B4-BE49-F238E27FC236}">
                <a16:creationId xmlns:a16="http://schemas.microsoft.com/office/drawing/2014/main" id="{4AE1FBA8-DE81-3792-27B5-5D533F650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18" y="1591424"/>
            <a:ext cx="4009397" cy="2280411"/>
          </a:xfrm>
          <a:prstGeom prst="rect">
            <a:avLst/>
          </a:prstGeom>
        </p:spPr>
      </p:pic>
      <p:pic>
        <p:nvPicPr>
          <p:cNvPr id="5" name="Picture 4" descr="A group of people in a auditorium&#10;&#10;Description automatically generated">
            <a:extLst>
              <a:ext uri="{FF2B5EF4-FFF2-40B4-BE49-F238E27FC236}">
                <a16:creationId xmlns:a16="http://schemas.microsoft.com/office/drawing/2014/main" id="{E95E967C-C19B-9869-68D9-7FE7BCD91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29" y="3855991"/>
            <a:ext cx="4012166" cy="226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89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3D4B01-272E-73F8-35A7-F23DC4C26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E032877-5DE5-E376-9FB2-8E94B41AD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220" y="2045873"/>
            <a:ext cx="7772400" cy="3164305"/>
          </a:xfrm>
        </p:spPr>
        <p:txBody>
          <a:bodyPr lIns="91440" tIns="45720" rIns="91440" bIns="45720" anchor="t"/>
          <a:lstStyle/>
          <a:p>
            <a:pPr marL="285750" indent="-285750">
              <a:buChar char="•"/>
            </a:pPr>
            <a:endParaRPr lang="en-US" sz="2800" kern="1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kern="100">
              <a:solidFill>
                <a:schemeClr val="dk1"/>
              </a:solidFill>
              <a:latin typeface="+mn-lt"/>
              <a:ea typeface="Calibri"/>
              <a:cs typeface="Calibri"/>
            </a:endParaRPr>
          </a:p>
          <a:p>
            <a:pPr marL="742950" lvl="1" indent="-285750" algn="l">
              <a:buFont typeface="Courier New" panose="020B0604020202020204" pitchFamily="34" charset="0"/>
              <a:buChar char="o"/>
            </a:pPr>
            <a:endParaRPr lang="en-US" sz="3000" kern="100">
              <a:solidFill>
                <a:schemeClr val="dk1"/>
              </a:solidFill>
              <a:latin typeface="+mn-lt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910567-4D13-A2B5-B41B-31432AF82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585" y="498909"/>
            <a:ext cx="7772400" cy="1067384"/>
          </a:xfrm>
        </p:spPr>
        <p:txBody>
          <a:bodyPr lIns="91440" tIns="45720" rIns="91440" bIns="45720" anchor="b"/>
          <a:lstStyle/>
          <a:p>
            <a:pPr algn="ctr"/>
            <a:r>
              <a:rPr lang="en-US" sz="4400" b="1" dirty="0">
                <a:solidFill>
                  <a:srgbClr val="950225"/>
                </a:solidFill>
                <a:latin typeface="Bembo"/>
              </a:rPr>
              <a:t>Bar Data Challenges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7A090-EA35-77AB-98F1-AAF4A3413E27}"/>
              </a:ext>
            </a:extLst>
          </p:cNvPr>
          <p:cNvSpPr txBox="1"/>
          <p:nvPr/>
        </p:nvSpPr>
        <p:spPr>
          <a:xfrm>
            <a:off x="723098" y="2476872"/>
            <a:ext cx="409525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kern="100" dirty="0">
                <a:solidFill>
                  <a:schemeClr val="dk1"/>
                </a:solidFill>
                <a:ea typeface="Calibri"/>
                <a:cs typeface="Calibri"/>
              </a:rPr>
              <a:t>Collection</a:t>
            </a:r>
          </a:p>
          <a:p>
            <a:pPr marL="285750" indent="-285750">
              <a:buFont typeface="Arial"/>
              <a:buChar char="•"/>
            </a:pPr>
            <a:r>
              <a:rPr lang="en-US" sz="3600" kern="100" dirty="0">
                <a:solidFill>
                  <a:schemeClr val="dk1"/>
                </a:solidFill>
                <a:ea typeface="Calibri"/>
                <a:cs typeface="Calibri"/>
              </a:rPr>
              <a:t>Analysis</a:t>
            </a:r>
          </a:p>
          <a:p>
            <a:pPr marL="285750" indent="-285750">
              <a:buFont typeface="Arial"/>
              <a:buChar char="•"/>
            </a:pPr>
            <a:r>
              <a:rPr lang="en-US" sz="3600" kern="100" dirty="0">
                <a:solidFill>
                  <a:schemeClr val="dk1"/>
                </a:solidFill>
                <a:ea typeface="Calibri"/>
                <a:cs typeface="Calibri"/>
              </a:rPr>
              <a:t>Interpretation</a:t>
            </a:r>
          </a:p>
          <a:p>
            <a:pPr marL="285750" indent="-285750">
              <a:buFont typeface="Arial"/>
              <a:buChar char="•"/>
            </a:pPr>
            <a:r>
              <a:rPr lang="en-US" sz="3600" kern="100" dirty="0">
                <a:solidFill>
                  <a:schemeClr val="dk1"/>
                </a:solidFill>
                <a:ea typeface="Calibri"/>
                <a:cs typeface="Calibri"/>
              </a:rPr>
              <a:t>Action</a:t>
            </a:r>
          </a:p>
        </p:txBody>
      </p:sp>
      <p:pic>
        <p:nvPicPr>
          <p:cNvPr id="5" name="Picture 4" descr="A question mark on a graph&#10;&#10;Description automatically generated">
            <a:extLst>
              <a:ext uri="{FF2B5EF4-FFF2-40B4-BE49-F238E27FC236}">
                <a16:creationId xmlns:a16="http://schemas.microsoft.com/office/drawing/2014/main" id="{787639F6-90E3-B460-83B3-19328CFDD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35568" y="1751034"/>
            <a:ext cx="3961357" cy="3961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8C119F-2B9E-B3A8-D4BB-F60BB923970C}"/>
              </a:ext>
            </a:extLst>
          </p:cNvPr>
          <p:cNvSpPr txBox="1"/>
          <p:nvPr/>
        </p:nvSpPr>
        <p:spPr>
          <a:xfrm>
            <a:off x="4835568" y="5942034"/>
            <a:ext cx="3961357" cy="6698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/>
              <a:t>ThePhoto by PhotoAuthor is licensed under CCYYSA.</a:t>
            </a:r>
          </a:p>
        </p:txBody>
      </p:sp>
    </p:spTree>
    <p:extLst>
      <p:ext uri="{BB962C8B-B14F-4D97-AF65-F5344CB8AC3E}">
        <p14:creationId xmlns:p14="http://schemas.microsoft.com/office/powerpoint/2010/main" val="90463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3D4B01-272E-73F8-35A7-F23DC4C26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E032877-5DE5-E376-9FB2-8E94B41AD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4497" y="1868542"/>
            <a:ext cx="4578264" cy="3438591"/>
          </a:xfrm>
        </p:spPr>
        <p:txBody>
          <a:bodyPr lIns="91440" tIns="45720" rIns="91440" bIns="45720" anchor="t"/>
          <a:lstStyle/>
          <a:p>
            <a:pPr marL="285750" indent="-285750">
              <a:buChar char="•"/>
            </a:pPr>
            <a:r>
              <a:rPr lang="en-US" sz="2800" kern="1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Mandatory bar-like assessments in bar courses</a:t>
            </a:r>
            <a:endParaRPr lang="en-US" sz="3000" kern="1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Required bar courses for students with lower GPAs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Structured tutoring for students on academic probation </a:t>
            </a:r>
            <a:endParaRPr lang="en-US" sz="2800" kern="100" dirty="0">
              <a:solidFill>
                <a:schemeClr val="dk1"/>
              </a:solidFill>
              <a:latin typeface="+mn-lt"/>
              <a:ea typeface="Calibri"/>
              <a:cs typeface="Calibri"/>
            </a:endParaRPr>
          </a:p>
          <a:p>
            <a:pPr marL="742950" lvl="1" indent="-285750" algn="l">
              <a:buFont typeface="Courier New" panose="020B0604020202020204" pitchFamily="34" charset="0"/>
              <a:buChar char="o"/>
            </a:pPr>
            <a:endParaRPr lang="en-US" sz="3000" kern="100">
              <a:solidFill>
                <a:schemeClr val="dk1"/>
              </a:solidFill>
              <a:latin typeface="+mn-lt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910567-4D13-A2B5-B41B-31432AF82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270" y="394525"/>
            <a:ext cx="7751524" cy="934002"/>
          </a:xfrm>
        </p:spPr>
        <p:txBody>
          <a:bodyPr lIns="91440" tIns="45720" rIns="91440" bIns="45720" anchor="b"/>
          <a:lstStyle/>
          <a:p>
            <a:pPr algn="ctr"/>
            <a:r>
              <a:rPr lang="en-US" sz="4400" b="1" dirty="0">
                <a:solidFill>
                  <a:srgbClr val="950225"/>
                </a:solidFill>
                <a:latin typeface="Bembo"/>
              </a:rPr>
              <a:t>Changes: All Modalities</a:t>
            </a:r>
            <a:endParaRPr lang="en-US" b="1" dirty="0"/>
          </a:p>
        </p:txBody>
      </p:sp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EC01AB67-288D-124D-3166-FF70CE9EA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6" y="2065751"/>
            <a:ext cx="4204569" cy="272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29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3D4B01-272E-73F8-35A7-F23DC4C26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E032877-5DE5-E376-9FB2-8E94B41AD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4497" y="1506208"/>
            <a:ext cx="4578264" cy="4367558"/>
          </a:xfrm>
        </p:spPr>
        <p:txBody>
          <a:bodyPr lIns="91440" tIns="45720" rIns="91440" bIns="45720" anchor="t"/>
          <a:lstStyle/>
          <a:p>
            <a:pPr marL="285750" indent="-285750">
              <a:buChar char="•"/>
            </a:pPr>
            <a:r>
              <a:rPr lang="en-US" sz="2800" kern="1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Emphasis on summative assessments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dk1"/>
                </a:solidFill>
                <a:latin typeface="Calibri"/>
                <a:cs typeface="Calibri"/>
              </a:rPr>
              <a:t>Application focus during</a:t>
            </a:r>
            <a:br>
              <a:rPr lang="en-US" sz="2800" kern="100" dirty="0">
                <a:solidFill>
                  <a:schemeClr val="dk1"/>
                </a:solidFill>
                <a:latin typeface="Calibri"/>
                <a:cs typeface="Calibri"/>
              </a:rPr>
            </a:br>
            <a:r>
              <a:rPr lang="en-US" sz="2800" kern="100" dirty="0">
                <a:solidFill>
                  <a:schemeClr val="dk1"/>
                </a:solidFill>
                <a:latin typeface="Calibri"/>
                <a:cs typeface="Calibri"/>
              </a:rPr>
              <a:t>on-campus capstones</a:t>
            </a:r>
            <a:endParaRPr lang="en-US" sz="2800" kern="1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dk1"/>
                </a:solidFill>
                <a:latin typeface="Calibri"/>
                <a:cs typeface="Calibri"/>
              </a:rPr>
              <a:t>Earlier and more frequent bar "messaging"</a:t>
            </a:r>
            <a:endParaRPr lang="en-US" dirty="0">
              <a:solidFill>
                <a:schemeClr val="dk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Academic &amp; bar-support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Course-by-course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Areas we're still exploring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kern="100">
              <a:solidFill>
                <a:schemeClr val="dk1"/>
              </a:solidFill>
              <a:latin typeface="+mn-lt"/>
              <a:ea typeface="Calibri"/>
              <a:cs typeface="Calibri"/>
            </a:endParaRPr>
          </a:p>
          <a:p>
            <a:pPr marL="742950" lvl="1" indent="-285750" algn="l">
              <a:buFont typeface="Courier New" panose="020B0604020202020204" pitchFamily="34" charset="0"/>
              <a:buChar char="o"/>
            </a:pPr>
            <a:endParaRPr lang="en-US" sz="3000" kern="100">
              <a:solidFill>
                <a:schemeClr val="dk1"/>
              </a:solidFill>
              <a:latin typeface="+mn-lt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910567-4D13-A2B5-B41B-31432AF82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270" y="394525"/>
            <a:ext cx="7751524" cy="934002"/>
          </a:xfrm>
        </p:spPr>
        <p:txBody>
          <a:bodyPr lIns="91440" tIns="45720" rIns="91440" bIns="45720" anchor="b"/>
          <a:lstStyle/>
          <a:p>
            <a:pPr algn="ctr"/>
            <a:r>
              <a:rPr lang="en-US" sz="4400" b="1" dirty="0">
                <a:solidFill>
                  <a:srgbClr val="950225"/>
                </a:solidFill>
                <a:latin typeface="Bembo"/>
              </a:rPr>
              <a:t>Changes: Blended-Specific</a:t>
            </a:r>
            <a:endParaRPr lang="en-US" b="1" dirty="0"/>
          </a:p>
        </p:txBody>
      </p:sp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EC01AB67-288D-124D-3166-FF70CE9EA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6" y="2065751"/>
            <a:ext cx="4204569" cy="272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9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3D4B01-272E-73F8-35A7-F23DC4C26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E032877-5DE5-E376-9FB2-8E94B41AD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401260"/>
            <a:ext cx="7772400" cy="3164305"/>
          </a:xfrm>
        </p:spPr>
        <p:txBody>
          <a:bodyPr lIns="91440" tIns="45720" rIns="91440" bIns="45720" anchor="t"/>
          <a:lstStyle/>
          <a:p>
            <a:pPr marL="285750" indent="-285750">
              <a:buChar char="•"/>
            </a:pPr>
            <a:endParaRPr lang="en-US" sz="2800" kern="1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kern="100">
              <a:solidFill>
                <a:schemeClr val="dk1"/>
              </a:solidFill>
              <a:latin typeface="+mn-lt"/>
              <a:ea typeface="Calibri"/>
              <a:cs typeface="Calibri"/>
            </a:endParaRPr>
          </a:p>
          <a:p>
            <a:pPr marL="742950" lvl="1" indent="-285750" algn="l">
              <a:buFont typeface="Courier New" panose="020B0604020202020204" pitchFamily="34" charset="0"/>
              <a:buChar char="o"/>
            </a:pPr>
            <a:endParaRPr lang="en-US" sz="3000" kern="100">
              <a:solidFill>
                <a:schemeClr val="dk1"/>
              </a:solidFill>
              <a:latin typeface="+mn-lt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910567-4D13-A2B5-B41B-31432AF82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530" y="279703"/>
            <a:ext cx="7772400" cy="1067384"/>
          </a:xfrm>
        </p:spPr>
        <p:txBody>
          <a:bodyPr lIns="91440" tIns="45720" rIns="91440" bIns="45720" anchor="b"/>
          <a:lstStyle/>
          <a:p>
            <a:pPr algn="ctr"/>
            <a:r>
              <a:rPr lang="en-US" sz="4400" b="1">
                <a:solidFill>
                  <a:srgbClr val="950225"/>
                </a:solidFill>
                <a:latin typeface="Bembo"/>
              </a:rPr>
              <a:t>NextGen Bar Exam</a:t>
            </a:r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EE56E07-245F-C467-7FF9-296F31650D32}"/>
              </a:ext>
            </a:extLst>
          </p:cNvPr>
          <p:cNvSpPr txBox="1">
            <a:spLocks/>
          </p:cNvSpPr>
          <p:nvPr/>
        </p:nvSpPr>
        <p:spPr>
          <a:xfrm>
            <a:off x="537154" y="1617058"/>
            <a:ext cx="7772400" cy="316430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 Light" panose="00000400000000000000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How do we prepare for the NextGen in our Blended program?</a:t>
            </a:r>
            <a:endParaRPr lang="en-US" dirty="0">
              <a:solidFill>
                <a:schemeClr val="dk1"/>
              </a:solidFill>
            </a:endParaRPr>
          </a:p>
          <a:p>
            <a:pPr marL="742950" lvl="1" indent="-285750" algn="l">
              <a:buFont typeface="Courier New" panose="020B0604020202020204" pitchFamily="34" charset="0"/>
              <a:buChar char="o"/>
            </a:pPr>
            <a:endParaRPr lang="en-US" sz="3000" kern="100">
              <a:solidFill>
                <a:schemeClr val="dk1"/>
              </a:solidFill>
              <a:ea typeface="Calibri"/>
              <a:cs typeface="Calibri"/>
            </a:endParaRPr>
          </a:p>
          <a:p>
            <a:pPr marL="742950" lvl="1" indent="-285750" algn="l">
              <a:buFont typeface="Courier New" panose="020B0604020202020204" pitchFamily="34" charset="0"/>
              <a:buChar char="o"/>
            </a:pPr>
            <a:endParaRPr lang="en-US" sz="3000" kern="100">
              <a:solidFill>
                <a:schemeClr val="dk1"/>
              </a:solidFill>
              <a:ea typeface="Calibri"/>
              <a:cs typeface="Calibri"/>
            </a:endParaRPr>
          </a:p>
        </p:txBody>
      </p:sp>
      <p:pic>
        <p:nvPicPr>
          <p:cNvPr id="4" name="Picture 3" descr="NextGen Bar Exam">
            <a:extLst>
              <a:ext uri="{FF2B5EF4-FFF2-40B4-BE49-F238E27FC236}">
                <a16:creationId xmlns:a16="http://schemas.microsoft.com/office/drawing/2014/main" id="{EB17176A-D1AE-B10F-D5B2-2E3C652CC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87" y="3196094"/>
            <a:ext cx="3299825" cy="1770606"/>
          </a:xfrm>
          <a:prstGeom prst="rect">
            <a:avLst/>
          </a:prstGeom>
        </p:spPr>
      </p:pic>
      <p:pic>
        <p:nvPicPr>
          <p:cNvPr id="6" name="Picture 5" descr="A group of people sitting in a classroom&#10;&#10;Description automatically generated">
            <a:extLst>
              <a:ext uri="{FF2B5EF4-FFF2-40B4-BE49-F238E27FC236}">
                <a16:creationId xmlns:a16="http://schemas.microsoft.com/office/drawing/2014/main" id="{F9725ADE-A902-0A33-96A6-15F87F480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55302" y="2537824"/>
            <a:ext cx="4718137" cy="35359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D4155E-D065-08B8-A695-5973A7F0E246}"/>
              </a:ext>
            </a:extLst>
          </p:cNvPr>
          <p:cNvSpPr txBox="1"/>
          <p:nvPr/>
        </p:nvSpPr>
        <p:spPr>
          <a:xfrm>
            <a:off x="3596014" y="6251270"/>
            <a:ext cx="3987453" cy="22355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/>
              <a:t>ThePhoto by PhotoAuthor is licensed under CCYYSA.</a:t>
            </a:r>
          </a:p>
        </p:txBody>
      </p:sp>
    </p:spTree>
    <p:extLst>
      <p:ext uri="{BB962C8B-B14F-4D97-AF65-F5344CB8AC3E}">
        <p14:creationId xmlns:p14="http://schemas.microsoft.com/office/powerpoint/2010/main" val="3208765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3D4B01-272E-73F8-35A7-F23DC4C26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E032877-5DE5-E376-9FB2-8E94B41AD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401260"/>
            <a:ext cx="7772400" cy="3164305"/>
          </a:xfrm>
        </p:spPr>
        <p:txBody>
          <a:bodyPr lIns="91440" tIns="45720" rIns="91440" bIns="45720" anchor="t"/>
          <a:lstStyle/>
          <a:p>
            <a:pPr marL="285750" indent="-285750">
              <a:buChar char="•"/>
            </a:pPr>
            <a:endParaRPr lang="en-US" sz="2800" kern="1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kern="100">
              <a:solidFill>
                <a:schemeClr val="dk1"/>
              </a:solidFill>
              <a:latin typeface="+mn-lt"/>
              <a:ea typeface="Calibri"/>
              <a:cs typeface="Calibri"/>
            </a:endParaRPr>
          </a:p>
          <a:p>
            <a:pPr marL="742950" lvl="1" indent="-285750" algn="l">
              <a:buFont typeface="Courier New" panose="020B0604020202020204" pitchFamily="34" charset="0"/>
              <a:buChar char="o"/>
            </a:pPr>
            <a:endParaRPr lang="en-US" sz="3000" kern="100">
              <a:solidFill>
                <a:schemeClr val="dk1"/>
              </a:solidFill>
              <a:latin typeface="+mn-lt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910567-4D13-A2B5-B41B-31432AF82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771" y="2371621"/>
            <a:ext cx="7772400" cy="1067384"/>
          </a:xfrm>
        </p:spPr>
        <p:txBody>
          <a:bodyPr lIns="91440" tIns="45720" rIns="91440" bIns="45720" anchor="b"/>
          <a:lstStyle/>
          <a:p>
            <a:pPr algn="ctr"/>
            <a:r>
              <a:rPr lang="en-US" sz="4400" b="1">
                <a:solidFill>
                  <a:srgbClr val="950225"/>
                </a:solidFill>
                <a:latin typeface="Bembo"/>
              </a:rPr>
              <a:t>Takeaways &amp; Questions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31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(4:3)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Lessons from the Trailblazers: Bar Passage Data and Analysis from the Nation’s First Hybrid JD Program</vt:lpstr>
      <vt:lpstr>Blended Program Structure &amp; Development</vt:lpstr>
      <vt:lpstr>Successes in Blended Program</vt:lpstr>
      <vt:lpstr>Bar Data Challenges</vt:lpstr>
      <vt:lpstr>Changes: All Modalities</vt:lpstr>
      <vt:lpstr>Changes: Blended-Specific</vt:lpstr>
      <vt:lpstr>NextGen Bar Exam</vt:lpstr>
      <vt:lpstr>Takeaways &amp;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Bar Passage and NextGen Information</dc:title>
  <dc:creator/>
  <cp:revision>329</cp:revision>
  <dcterms:created xsi:type="dcterms:W3CDTF">2018-08-23T18:50:35Z</dcterms:created>
  <dcterms:modified xsi:type="dcterms:W3CDTF">2024-09-28T13:19:33Z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0b3867f-0082-4670-95fd-04f3baffdb5a_Enabled">
    <vt:lpwstr>true</vt:lpwstr>
  </property>
  <property fmtid="{D5CDD505-2E9C-101B-9397-08002B2CF9AE}" pid="3" name="MSIP_Label_90b3867f-0082-4670-95fd-04f3baffdb5a_SetDate">
    <vt:lpwstr>2024-01-17T21:54:39Z</vt:lpwstr>
  </property>
  <property fmtid="{D5CDD505-2E9C-101B-9397-08002B2CF9AE}" pid="4" name="MSIP_Label_90b3867f-0082-4670-95fd-04f3baffdb5a_Method">
    <vt:lpwstr>Standard</vt:lpwstr>
  </property>
  <property fmtid="{D5CDD505-2E9C-101B-9397-08002B2CF9AE}" pid="5" name="MSIP_Label_90b3867f-0082-4670-95fd-04f3baffdb5a_Name">
    <vt:lpwstr>defa4170-0d19-0005-0004-bc88714345d2</vt:lpwstr>
  </property>
  <property fmtid="{D5CDD505-2E9C-101B-9397-08002B2CF9AE}" pid="6" name="MSIP_Label_90b3867f-0082-4670-95fd-04f3baffdb5a_SiteId">
    <vt:lpwstr>c78e5de1-c880-4d42-ad27-77da50fda66a</vt:lpwstr>
  </property>
  <property fmtid="{D5CDD505-2E9C-101B-9397-08002B2CF9AE}" pid="7" name="MSIP_Label_90b3867f-0082-4670-95fd-04f3baffdb5a_ActionId">
    <vt:lpwstr>0bd8b257-7847-4ba1-af8d-5b5c21c7f354</vt:lpwstr>
  </property>
  <property fmtid="{D5CDD505-2E9C-101B-9397-08002B2CF9AE}" pid="8" name="MSIP_Label_90b3867f-0082-4670-95fd-04f3baffdb5a_ContentBits">
    <vt:lpwstr>0</vt:lpwstr>
  </property>
</Properties>
</file>