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7" r:id="rId2"/>
  </p:sldMasterIdLst>
  <p:notesMasterIdLst>
    <p:notesMasterId r:id="rId14"/>
  </p:notesMasterIdLst>
  <p:handoutMasterIdLst>
    <p:handoutMasterId r:id="rId15"/>
  </p:handoutMasterIdLst>
  <p:sldIdLst>
    <p:sldId id="291" r:id="rId3"/>
    <p:sldId id="361" r:id="rId4"/>
    <p:sldId id="310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A00"/>
    <a:srgbClr val="1D96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F6A5C1-785E-4039-88C6-1A5544BF9820}" v="142" dt="2024-09-26T03:29:10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3948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439920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fld id="{403B5635-C574-4730-9ABC-EE2FB7A5EE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9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fld id="{D1421DE0-6540-4625-89E9-479F7256EC67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2" tIns="46581" rIns="93162" bIns="465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fld id="{3AE49E38-2E0D-4546-87D6-CD185AF0E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8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F18F1A-3D12-204C-8C6A-B021E361A36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640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701040" y="4415790"/>
            <a:ext cx="5775960" cy="4575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131DA-D956-488F-88DA-A424B130D16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679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701040" y="4415790"/>
            <a:ext cx="5775960" cy="4575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131DA-D956-488F-88DA-A424B130D16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18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49E38-2E0D-4546-87D6-CD185AF0E7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4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701040" y="4415790"/>
            <a:ext cx="5775960" cy="4575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131DA-D956-488F-88DA-A424B130D16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504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701040" y="4415790"/>
            <a:ext cx="5775960" cy="4575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131DA-D956-488F-88DA-A424B130D16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7401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701040" y="4415790"/>
            <a:ext cx="5775960" cy="4575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131DA-D956-488F-88DA-A424B130D16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3935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701040" y="4415790"/>
            <a:ext cx="5775960" cy="4575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131DA-D956-488F-88DA-A424B130D16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902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701040" y="4415790"/>
            <a:ext cx="5775960" cy="4575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131DA-D956-488F-88DA-A424B130D16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6606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701040" y="4415790"/>
            <a:ext cx="5775960" cy="4575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131DA-D956-488F-88DA-A424B130D16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2366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701040" y="4415790"/>
            <a:ext cx="5775960" cy="4575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131DA-D956-488F-88DA-A424B130D16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076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28E9-33E8-494C-9DE0-CD4B6409A8A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53E4-A71A-404B-A89F-850A87885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28E9-33E8-494C-9DE0-CD4B6409A8A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53E4-A71A-404B-A89F-850A87885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28E9-33E8-494C-9DE0-CD4B6409A8A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53E4-A71A-404B-A89F-850A87885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1110" y="6234140"/>
            <a:ext cx="735690" cy="375657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136AA9"/>
                </a:solidFill>
                <a:latin typeface="Metric Semibold"/>
                <a:cs typeface="Metric Semibold"/>
              </a:defRPr>
            </a:lvl1pPr>
          </a:lstStyle>
          <a:p>
            <a:pPr>
              <a:defRPr/>
            </a:pPr>
            <a:fld id="{0F1BB046-8666-4762-8CA1-E8987D9EC06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923925" y="838200"/>
            <a:ext cx="7315200" cy="2133600"/>
            <a:chOff x="904875" y="3648075"/>
            <a:chExt cx="7315200" cy="128016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66EA8F0-8209-46C0-99E1-67736DE0DFE5}"/>
                </a:ext>
              </a:extLst>
            </p:cNvPr>
            <p:cNvSpPr/>
            <p:nvPr/>
          </p:nvSpPr>
          <p:spPr>
            <a:xfrm>
              <a:off x="904875" y="3648075"/>
              <a:ext cx="7315200" cy="1280160"/>
            </a:xfrm>
            <a:prstGeom prst="rect">
              <a:avLst/>
            </a:prstGeom>
            <a:noFill/>
            <a:ln w="6350" cap="rnd" cmpd="sng" algn="ctr">
              <a:solidFill>
                <a:schemeClr val="accent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4B0F4B9-D3B7-4401-9E80-D3EF2AF3C3AF}"/>
                </a:ext>
              </a:extLst>
            </p:cNvPr>
            <p:cNvSpPr/>
            <p:nvPr/>
          </p:nvSpPr>
          <p:spPr>
            <a:xfrm>
              <a:off x="904875" y="3648075"/>
              <a:ext cx="228600" cy="1280160"/>
            </a:xfrm>
            <a:prstGeom prst="rect">
              <a:avLst/>
            </a:prstGeom>
            <a:solidFill>
              <a:schemeClr val="accent1"/>
            </a:solidFill>
            <a:ln w="6350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0" name="Group 3"/>
          <p:cNvGrpSpPr>
            <a:grpSpLocks/>
          </p:cNvGrpSpPr>
          <p:nvPr userDrawn="1"/>
        </p:nvGrpSpPr>
        <p:grpSpPr bwMode="auto">
          <a:xfrm>
            <a:off x="914400" y="3048000"/>
            <a:ext cx="7315200" cy="685800"/>
            <a:chOff x="914400" y="5048250"/>
            <a:chExt cx="7315200" cy="6858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81BA14A-E70B-46D8-9AD8-162F8EBA1C47}"/>
                </a:ext>
              </a:extLst>
            </p:cNvPr>
            <p:cNvSpPr/>
            <p:nvPr/>
          </p:nvSpPr>
          <p:spPr>
            <a:xfrm>
              <a:off x="914400" y="5048250"/>
              <a:ext cx="7315200" cy="685800"/>
            </a:xfrm>
            <a:prstGeom prst="rect">
              <a:avLst/>
            </a:prstGeom>
            <a:noFill/>
            <a:ln w="6350" cap="rnd" cmpd="sng" algn="ctr">
              <a:solidFill>
                <a:schemeClr val="accent2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9C0FAE8-6A07-478C-BA3F-A79ECE928B9C}"/>
                </a:ext>
              </a:extLst>
            </p:cNvPr>
            <p:cNvSpPr/>
            <p:nvPr/>
          </p:nvSpPr>
          <p:spPr>
            <a:xfrm>
              <a:off x="914400" y="5048250"/>
              <a:ext cx="228600" cy="685800"/>
            </a:xfrm>
            <a:prstGeom prst="rect">
              <a:avLst/>
            </a:prstGeom>
            <a:solidFill>
              <a:schemeClr val="accent2"/>
            </a:solidFill>
            <a:ln w="6350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6483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BD50C2E-3D36-4660-A43A-0B3250328AB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0595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Loyola Law School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6FA7AD-8A36-48A5-BDA9-EC314EE4572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770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Loyola Law School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1096B76-4A79-40B0-AB6F-D17795839BA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2288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Loyola Law School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A219AE3-7144-42FB-A42B-C546BA9F5C6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3410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Loyola Law School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3ACC31D-8E8A-48B7-ACD9-964F31B32F9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7260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Loyola Law School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5A191A9-D27C-45CE-8590-32366E709E1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631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Loyola Law School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F1937CF-4BF6-47FB-8010-0C918250FCD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59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28E9-33E8-494C-9DE0-CD4B6409A8A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53E4-A71A-404B-A89F-850A87885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Loyola Law School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31495B1-770C-4897-B4F3-C9BD69D0C8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576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Loyola Law School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0F53F3-0D18-4B7F-BE76-E217685B030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762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Loyola Law School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F4E2CDA-29B4-4008-AABF-42C6D833F70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79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28E9-33E8-494C-9DE0-CD4B6409A8A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53E4-A71A-404B-A89F-850A87885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28E9-33E8-494C-9DE0-CD4B6409A8A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53E4-A71A-404B-A89F-850A87885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28E9-33E8-494C-9DE0-CD4B6409A8A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53E4-A71A-404B-A89F-850A87885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28E9-33E8-494C-9DE0-CD4B6409A8A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53E4-A71A-404B-A89F-850A87885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28E9-33E8-494C-9DE0-CD4B6409A8A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53E4-A71A-404B-A89F-850A87885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28E9-33E8-494C-9DE0-CD4B6409A8A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853E4-A71A-404B-A89F-850A87885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28E9-33E8-494C-9DE0-CD4B6409A8A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5853E4-A71A-404B-A89F-850A878855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9F28E9-33E8-494C-9DE0-CD4B6409A8AC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5853E4-A71A-404B-A89F-850A878855A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426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5268" y="6223660"/>
            <a:ext cx="601532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rgbClr val="136AA9"/>
                </a:solidFill>
                <a:latin typeface="Metric Semibold"/>
                <a:cs typeface="Metric Semibold"/>
              </a:defRPr>
            </a:lvl1pPr>
          </a:lstStyle>
          <a:p>
            <a:pPr>
              <a:defRPr/>
            </a:pPr>
            <a:fld id="{DBD50C2E-3D36-4660-A43A-0B3250328AB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4" name="Picture 3" descr="LMU_LLS_Horizontal_RGB_CrimsonBlue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46" y="5863952"/>
            <a:ext cx="2651191" cy="86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88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07FB8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3915" y="2437260"/>
            <a:ext cx="8168053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tric Semibold"/>
                <a:ea typeface="+mn-ea"/>
                <a:cs typeface="Metric Semibold"/>
              </a:rPr>
              <a:t>Balancing Act: Maximizing the Benefits of In-Person Components of Legal Education</a:t>
            </a:r>
          </a:p>
          <a:p>
            <a:pPr marL="0" marR="0" lvl="0" indent="0" algn="ctr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tric Semibold"/>
              <a:ea typeface="+mn-ea"/>
              <a:cs typeface="Metric Semibold"/>
            </a:endParaRPr>
          </a:p>
          <a:p>
            <a:pPr marL="0" marR="0" lvl="0" indent="0" algn="ctr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Metric Semibold"/>
                <a:cs typeface="Metric Semibold"/>
              </a:rPr>
              <a:t>Third Online &amp; Hybrid Pedagogy Conference September 27, 2024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tric Semibold"/>
              <a:ea typeface="+mn-ea"/>
              <a:cs typeface="Metric Semibold"/>
            </a:endParaRPr>
          </a:p>
        </p:txBody>
      </p:sp>
      <p:pic>
        <p:nvPicPr>
          <p:cNvPr id="2" name="Picture 1" descr="LMU_LLS_Vertical_RGB_CrimsonBlue-Sticker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733" y="399957"/>
            <a:ext cx="2294381" cy="163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60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87" y="274638"/>
            <a:ext cx="8456043" cy="1143000"/>
          </a:xfrm>
          <a:solidFill>
            <a:srgbClr val="0070C0"/>
          </a:solidFill>
        </p:spPr>
        <p:txBody>
          <a:bodyPr anchor="ctr"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ea typeface="Calibri"/>
                <a:cs typeface="Calibri"/>
              </a:rPr>
              <a:t>Questions for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BD50C2E-3D36-4660-A43A-0B3250328ABC}" type="slidenum">
              <a:rPr kumimoji="0" lang="en-US" altLang="en-US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8696-45E7-AC54-D3C8-077BD626F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1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highlight>
                  <a:srgbClr val="FFFFFF"/>
                </a:highlight>
                <a:ea typeface="Calibri"/>
                <a:cs typeface="Calibri"/>
              </a:rPr>
              <a:t>Are there other benefits of providing an in-person component to the legal education experience?</a:t>
            </a:r>
            <a:endParaRPr lang="en-US" dirty="0">
              <a:ea typeface="Calibri"/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highlight>
                  <a:srgbClr val="FFFFFF"/>
                </a:highlight>
                <a:ea typeface="Calibri"/>
                <a:cs typeface="Calibri"/>
              </a:rPr>
              <a:t>For</a:t>
            </a:r>
            <a:r>
              <a:rPr lang="en-US" dirty="0">
                <a:highlight>
                  <a:srgbClr val="FFFFFF"/>
                </a:highlight>
              </a:rPr>
              <a:t> the various potential benefits of in-person aspects of legal education we have discussed, how have your schools attempted to replicate the in-person components remotely?  </a:t>
            </a:r>
            <a:endParaRPr lang="en-US">
              <a:ea typeface="Calibri"/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/>
              <a:cs typeface="Calibri"/>
            </a:endParaRPr>
          </a:p>
          <a:p>
            <a:pPr fontAlgn="base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</a:pPr>
            <a:endParaRPr lang="en-US" dirty="0"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461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87" y="274638"/>
            <a:ext cx="8456043" cy="5592762"/>
          </a:xfrm>
          <a:solidFill>
            <a:srgbClr val="0070C0"/>
          </a:solidFill>
        </p:spPr>
        <p:txBody>
          <a:bodyPr anchor="ctr"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BD50C2E-3D36-4660-A43A-0B3250328ABC}" type="slidenum">
              <a:rPr kumimoji="0" lang="en-US" altLang="en-US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1547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A3DD2-4BF7-BA18-6EFB-46B0CC152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0070C0"/>
          </a:solidFill>
        </p:spPr>
        <p:txBody>
          <a:bodyPr anchor="ctr">
            <a:normAutofit/>
          </a:bodyPr>
          <a:lstStyle/>
          <a:p>
            <a:r>
              <a:rPr lang="en-US" dirty="0"/>
              <a:t>	</a:t>
            </a:r>
            <a:r>
              <a:rPr lang="en-US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Presenters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9BF74975-5BEE-E600-7BE1-60A1FE0BB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600199"/>
            <a:ext cx="8229600" cy="426720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lv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/>
              <a:t>Gary Craig, Clinical Professor of Law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14 years teaching in law school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Former Associate Dean, including during Hybrid JD Program launch</a:t>
            </a:r>
          </a:p>
          <a:p>
            <a:pPr marL="0" lv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/>
              <a:t>Aimee Dudovitz, Associate Dean for Strategic Initiatives and Clinical Professor of Law</a:t>
            </a:r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14 years teaching in law school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Associate Dean, including during Hybrid JD program launch; teaching in the program this spring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8125FF-0E4E-F5B6-20E4-B57B90331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BD50C2E-3D36-4660-A43A-0B3250328ABC}" type="slidenum">
              <a:rPr lang="en-US" altLang="en-US" smtClean="0"/>
              <a:pPr>
                <a:spcAft>
                  <a:spcPts val="600"/>
                </a:spcAft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763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87" y="274638"/>
            <a:ext cx="8456043" cy="1143000"/>
          </a:xfrm>
          <a:solidFill>
            <a:srgbClr val="0070C0"/>
          </a:solidFill>
        </p:spPr>
        <p:txBody>
          <a:bodyPr anchor="ctr"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Topic for Discussion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9EFB0D-F596-E3CC-5D32-FDFCD2B75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295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What are the benefits of providing an in-person component to the legal education experience?</a:t>
            </a: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BD50C2E-3D36-4660-A43A-0B3250328ABC}" type="slidenum">
              <a:rPr kumimoji="0" lang="en-US" altLang="en-US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pic>
        <p:nvPicPr>
          <p:cNvPr id="1026" name="Picture 2" descr="A complete list of clinics - Loyola Marymount University">
            <a:extLst>
              <a:ext uri="{FF2B5EF4-FFF2-40B4-BE49-F238E27FC236}">
                <a16:creationId xmlns:a16="http://schemas.microsoft.com/office/drawing/2014/main" id="{652D7382-7637-6B1F-1612-5B9447503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550" y="3857625"/>
            <a:ext cx="215265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aws (LLM) - Loyola Marymount University">
            <a:extLst>
              <a:ext uri="{FF2B5EF4-FFF2-40B4-BE49-F238E27FC236}">
                <a16:creationId xmlns:a16="http://schemas.microsoft.com/office/drawing/2014/main" id="{A3CF7FEC-5C2E-A99B-0FAB-EDBDA7E68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3457575"/>
            <a:ext cx="266700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lass of 2026 &amp; 2027 Welcome Packet by LMU Loyola Law School - Issuu">
            <a:extLst>
              <a:ext uri="{FF2B5EF4-FFF2-40B4-BE49-F238E27FC236}">
                <a16:creationId xmlns:a16="http://schemas.microsoft.com/office/drawing/2014/main" id="{1406F57B-120D-9466-3263-73FDCF1613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2667000"/>
            <a:ext cx="32575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80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87" y="274638"/>
            <a:ext cx="8456043" cy="1143000"/>
          </a:xfrm>
          <a:solidFill>
            <a:srgbClr val="0070C0"/>
          </a:solidFill>
        </p:spPr>
        <p:txBody>
          <a:bodyPr anchor="ctr"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Four Potential Benefits of In-Person Components of Legal Education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BD50C2E-3D36-4660-A43A-0B3250328ABC}" type="slidenum">
              <a:rPr kumimoji="0" lang="en-US" altLang="en-US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439ECD-E81F-BA99-1DC4-EFA077CF1DD0}"/>
              </a:ext>
            </a:extLst>
          </p:cNvPr>
          <p:cNvSpPr txBox="1"/>
          <p:nvPr/>
        </p:nvSpPr>
        <p:spPr>
          <a:xfrm>
            <a:off x="685800" y="1981200"/>
            <a:ext cx="3024249" cy="1371600"/>
          </a:xfrm>
          <a:prstGeom prst="rect">
            <a:avLst/>
          </a:prstGeom>
          <a:solidFill>
            <a:srgbClr val="0070C0"/>
          </a:solidFill>
          <a:ln w="25400">
            <a:solidFill>
              <a:srgbClr val="0070C0"/>
            </a:solidFill>
          </a:ln>
          <a:effectLst/>
        </p:spPr>
        <p:txBody>
          <a:bodyPr spcFirstLastPara="0" vert="horz" wrap="square" lIns="95250" tIns="95250" rIns="95250" bIns="95250" numCol="1" spcCol="1270" anchor="ctr" anchorCtr="0">
            <a:noAutofit/>
          </a:bodyPr>
          <a:lstStyle/>
          <a:p>
            <a:pPr marL="0" marR="0" lvl="0" indent="0" algn="ctr" defTabSz="11112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bg1"/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Community</a:t>
            </a:r>
            <a:endParaRPr lang="en-US" sz="2400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27376B-0ED5-E489-F002-78BBF36D73D5}"/>
              </a:ext>
            </a:extLst>
          </p:cNvPr>
          <p:cNvSpPr txBox="1"/>
          <p:nvPr/>
        </p:nvSpPr>
        <p:spPr>
          <a:xfrm>
            <a:off x="5105400" y="1981200"/>
            <a:ext cx="3024249" cy="1371600"/>
          </a:xfrm>
          <a:prstGeom prst="rect">
            <a:avLst/>
          </a:prstGeom>
          <a:solidFill>
            <a:srgbClr val="0070C0"/>
          </a:solidFill>
          <a:ln w="25400">
            <a:solidFill>
              <a:srgbClr val="0070C0"/>
            </a:solidFill>
          </a:ln>
          <a:effectLst/>
        </p:spPr>
        <p:txBody>
          <a:bodyPr spcFirstLastPara="0" vert="horz" wrap="square" lIns="95250" tIns="95250" rIns="95250" bIns="95250" numCol="1" spcCol="1270" anchor="ctr" anchorCtr="0">
            <a:noAutofit/>
          </a:bodyPr>
          <a:lstStyle/>
          <a:p>
            <a:pPr marL="0" marR="0" lvl="0" indent="0" algn="ctr" defTabSz="11112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bg1"/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Multimodal teaching and learning</a:t>
            </a:r>
            <a:endParaRPr lang="en-US" sz="2400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A8A401-7218-7C09-4737-945FA80E2899}"/>
              </a:ext>
            </a:extLst>
          </p:cNvPr>
          <p:cNvSpPr txBox="1"/>
          <p:nvPr/>
        </p:nvSpPr>
        <p:spPr>
          <a:xfrm>
            <a:off x="685800" y="4114800"/>
            <a:ext cx="3024249" cy="1371600"/>
          </a:xfrm>
          <a:prstGeom prst="rect">
            <a:avLst/>
          </a:prstGeom>
          <a:solidFill>
            <a:srgbClr val="0070C0"/>
          </a:solidFill>
          <a:ln w="25400">
            <a:solidFill>
              <a:srgbClr val="0070C0"/>
            </a:solidFill>
          </a:ln>
          <a:effectLst/>
        </p:spPr>
        <p:txBody>
          <a:bodyPr spcFirstLastPara="0" vert="horz" wrap="square" lIns="95250" tIns="95250" rIns="95250" bIns="95250" numCol="1" spcCol="1270" anchor="ctr" anchorCtr="0">
            <a:noAutofit/>
          </a:bodyPr>
          <a:lstStyle/>
          <a:p>
            <a:pPr marL="0" marR="0" lvl="0" indent="0" algn="ctr" defTabSz="11112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bg1"/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Preparing for in-person aspects of law practice</a:t>
            </a:r>
            <a:endParaRPr lang="en-US" sz="2400" b="1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255994-4E2C-CDCB-5252-A9F6BB893C67}"/>
              </a:ext>
            </a:extLst>
          </p:cNvPr>
          <p:cNvSpPr txBox="1"/>
          <p:nvPr/>
        </p:nvSpPr>
        <p:spPr>
          <a:xfrm>
            <a:off x="5105400" y="4114800"/>
            <a:ext cx="3024249" cy="1371600"/>
          </a:xfrm>
          <a:prstGeom prst="rect">
            <a:avLst/>
          </a:prstGeom>
          <a:solidFill>
            <a:srgbClr val="0070C0"/>
          </a:solidFill>
          <a:ln w="25400">
            <a:solidFill>
              <a:srgbClr val="0070C0"/>
            </a:solidFill>
          </a:ln>
          <a:effectLst/>
        </p:spPr>
        <p:txBody>
          <a:bodyPr spcFirstLastPara="0" vert="horz" wrap="square" lIns="95250" tIns="95250" rIns="95250" bIns="95250" numCol="1" spcCol="1270" anchor="ctr" anchorCtr="0">
            <a:noAutofit/>
          </a:bodyPr>
          <a:lstStyle/>
          <a:p>
            <a:pPr marL="0" marR="0" lvl="0" indent="0" algn="ctr" defTabSz="11112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bg1"/>
                </a:solidFill>
                <a:effectLst/>
                <a:latin typeface="Calibri"/>
                <a:ea typeface="Aptos" panose="020B0004020202020204" pitchFamily="34" charset="0"/>
                <a:cs typeface="Calibri"/>
              </a:rPr>
              <a:t>Serendipity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452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87" y="274638"/>
            <a:ext cx="8456043" cy="1143000"/>
          </a:xfrm>
          <a:solidFill>
            <a:srgbClr val="0070C0"/>
          </a:solidFill>
        </p:spPr>
        <p:txBody>
          <a:bodyPr anchor="ctr"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Enhancing Community and Connectedness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BD50C2E-3D36-4660-A43A-0B3250328ABC}" type="slidenum">
              <a:rPr kumimoji="0" lang="en-US" altLang="en-US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pic>
        <p:nvPicPr>
          <p:cNvPr id="2050" name="Picture 2" descr="Loyola Law School">
            <a:extLst>
              <a:ext uri="{FF2B5EF4-FFF2-40B4-BE49-F238E27FC236}">
                <a16:creationId xmlns:a16="http://schemas.microsoft.com/office/drawing/2014/main" id="{C03B1482-B720-6A4B-1562-28F730CB35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80772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74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87" y="274638"/>
            <a:ext cx="8456043" cy="1143000"/>
          </a:xfrm>
          <a:solidFill>
            <a:srgbClr val="0070C0"/>
          </a:solidFill>
        </p:spPr>
        <p:txBody>
          <a:bodyPr anchor="ctr"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Multimodal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BD50C2E-3D36-4660-A43A-0B3250328ABC}" type="slidenum">
              <a:rPr kumimoji="0" lang="en-US" altLang="en-US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8696-45E7-AC54-D3C8-077BD626F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Do you think there is a benefit for students to have an opportunity to learn with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both remote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 and in-person modalities? </a:t>
            </a:r>
          </a:p>
          <a:p>
            <a:pPr algn="l" rtl="0" fontAlgn="base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Why or why not?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58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87" y="274638"/>
            <a:ext cx="8456043" cy="1143000"/>
          </a:xfrm>
          <a:solidFill>
            <a:srgbClr val="0070C0"/>
          </a:solidFill>
        </p:spPr>
        <p:txBody>
          <a:bodyPr anchor="ctr"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Multimodal Practice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BD50C2E-3D36-4660-A43A-0B3250328ABC}" type="slidenum">
              <a:rPr kumimoji="0" lang="en-US" altLang="en-US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8696-45E7-AC54-D3C8-077BD626F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1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highlight>
                  <a:srgbClr val="FFFFFF"/>
                </a:highlight>
              </a:rPr>
              <a:t>To the extent there are in-person aspects of law practice in your city/state, do you think it is beneficial to students to learn about those aspects by being in person? </a:t>
            </a:r>
            <a:endParaRPr lang="en-US"/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highlight>
                  <a:srgbClr val="FFFFFF"/>
                </a:highlight>
              </a:rPr>
              <a:t>Why or why not? </a:t>
            </a:r>
          </a:p>
          <a:p>
            <a:pPr algn="l" rtl="0" fontAlgn="base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35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87" y="274638"/>
            <a:ext cx="8456043" cy="1143000"/>
          </a:xfrm>
          <a:solidFill>
            <a:srgbClr val="0070C0"/>
          </a:solidFill>
        </p:spPr>
        <p:txBody>
          <a:bodyPr anchor="ctr"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Serendipity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BD50C2E-3D36-4660-A43A-0B3250328ABC}" type="slidenum">
              <a:rPr kumimoji="0" lang="en-US" altLang="en-US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8696-45E7-AC54-D3C8-077BD626F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19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fontAlgn="base">
              <a:spcBef>
                <a:spcPts val="600"/>
              </a:spcBef>
              <a:spcAft>
                <a:spcPts val="600"/>
              </a:spcAft>
              <a:buNone/>
            </a:pPr>
            <a:endParaRPr lang="en-US" sz="4000" dirty="0">
              <a:highlight>
                <a:srgbClr val="FFFFFF"/>
              </a:highlight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400" dirty="0">
                <a:highlight>
                  <a:srgbClr val="FFFFFF"/>
                </a:highlight>
              </a:rPr>
              <a:t>“The occurrence and development of events by chance in a happy or beneficial way.”</a:t>
            </a:r>
            <a:r>
              <a:rPr lang="en-US" sz="4000" dirty="0">
                <a:highlight>
                  <a:srgbClr val="FFFFFF"/>
                </a:highlight>
              </a:rPr>
              <a:t> </a:t>
            </a:r>
            <a:endParaRPr lang="en-US" sz="4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4000" dirty="0">
              <a:highlight>
                <a:srgbClr val="FFFFFF"/>
              </a:highlight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000" dirty="0">
                <a:highlight>
                  <a:srgbClr val="FFFFFF"/>
                </a:highlight>
              </a:rPr>
              <a:t>                                               </a:t>
            </a:r>
            <a:r>
              <a:rPr lang="en-US" sz="2800" dirty="0">
                <a:highlight>
                  <a:srgbClr val="FFFFFF"/>
                </a:highlight>
              </a:rPr>
              <a:t>Oxford Dictionary</a:t>
            </a:r>
            <a:endParaRPr lang="en-US" sz="2800" dirty="0">
              <a:ea typeface="Calibri"/>
              <a:cs typeface="Calibri"/>
            </a:endParaRPr>
          </a:p>
          <a:p>
            <a:pPr marL="0" indent="0" fontAlgn="base">
              <a:spcBef>
                <a:spcPts val="1200"/>
              </a:spcBef>
              <a:spcAft>
                <a:spcPts val="600"/>
              </a:spcAft>
              <a:buNone/>
            </a:pPr>
            <a:endParaRPr lang="en-US" sz="28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6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87" y="274638"/>
            <a:ext cx="8456043" cy="1143000"/>
          </a:xfrm>
          <a:solidFill>
            <a:srgbClr val="0070C0"/>
          </a:solidFill>
        </p:spPr>
        <p:txBody>
          <a:bodyPr anchor="ctr"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Serendipity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BD50C2E-3D36-4660-A43A-0B3250328ABC}" type="slidenum">
              <a:rPr kumimoji="0" lang="en-US" altLang="en-US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8696-45E7-AC54-D3C8-077BD626F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199"/>
          </a:xfrm>
        </p:spPr>
        <p:txBody>
          <a:bodyPr>
            <a:normAutofit/>
          </a:bodyPr>
          <a:lstStyle/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highlight>
                  <a:srgbClr val="FFFFFF"/>
                </a:highlight>
              </a:rPr>
              <a:t>Have you ever considered the benefit of serendipity in legal education?  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highlight>
                  <a:srgbClr val="FFFFFF"/>
                </a:highlight>
              </a:rPr>
              <a:t>How have you seen serendipity manifest in law school? 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highlight>
                  <a:srgbClr val="FFFFFF"/>
                </a:highlight>
              </a:rPr>
              <a:t>How do you create space for serendipity remotely? </a:t>
            </a:r>
          </a:p>
          <a:p>
            <a:pPr algn="l" rtl="0" fontAlgn="base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1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P Them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LP Theme 2" id="{85755C04-06A4-45A6-A64F-C879F8EFAD4A}" vid="{1ED29428-AAE2-44F3-9578-C85D48E6515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2060</TotalTime>
  <Words>318</Words>
  <Application>Microsoft Office PowerPoint</Application>
  <PresentationFormat>On-screen Show (4:3)</PresentationFormat>
  <Paragraphs>59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Constantia</vt:lpstr>
      <vt:lpstr>Metric Semibold</vt:lpstr>
      <vt:lpstr>Wingdings 2</vt:lpstr>
      <vt:lpstr>Flow</vt:lpstr>
      <vt:lpstr>CLP Theme 2</vt:lpstr>
      <vt:lpstr>PowerPoint Presentation</vt:lpstr>
      <vt:lpstr> Presenters</vt:lpstr>
      <vt:lpstr>Topic for Discussion</vt:lpstr>
      <vt:lpstr>Four Potential Benefits of In-Person Components of Legal Education</vt:lpstr>
      <vt:lpstr>Enhancing Community and Connectedness</vt:lpstr>
      <vt:lpstr>Multimodal Learning</vt:lpstr>
      <vt:lpstr>Multimodal Practice</vt:lpstr>
      <vt:lpstr>Serendipity</vt:lpstr>
      <vt:lpstr>Serendipity (cont.)</vt:lpstr>
      <vt:lpstr>Questions for Discussion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Institute</dc:title>
  <dc:creator>gcraig</dc:creator>
  <cp:lastModifiedBy>Craig, Gary</cp:lastModifiedBy>
  <cp:revision>220</cp:revision>
  <cp:lastPrinted>2022-08-08T18:09:51Z</cp:lastPrinted>
  <dcterms:created xsi:type="dcterms:W3CDTF">2011-07-28T01:52:21Z</dcterms:created>
  <dcterms:modified xsi:type="dcterms:W3CDTF">2024-09-27T00:02:37Z</dcterms:modified>
</cp:coreProperties>
</file>