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23"/>
  </p:notesMasterIdLst>
  <p:handoutMasterIdLst>
    <p:handoutMasterId r:id="rId24"/>
  </p:handoutMasterIdLst>
  <p:sldIdLst>
    <p:sldId id="657" r:id="rId6"/>
    <p:sldId id="658" r:id="rId7"/>
    <p:sldId id="662" r:id="rId8"/>
    <p:sldId id="663" r:id="rId9"/>
    <p:sldId id="664" r:id="rId10"/>
    <p:sldId id="665" r:id="rId11"/>
    <p:sldId id="659" r:id="rId12"/>
    <p:sldId id="666" r:id="rId13"/>
    <p:sldId id="669" r:id="rId14"/>
    <p:sldId id="670" r:id="rId15"/>
    <p:sldId id="667" r:id="rId16"/>
    <p:sldId id="672" r:id="rId17"/>
    <p:sldId id="671" r:id="rId18"/>
    <p:sldId id="673" r:id="rId19"/>
    <p:sldId id="675" r:id="rId20"/>
    <p:sldId id="676" r:id="rId21"/>
    <p:sldId id="660" r:id="rId22"/>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89952" autoAdjust="0"/>
  </p:normalViewPr>
  <p:slideViewPr>
    <p:cSldViewPr snapToGrid="0">
      <p:cViewPr varScale="1">
        <p:scale>
          <a:sx n="88" d="100"/>
          <a:sy n="88" d="100"/>
        </p:scale>
        <p:origin x="780" y="96"/>
      </p:cViewPr>
      <p:guideLst>
        <p:guide orient="horz" pos="473"/>
        <p:guide pos="2880"/>
        <p:guide orient="horz" pos="816"/>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2F1DD-4112-4516-97BB-0C06711C4C68}" type="doc">
      <dgm:prSet loTypeId="urn:microsoft.com/office/officeart/2011/layout/HexagonRadial" loCatId="officeonline" qsTypeId="urn:microsoft.com/office/officeart/2005/8/quickstyle/simple2" qsCatId="simple" csTypeId="urn:microsoft.com/office/officeart/2005/8/colors/accent1_2" csCatId="accent1" phldr="1"/>
      <dgm:spPr/>
      <dgm:t>
        <a:bodyPr/>
        <a:lstStyle/>
        <a:p>
          <a:endParaRPr lang="en-US"/>
        </a:p>
      </dgm:t>
    </dgm:pt>
    <dgm:pt modelId="{734168BD-E788-41A5-BB2F-E8B17DC6A69A}">
      <dgm:prSet phldrT="[Text]" custT="1"/>
      <dgm:spPr/>
      <dgm:t>
        <a:bodyPr/>
        <a:lstStyle/>
        <a:p>
          <a:r>
            <a:rPr lang="en-US" sz="2400" b="1" dirty="0"/>
            <a:t>Data Sources</a:t>
          </a:r>
        </a:p>
      </dgm:t>
    </dgm:pt>
    <dgm:pt modelId="{71477E4C-F256-404F-BD2C-D72668B2AB71}" type="parTrans" cxnId="{82895227-56F0-4EC8-BB77-815ABBA7F260}">
      <dgm:prSet/>
      <dgm:spPr/>
      <dgm:t>
        <a:bodyPr/>
        <a:lstStyle/>
        <a:p>
          <a:endParaRPr lang="en-US"/>
        </a:p>
      </dgm:t>
    </dgm:pt>
    <dgm:pt modelId="{C4BD80FF-B091-4651-88AF-C1EAA2042096}" type="sibTrans" cxnId="{82895227-56F0-4EC8-BB77-815ABBA7F260}">
      <dgm:prSet/>
      <dgm:spPr/>
      <dgm:t>
        <a:bodyPr/>
        <a:lstStyle/>
        <a:p>
          <a:endParaRPr lang="en-US"/>
        </a:p>
      </dgm:t>
    </dgm:pt>
    <dgm:pt modelId="{D696B0DE-D57B-422E-8178-94DBB8CEDD4D}">
      <dgm:prSet phldrT="[Text]" custT="1"/>
      <dgm:spPr/>
      <dgm:t>
        <a:bodyPr/>
        <a:lstStyle/>
        <a:p>
          <a:r>
            <a:rPr lang="en-US" sz="1600" dirty="0"/>
            <a:t>Administrative </a:t>
          </a:r>
        </a:p>
        <a:p>
          <a:r>
            <a:rPr lang="en-US" sz="1600" dirty="0"/>
            <a:t>Data</a:t>
          </a:r>
        </a:p>
      </dgm:t>
    </dgm:pt>
    <dgm:pt modelId="{59EEC53C-BE50-4C2F-BFE9-DB35BEF50F7A}" type="parTrans" cxnId="{4D93C43F-A195-4493-A72E-2B4BA373E31D}">
      <dgm:prSet/>
      <dgm:spPr/>
      <dgm:t>
        <a:bodyPr/>
        <a:lstStyle/>
        <a:p>
          <a:endParaRPr lang="en-US"/>
        </a:p>
      </dgm:t>
    </dgm:pt>
    <dgm:pt modelId="{E4FADFD3-3D56-4A7F-8BBF-4E183A3BF8B9}" type="sibTrans" cxnId="{4D93C43F-A195-4493-A72E-2B4BA373E31D}">
      <dgm:prSet/>
      <dgm:spPr/>
      <dgm:t>
        <a:bodyPr/>
        <a:lstStyle/>
        <a:p>
          <a:endParaRPr lang="en-US"/>
        </a:p>
      </dgm:t>
    </dgm:pt>
    <dgm:pt modelId="{DA6DD10D-14C3-47DC-BF56-5440AFA72F65}">
      <dgm:prSet phldrT="[Text]" custT="1"/>
      <dgm:spPr/>
      <dgm:t>
        <a:bodyPr/>
        <a:lstStyle/>
        <a:p>
          <a:r>
            <a:rPr lang="en-US" sz="2000" dirty="0"/>
            <a:t>Artifacts</a:t>
          </a:r>
        </a:p>
      </dgm:t>
    </dgm:pt>
    <dgm:pt modelId="{8A7A6054-8B68-4CAA-98DF-5C66EF5BAD18}" type="parTrans" cxnId="{29EC118A-6C96-456D-91BF-A8942950A034}">
      <dgm:prSet/>
      <dgm:spPr/>
      <dgm:t>
        <a:bodyPr/>
        <a:lstStyle/>
        <a:p>
          <a:endParaRPr lang="en-US"/>
        </a:p>
      </dgm:t>
    </dgm:pt>
    <dgm:pt modelId="{95A9ED57-B593-450A-B6CE-7BA9E9445E72}" type="sibTrans" cxnId="{29EC118A-6C96-456D-91BF-A8942950A034}">
      <dgm:prSet/>
      <dgm:spPr/>
      <dgm:t>
        <a:bodyPr/>
        <a:lstStyle/>
        <a:p>
          <a:endParaRPr lang="en-US"/>
        </a:p>
      </dgm:t>
    </dgm:pt>
    <dgm:pt modelId="{F9F8AFB1-EE63-4E01-8D58-D241F03CF260}">
      <dgm:prSet phldrT="[Text]" custT="1"/>
      <dgm:spPr/>
      <dgm:t>
        <a:bodyPr/>
        <a:lstStyle/>
        <a:p>
          <a:r>
            <a:rPr lang="en-US" sz="2000" dirty="0"/>
            <a:t>Rubric ratings</a:t>
          </a:r>
        </a:p>
      </dgm:t>
    </dgm:pt>
    <dgm:pt modelId="{CD46808B-DD77-40E5-BD3B-783814FF5643}" type="parTrans" cxnId="{65F0F41A-8C3C-4DDA-82A2-E1512A4FFB1E}">
      <dgm:prSet/>
      <dgm:spPr/>
      <dgm:t>
        <a:bodyPr/>
        <a:lstStyle/>
        <a:p>
          <a:endParaRPr lang="en-US"/>
        </a:p>
      </dgm:t>
    </dgm:pt>
    <dgm:pt modelId="{0FCE2B8B-118A-4EDF-BF16-F11607A98A17}" type="sibTrans" cxnId="{65F0F41A-8C3C-4DDA-82A2-E1512A4FFB1E}">
      <dgm:prSet/>
      <dgm:spPr/>
      <dgm:t>
        <a:bodyPr/>
        <a:lstStyle/>
        <a:p>
          <a:endParaRPr lang="en-US"/>
        </a:p>
      </dgm:t>
    </dgm:pt>
    <dgm:pt modelId="{A53108EC-C90B-423F-8EF8-1EFF8F18FF06}">
      <dgm:prSet phldrT="[Text]" custT="1"/>
      <dgm:spPr/>
      <dgm:t>
        <a:bodyPr/>
        <a:lstStyle/>
        <a:p>
          <a:r>
            <a:rPr lang="en-US" sz="1400" dirty="0"/>
            <a:t>Observations</a:t>
          </a:r>
        </a:p>
      </dgm:t>
    </dgm:pt>
    <dgm:pt modelId="{B33A2546-180C-43FE-A7D2-3CA880464E31}" type="parTrans" cxnId="{1C55DF01-9C93-4F69-B8F1-1AE702F8FAA2}">
      <dgm:prSet/>
      <dgm:spPr/>
      <dgm:t>
        <a:bodyPr/>
        <a:lstStyle/>
        <a:p>
          <a:endParaRPr lang="en-US"/>
        </a:p>
      </dgm:t>
    </dgm:pt>
    <dgm:pt modelId="{8495F337-1A50-4AFA-B907-C2B3AA7BAFA4}" type="sibTrans" cxnId="{1C55DF01-9C93-4F69-B8F1-1AE702F8FAA2}">
      <dgm:prSet/>
      <dgm:spPr/>
      <dgm:t>
        <a:bodyPr/>
        <a:lstStyle/>
        <a:p>
          <a:endParaRPr lang="en-US"/>
        </a:p>
      </dgm:t>
    </dgm:pt>
    <dgm:pt modelId="{9EC45554-CD80-4F28-8470-2970C43448C2}">
      <dgm:prSet phldrT="[Text]" custT="1"/>
      <dgm:spPr/>
      <dgm:t>
        <a:bodyPr/>
        <a:lstStyle/>
        <a:p>
          <a:r>
            <a:rPr lang="en-US" sz="2000" dirty="0"/>
            <a:t>Focus groups &amp; Interviews</a:t>
          </a:r>
        </a:p>
      </dgm:t>
    </dgm:pt>
    <dgm:pt modelId="{C6622E9F-5A26-4437-B079-622017DC3406}" type="parTrans" cxnId="{1CDF9D14-786F-41E1-B711-D2FE2D29F38D}">
      <dgm:prSet/>
      <dgm:spPr/>
      <dgm:t>
        <a:bodyPr/>
        <a:lstStyle/>
        <a:p>
          <a:endParaRPr lang="en-US"/>
        </a:p>
      </dgm:t>
    </dgm:pt>
    <dgm:pt modelId="{1C3259AA-12B6-4F1B-B47A-FB271B13CD06}" type="sibTrans" cxnId="{1CDF9D14-786F-41E1-B711-D2FE2D29F38D}">
      <dgm:prSet/>
      <dgm:spPr/>
      <dgm:t>
        <a:bodyPr/>
        <a:lstStyle/>
        <a:p>
          <a:endParaRPr lang="en-US"/>
        </a:p>
      </dgm:t>
    </dgm:pt>
    <dgm:pt modelId="{B2827BDE-24AF-410A-9741-30FFEBEE47C3}">
      <dgm:prSet phldrT="[Text]" custT="1"/>
      <dgm:spPr/>
      <dgm:t>
        <a:bodyPr/>
        <a:lstStyle/>
        <a:p>
          <a:r>
            <a:rPr lang="en-US" sz="2000" dirty="0"/>
            <a:t>Surveys</a:t>
          </a:r>
        </a:p>
      </dgm:t>
    </dgm:pt>
    <dgm:pt modelId="{85D78525-E178-4E43-BD8F-8EAFA974CB4C}" type="parTrans" cxnId="{0A40D7C8-4519-4666-A216-C5B57F994E05}">
      <dgm:prSet/>
      <dgm:spPr/>
      <dgm:t>
        <a:bodyPr/>
        <a:lstStyle/>
        <a:p>
          <a:endParaRPr lang="en-US"/>
        </a:p>
      </dgm:t>
    </dgm:pt>
    <dgm:pt modelId="{E32E356D-BD72-465D-BC76-9521A7684442}" type="sibTrans" cxnId="{0A40D7C8-4519-4666-A216-C5B57F994E05}">
      <dgm:prSet/>
      <dgm:spPr/>
      <dgm:t>
        <a:bodyPr/>
        <a:lstStyle/>
        <a:p>
          <a:endParaRPr lang="en-US"/>
        </a:p>
      </dgm:t>
    </dgm:pt>
    <dgm:pt modelId="{2FB30C63-FDF0-4860-ABED-16AD05802959}" type="pres">
      <dgm:prSet presAssocID="{5872F1DD-4112-4516-97BB-0C06711C4C68}" presName="Name0" presStyleCnt="0">
        <dgm:presLayoutVars>
          <dgm:chMax val="1"/>
          <dgm:chPref val="1"/>
          <dgm:dir/>
          <dgm:animOne val="branch"/>
          <dgm:animLvl val="lvl"/>
        </dgm:presLayoutVars>
      </dgm:prSet>
      <dgm:spPr/>
    </dgm:pt>
    <dgm:pt modelId="{A9F683F8-AE33-4157-923E-86C27850D71D}" type="pres">
      <dgm:prSet presAssocID="{734168BD-E788-41A5-BB2F-E8B17DC6A69A}" presName="Parent" presStyleLbl="node0" presStyleIdx="0" presStyleCnt="1">
        <dgm:presLayoutVars>
          <dgm:chMax val="6"/>
          <dgm:chPref val="6"/>
        </dgm:presLayoutVars>
      </dgm:prSet>
      <dgm:spPr/>
    </dgm:pt>
    <dgm:pt modelId="{03B216CA-025B-478D-8F73-AB24A80E957C}" type="pres">
      <dgm:prSet presAssocID="{D696B0DE-D57B-422E-8178-94DBB8CEDD4D}" presName="Accent1" presStyleCnt="0"/>
      <dgm:spPr/>
    </dgm:pt>
    <dgm:pt modelId="{1D237F0F-6AD3-44FA-A648-408A538E333A}" type="pres">
      <dgm:prSet presAssocID="{D696B0DE-D57B-422E-8178-94DBB8CEDD4D}" presName="Accent" presStyleLbl="bgShp" presStyleIdx="0" presStyleCnt="6"/>
      <dgm:spPr/>
    </dgm:pt>
    <dgm:pt modelId="{DC2A6EB8-CC29-4ACC-BE9F-C3D2E0B34C0C}" type="pres">
      <dgm:prSet presAssocID="{D696B0DE-D57B-422E-8178-94DBB8CEDD4D}" presName="Child1" presStyleLbl="node1" presStyleIdx="0" presStyleCnt="6" custScaleX="129878">
        <dgm:presLayoutVars>
          <dgm:chMax val="0"/>
          <dgm:chPref val="0"/>
          <dgm:bulletEnabled val="1"/>
        </dgm:presLayoutVars>
      </dgm:prSet>
      <dgm:spPr/>
    </dgm:pt>
    <dgm:pt modelId="{E5202CC4-5A38-4C1B-83A7-150C1EF87255}" type="pres">
      <dgm:prSet presAssocID="{DA6DD10D-14C3-47DC-BF56-5440AFA72F65}" presName="Accent2" presStyleCnt="0"/>
      <dgm:spPr/>
    </dgm:pt>
    <dgm:pt modelId="{57F3281B-31EA-4F1E-90E3-16ED348FA90E}" type="pres">
      <dgm:prSet presAssocID="{DA6DD10D-14C3-47DC-BF56-5440AFA72F65}" presName="Accent" presStyleLbl="bgShp" presStyleIdx="1" presStyleCnt="6"/>
      <dgm:spPr/>
    </dgm:pt>
    <dgm:pt modelId="{13A2CB85-D647-4BCE-8B73-265E0AEFE1C7}" type="pres">
      <dgm:prSet presAssocID="{DA6DD10D-14C3-47DC-BF56-5440AFA72F65}" presName="Child2" presStyleLbl="node1" presStyleIdx="1" presStyleCnt="6" custScaleX="113186">
        <dgm:presLayoutVars>
          <dgm:chMax val="0"/>
          <dgm:chPref val="0"/>
          <dgm:bulletEnabled val="1"/>
        </dgm:presLayoutVars>
      </dgm:prSet>
      <dgm:spPr/>
    </dgm:pt>
    <dgm:pt modelId="{ED2E33F3-ACD2-400D-932F-0B4ABB84574E}" type="pres">
      <dgm:prSet presAssocID="{F9F8AFB1-EE63-4E01-8D58-D241F03CF260}" presName="Accent3" presStyleCnt="0"/>
      <dgm:spPr/>
    </dgm:pt>
    <dgm:pt modelId="{A5AB0E12-3596-41CC-940C-98325D179953}" type="pres">
      <dgm:prSet presAssocID="{F9F8AFB1-EE63-4E01-8D58-D241F03CF260}" presName="Accent" presStyleLbl="bgShp" presStyleIdx="2" presStyleCnt="6"/>
      <dgm:spPr/>
    </dgm:pt>
    <dgm:pt modelId="{26A0E728-A0C7-4679-B9A2-42FD62F18A3B}" type="pres">
      <dgm:prSet presAssocID="{F9F8AFB1-EE63-4E01-8D58-D241F03CF260}" presName="Child3" presStyleLbl="node1" presStyleIdx="2" presStyleCnt="6" custScaleX="114601">
        <dgm:presLayoutVars>
          <dgm:chMax val="0"/>
          <dgm:chPref val="0"/>
          <dgm:bulletEnabled val="1"/>
        </dgm:presLayoutVars>
      </dgm:prSet>
      <dgm:spPr/>
    </dgm:pt>
    <dgm:pt modelId="{7D900827-5600-4C01-BBB2-1022F642B7D7}" type="pres">
      <dgm:prSet presAssocID="{A53108EC-C90B-423F-8EF8-1EFF8F18FF06}" presName="Accent4" presStyleCnt="0"/>
      <dgm:spPr/>
    </dgm:pt>
    <dgm:pt modelId="{16ED4781-0CAF-4213-84CE-B279BD0DF62F}" type="pres">
      <dgm:prSet presAssocID="{A53108EC-C90B-423F-8EF8-1EFF8F18FF06}" presName="Accent" presStyleLbl="bgShp" presStyleIdx="3" presStyleCnt="6"/>
      <dgm:spPr/>
    </dgm:pt>
    <dgm:pt modelId="{908D031E-DDC7-4558-A292-1B6620654965}" type="pres">
      <dgm:prSet presAssocID="{A53108EC-C90B-423F-8EF8-1EFF8F18FF06}" presName="Child4" presStyleLbl="node1" presStyleIdx="3" presStyleCnt="6" custScaleX="117017">
        <dgm:presLayoutVars>
          <dgm:chMax val="0"/>
          <dgm:chPref val="0"/>
          <dgm:bulletEnabled val="1"/>
        </dgm:presLayoutVars>
      </dgm:prSet>
      <dgm:spPr/>
    </dgm:pt>
    <dgm:pt modelId="{D3A7E870-C453-434C-B539-AD98AF121675}" type="pres">
      <dgm:prSet presAssocID="{9EC45554-CD80-4F28-8470-2970C43448C2}" presName="Accent5" presStyleCnt="0"/>
      <dgm:spPr/>
    </dgm:pt>
    <dgm:pt modelId="{7D138E16-EF0E-41AA-B30D-46B93D2A55DA}" type="pres">
      <dgm:prSet presAssocID="{9EC45554-CD80-4F28-8470-2970C43448C2}" presName="Accent" presStyleLbl="bgShp" presStyleIdx="4" presStyleCnt="6"/>
      <dgm:spPr/>
    </dgm:pt>
    <dgm:pt modelId="{64C5FCD4-84AB-45F1-A588-3477D1FF4F91}" type="pres">
      <dgm:prSet presAssocID="{9EC45554-CD80-4F28-8470-2970C43448C2}" presName="Child5" presStyleLbl="node1" presStyleIdx="4" presStyleCnt="6" custScaleX="120747">
        <dgm:presLayoutVars>
          <dgm:chMax val="0"/>
          <dgm:chPref val="0"/>
          <dgm:bulletEnabled val="1"/>
        </dgm:presLayoutVars>
      </dgm:prSet>
      <dgm:spPr/>
    </dgm:pt>
    <dgm:pt modelId="{647A7F16-A57D-499F-90E0-EAB018B551D7}" type="pres">
      <dgm:prSet presAssocID="{B2827BDE-24AF-410A-9741-30FFEBEE47C3}" presName="Accent6" presStyleCnt="0"/>
      <dgm:spPr/>
    </dgm:pt>
    <dgm:pt modelId="{6579C236-204D-474C-A6F8-12B482F9ECA7}" type="pres">
      <dgm:prSet presAssocID="{B2827BDE-24AF-410A-9741-30FFEBEE47C3}" presName="Accent" presStyleLbl="bgShp" presStyleIdx="5" presStyleCnt="6"/>
      <dgm:spPr/>
    </dgm:pt>
    <dgm:pt modelId="{71F400FD-BB0E-4248-835C-992B05CE11E2}" type="pres">
      <dgm:prSet presAssocID="{B2827BDE-24AF-410A-9741-30FFEBEE47C3}" presName="Child6" presStyleLbl="node1" presStyleIdx="5" presStyleCnt="6" custScaleX="109373">
        <dgm:presLayoutVars>
          <dgm:chMax val="0"/>
          <dgm:chPref val="0"/>
          <dgm:bulletEnabled val="1"/>
        </dgm:presLayoutVars>
      </dgm:prSet>
      <dgm:spPr/>
    </dgm:pt>
  </dgm:ptLst>
  <dgm:cxnLst>
    <dgm:cxn modelId="{1C55DF01-9C93-4F69-B8F1-1AE702F8FAA2}" srcId="{734168BD-E788-41A5-BB2F-E8B17DC6A69A}" destId="{A53108EC-C90B-423F-8EF8-1EFF8F18FF06}" srcOrd="3" destOrd="0" parTransId="{B33A2546-180C-43FE-A7D2-3CA880464E31}" sibTransId="{8495F337-1A50-4AFA-B907-C2B3AA7BAFA4}"/>
    <dgm:cxn modelId="{1CDF9D14-786F-41E1-B711-D2FE2D29F38D}" srcId="{734168BD-E788-41A5-BB2F-E8B17DC6A69A}" destId="{9EC45554-CD80-4F28-8470-2970C43448C2}" srcOrd="4" destOrd="0" parTransId="{C6622E9F-5A26-4437-B079-622017DC3406}" sibTransId="{1C3259AA-12B6-4F1B-B47A-FB271B13CD06}"/>
    <dgm:cxn modelId="{65F0F41A-8C3C-4DDA-82A2-E1512A4FFB1E}" srcId="{734168BD-E788-41A5-BB2F-E8B17DC6A69A}" destId="{F9F8AFB1-EE63-4E01-8D58-D241F03CF260}" srcOrd="2" destOrd="0" parTransId="{CD46808B-DD77-40E5-BD3B-783814FF5643}" sibTransId="{0FCE2B8B-118A-4EDF-BF16-F11607A98A17}"/>
    <dgm:cxn modelId="{82895227-56F0-4EC8-BB77-815ABBA7F260}" srcId="{5872F1DD-4112-4516-97BB-0C06711C4C68}" destId="{734168BD-E788-41A5-BB2F-E8B17DC6A69A}" srcOrd="0" destOrd="0" parTransId="{71477E4C-F256-404F-BD2C-D72668B2AB71}" sibTransId="{C4BD80FF-B091-4651-88AF-C1EAA2042096}"/>
    <dgm:cxn modelId="{2A32D731-C143-4556-833D-3A11C259A18C}" type="presOf" srcId="{9EC45554-CD80-4F28-8470-2970C43448C2}" destId="{64C5FCD4-84AB-45F1-A588-3477D1FF4F91}" srcOrd="0" destOrd="0" presId="urn:microsoft.com/office/officeart/2011/layout/HexagonRadial"/>
    <dgm:cxn modelId="{5C3FAD34-EE54-4D61-AEAD-97BD70576DA2}" type="presOf" srcId="{D696B0DE-D57B-422E-8178-94DBB8CEDD4D}" destId="{DC2A6EB8-CC29-4ACC-BE9F-C3D2E0B34C0C}" srcOrd="0" destOrd="0" presId="urn:microsoft.com/office/officeart/2011/layout/HexagonRadial"/>
    <dgm:cxn modelId="{4D93C43F-A195-4493-A72E-2B4BA373E31D}" srcId="{734168BD-E788-41A5-BB2F-E8B17DC6A69A}" destId="{D696B0DE-D57B-422E-8178-94DBB8CEDD4D}" srcOrd="0" destOrd="0" parTransId="{59EEC53C-BE50-4C2F-BFE9-DB35BEF50F7A}" sibTransId="{E4FADFD3-3D56-4A7F-8BBF-4E183A3BF8B9}"/>
    <dgm:cxn modelId="{FAC09561-980E-47B6-9254-83AF539ADC67}" type="presOf" srcId="{A53108EC-C90B-423F-8EF8-1EFF8F18FF06}" destId="{908D031E-DDC7-4558-A292-1B6620654965}" srcOrd="0" destOrd="0" presId="urn:microsoft.com/office/officeart/2011/layout/HexagonRadial"/>
    <dgm:cxn modelId="{E63A1784-C855-4B34-82A5-C8A740289872}" type="presOf" srcId="{F9F8AFB1-EE63-4E01-8D58-D241F03CF260}" destId="{26A0E728-A0C7-4679-B9A2-42FD62F18A3B}" srcOrd="0" destOrd="0" presId="urn:microsoft.com/office/officeart/2011/layout/HexagonRadial"/>
    <dgm:cxn modelId="{29EC118A-6C96-456D-91BF-A8942950A034}" srcId="{734168BD-E788-41A5-BB2F-E8B17DC6A69A}" destId="{DA6DD10D-14C3-47DC-BF56-5440AFA72F65}" srcOrd="1" destOrd="0" parTransId="{8A7A6054-8B68-4CAA-98DF-5C66EF5BAD18}" sibTransId="{95A9ED57-B593-450A-B6CE-7BA9E9445E72}"/>
    <dgm:cxn modelId="{35EB6EA7-C63F-4511-B46D-FE3BC08F8584}" type="presOf" srcId="{B2827BDE-24AF-410A-9741-30FFEBEE47C3}" destId="{71F400FD-BB0E-4248-835C-992B05CE11E2}" srcOrd="0" destOrd="0" presId="urn:microsoft.com/office/officeart/2011/layout/HexagonRadial"/>
    <dgm:cxn modelId="{E502BAA8-A95D-4090-905E-C0DA6C96DAC3}" type="presOf" srcId="{DA6DD10D-14C3-47DC-BF56-5440AFA72F65}" destId="{13A2CB85-D647-4BCE-8B73-265E0AEFE1C7}" srcOrd="0" destOrd="0" presId="urn:microsoft.com/office/officeart/2011/layout/HexagonRadial"/>
    <dgm:cxn modelId="{790070B7-B7EF-4BD5-8023-F0AB84DFAE30}" type="presOf" srcId="{5872F1DD-4112-4516-97BB-0C06711C4C68}" destId="{2FB30C63-FDF0-4860-ABED-16AD05802959}" srcOrd="0" destOrd="0" presId="urn:microsoft.com/office/officeart/2011/layout/HexagonRadial"/>
    <dgm:cxn modelId="{0A40D7C8-4519-4666-A216-C5B57F994E05}" srcId="{734168BD-E788-41A5-BB2F-E8B17DC6A69A}" destId="{B2827BDE-24AF-410A-9741-30FFEBEE47C3}" srcOrd="5" destOrd="0" parTransId="{85D78525-E178-4E43-BD8F-8EAFA974CB4C}" sibTransId="{E32E356D-BD72-465D-BC76-9521A7684442}"/>
    <dgm:cxn modelId="{FBDAD8D4-E8EA-430E-8940-3C8632B6E3CC}" type="presOf" srcId="{734168BD-E788-41A5-BB2F-E8B17DC6A69A}" destId="{A9F683F8-AE33-4157-923E-86C27850D71D}" srcOrd="0" destOrd="0" presId="urn:microsoft.com/office/officeart/2011/layout/HexagonRadial"/>
    <dgm:cxn modelId="{BC530627-A5C7-41C4-BA93-9894145E0DF2}" type="presParOf" srcId="{2FB30C63-FDF0-4860-ABED-16AD05802959}" destId="{A9F683F8-AE33-4157-923E-86C27850D71D}" srcOrd="0" destOrd="0" presId="urn:microsoft.com/office/officeart/2011/layout/HexagonRadial"/>
    <dgm:cxn modelId="{AF67E557-CAF6-4473-85A3-73B8A28A37F3}" type="presParOf" srcId="{2FB30C63-FDF0-4860-ABED-16AD05802959}" destId="{03B216CA-025B-478D-8F73-AB24A80E957C}" srcOrd="1" destOrd="0" presId="urn:microsoft.com/office/officeart/2011/layout/HexagonRadial"/>
    <dgm:cxn modelId="{5357A50C-E368-4234-BCB4-7DE837B478E4}" type="presParOf" srcId="{03B216CA-025B-478D-8F73-AB24A80E957C}" destId="{1D237F0F-6AD3-44FA-A648-408A538E333A}" srcOrd="0" destOrd="0" presId="urn:microsoft.com/office/officeart/2011/layout/HexagonRadial"/>
    <dgm:cxn modelId="{8330B664-F545-418F-92F0-0F20EF219B78}" type="presParOf" srcId="{2FB30C63-FDF0-4860-ABED-16AD05802959}" destId="{DC2A6EB8-CC29-4ACC-BE9F-C3D2E0B34C0C}" srcOrd="2" destOrd="0" presId="urn:microsoft.com/office/officeart/2011/layout/HexagonRadial"/>
    <dgm:cxn modelId="{0CFCF093-964B-446E-BE79-BEA6EF5DA766}" type="presParOf" srcId="{2FB30C63-FDF0-4860-ABED-16AD05802959}" destId="{E5202CC4-5A38-4C1B-83A7-150C1EF87255}" srcOrd="3" destOrd="0" presId="urn:microsoft.com/office/officeart/2011/layout/HexagonRadial"/>
    <dgm:cxn modelId="{0EF05180-5C1A-4F3A-B41F-B82F5E46B009}" type="presParOf" srcId="{E5202CC4-5A38-4C1B-83A7-150C1EF87255}" destId="{57F3281B-31EA-4F1E-90E3-16ED348FA90E}" srcOrd="0" destOrd="0" presId="urn:microsoft.com/office/officeart/2011/layout/HexagonRadial"/>
    <dgm:cxn modelId="{D0FEE0BD-545F-4F45-9723-85D8D369CB9D}" type="presParOf" srcId="{2FB30C63-FDF0-4860-ABED-16AD05802959}" destId="{13A2CB85-D647-4BCE-8B73-265E0AEFE1C7}" srcOrd="4" destOrd="0" presId="urn:microsoft.com/office/officeart/2011/layout/HexagonRadial"/>
    <dgm:cxn modelId="{BB1EC7F7-5C31-4B22-9D36-BB6E5B5563F9}" type="presParOf" srcId="{2FB30C63-FDF0-4860-ABED-16AD05802959}" destId="{ED2E33F3-ACD2-400D-932F-0B4ABB84574E}" srcOrd="5" destOrd="0" presId="urn:microsoft.com/office/officeart/2011/layout/HexagonRadial"/>
    <dgm:cxn modelId="{7B537F99-90AB-4C18-BEA6-D2DAA47DEA2E}" type="presParOf" srcId="{ED2E33F3-ACD2-400D-932F-0B4ABB84574E}" destId="{A5AB0E12-3596-41CC-940C-98325D179953}" srcOrd="0" destOrd="0" presId="urn:microsoft.com/office/officeart/2011/layout/HexagonRadial"/>
    <dgm:cxn modelId="{580441BE-725A-4A0A-BD86-88B0A79C8460}" type="presParOf" srcId="{2FB30C63-FDF0-4860-ABED-16AD05802959}" destId="{26A0E728-A0C7-4679-B9A2-42FD62F18A3B}" srcOrd="6" destOrd="0" presId="urn:microsoft.com/office/officeart/2011/layout/HexagonRadial"/>
    <dgm:cxn modelId="{8A139CC6-6A95-4C6D-8EBE-F2487C71A247}" type="presParOf" srcId="{2FB30C63-FDF0-4860-ABED-16AD05802959}" destId="{7D900827-5600-4C01-BBB2-1022F642B7D7}" srcOrd="7" destOrd="0" presId="urn:microsoft.com/office/officeart/2011/layout/HexagonRadial"/>
    <dgm:cxn modelId="{87D07E2C-8092-4A23-988F-C36E13887061}" type="presParOf" srcId="{7D900827-5600-4C01-BBB2-1022F642B7D7}" destId="{16ED4781-0CAF-4213-84CE-B279BD0DF62F}" srcOrd="0" destOrd="0" presId="urn:microsoft.com/office/officeart/2011/layout/HexagonRadial"/>
    <dgm:cxn modelId="{9592A000-2080-4F12-AC16-14BDB0F4D308}" type="presParOf" srcId="{2FB30C63-FDF0-4860-ABED-16AD05802959}" destId="{908D031E-DDC7-4558-A292-1B6620654965}" srcOrd="8" destOrd="0" presId="urn:microsoft.com/office/officeart/2011/layout/HexagonRadial"/>
    <dgm:cxn modelId="{18C30BA6-B7AA-41DF-B043-CECF2E55AAE0}" type="presParOf" srcId="{2FB30C63-FDF0-4860-ABED-16AD05802959}" destId="{D3A7E870-C453-434C-B539-AD98AF121675}" srcOrd="9" destOrd="0" presId="urn:microsoft.com/office/officeart/2011/layout/HexagonRadial"/>
    <dgm:cxn modelId="{8C3FF63F-A14B-4B1A-AFE9-18E8020F38EB}" type="presParOf" srcId="{D3A7E870-C453-434C-B539-AD98AF121675}" destId="{7D138E16-EF0E-41AA-B30D-46B93D2A55DA}" srcOrd="0" destOrd="0" presId="urn:microsoft.com/office/officeart/2011/layout/HexagonRadial"/>
    <dgm:cxn modelId="{0CBCE83A-7CC2-45C3-9868-4BB0B7FA4871}" type="presParOf" srcId="{2FB30C63-FDF0-4860-ABED-16AD05802959}" destId="{64C5FCD4-84AB-45F1-A588-3477D1FF4F91}" srcOrd="10" destOrd="0" presId="urn:microsoft.com/office/officeart/2011/layout/HexagonRadial"/>
    <dgm:cxn modelId="{AED08726-C35F-4BA5-AE88-3B3A79E4ABB6}" type="presParOf" srcId="{2FB30C63-FDF0-4860-ABED-16AD05802959}" destId="{647A7F16-A57D-499F-90E0-EAB018B551D7}" srcOrd="11" destOrd="0" presId="urn:microsoft.com/office/officeart/2011/layout/HexagonRadial"/>
    <dgm:cxn modelId="{728F501B-1477-4B54-A4E4-43EF73C96047}" type="presParOf" srcId="{647A7F16-A57D-499F-90E0-EAB018B551D7}" destId="{6579C236-204D-474C-A6F8-12B482F9ECA7}" srcOrd="0" destOrd="0" presId="urn:microsoft.com/office/officeart/2011/layout/HexagonRadial"/>
    <dgm:cxn modelId="{BD24522E-174A-4CAB-9DB6-930BF0EE4F25}" type="presParOf" srcId="{2FB30C63-FDF0-4860-ABED-16AD05802959}" destId="{71F400FD-BB0E-4248-835C-992B05CE11E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83F8-AE33-4157-923E-86C27850D71D}">
      <dsp:nvSpPr>
        <dsp:cNvPr id="0" name=""/>
        <dsp:cNvSpPr/>
      </dsp:nvSpPr>
      <dsp:spPr>
        <a:xfrm>
          <a:off x="3475808" y="1525627"/>
          <a:ext cx="1939139" cy="1677434"/>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Data Sources</a:t>
          </a:r>
        </a:p>
      </dsp:txBody>
      <dsp:txXfrm>
        <a:off x="3797151" y="1803601"/>
        <a:ext cx="1296453" cy="1121486"/>
      </dsp:txXfrm>
    </dsp:sp>
    <dsp:sp modelId="{57F3281B-31EA-4F1E-90E3-16ED348FA90E}">
      <dsp:nvSpPr>
        <dsp:cNvPr id="0" name=""/>
        <dsp:cNvSpPr/>
      </dsp:nvSpPr>
      <dsp:spPr>
        <a:xfrm>
          <a:off x="4690082" y="723089"/>
          <a:ext cx="731631" cy="6303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A6EB8-CC29-4ACC-BE9F-C3D2E0B34C0C}">
      <dsp:nvSpPr>
        <dsp:cNvPr id="0" name=""/>
        <dsp:cNvSpPr/>
      </dsp:nvSpPr>
      <dsp:spPr>
        <a:xfrm>
          <a:off x="3417034" y="0"/>
          <a:ext cx="2063905" cy="1374767"/>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Administrative </a:t>
          </a:r>
        </a:p>
        <a:p>
          <a:pPr marL="0" lvl="0" indent="0" algn="ctr" defTabSz="711200">
            <a:lnSpc>
              <a:spcPct val="90000"/>
            </a:lnSpc>
            <a:spcBef>
              <a:spcPct val="0"/>
            </a:spcBef>
            <a:spcAft>
              <a:spcPct val="35000"/>
            </a:spcAft>
            <a:buNone/>
          </a:pPr>
          <a:r>
            <a:rPr lang="en-US" sz="1600" kern="1200" dirty="0"/>
            <a:t>Data</a:t>
          </a:r>
        </a:p>
      </dsp:txBody>
      <dsp:txXfrm>
        <a:off x="3719950" y="201772"/>
        <a:ext cx="1458073" cy="971223"/>
      </dsp:txXfrm>
    </dsp:sp>
    <dsp:sp modelId="{A5AB0E12-3596-41CC-940C-98325D179953}">
      <dsp:nvSpPr>
        <dsp:cNvPr id="0" name=""/>
        <dsp:cNvSpPr/>
      </dsp:nvSpPr>
      <dsp:spPr>
        <a:xfrm>
          <a:off x="5543953" y="1901596"/>
          <a:ext cx="731631" cy="6303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2CB85-D647-4BCE-8B73-265E0AEFE1C7}">
      <dsp:nvSpPr>
        <dsp:cNvPr id="0" name=""/>
        <dsp:cNvSpPr/>
      </dsp:nvSpPr>
      <dsp:spPr>
        <a:xfrm>
          <a:off x="5007060" y="845574"/>
          <a:ext cx="1798651" cy="1374767"/>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Artifacts</a:t>
          </a:r>
        </a:p>
      </dsp:txBody>
      <dsp:txXfrm>
        <a:off x="5287871" y="1060207"/>
        <a:ext cx="1237029" cy="945501"/>
      </dsp:txXfrm>
    </dsp:sp>
    <dsp:sp modelId="{16ED4781-0CAF-4213-84CE-B279BD0DF62F}">
      <dsp:nvSpPr>
        <dsp:cNvPr id="0" name=""/>
        <dsp:cNvSpPr/>
      </dsp:nvSpPr>
      <dsp:spPr>
        <a:xfrm>
          <a:off x="4950799" y="3231909"/>
          <a:ext cx="731631" cy="6303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E728-A0C7-4679-B9A2-42FD62F18A3B}">
      <dsp:nvSpPr>
        <dsp:cNvPr id="0" name=""/>
        <dsp:cNvSpPr/>
      </dsp:nvSpPr>
      <dsp:spPr>
        <a:xfrm>
          <a:off x="4995817" y="2507875"/>
          <a:ext cx="1821137" cy="1374767"/>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Rubric ratings</a:t>
          </a:r>
        </a:p>
      </dsp:txBody>
      <dsp:txXfrm>
        <a:off x="5278502" y="2721273"/>
        <a:ext cx="1255767" cy="947971"/>
      </dsp:txXfrm>
    </dsp:sp>
    <dsp:sp modelId="{7D138E16-EF0E-41AA-B30D-46B93D2A55DA}">
      <dsp:nvSpPr>
        <dsp:cNvPr id="0" name=""/>
        <dsp:cNvSpPr/>
      </dsp:nvSpPr>
      <dsp:spPr>
        <a:xfrm>
          <a:off x="3479417" y="3370001"/>
          <a:ext cx="731631" cy="6303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D031E-DDC7-4558-A292-1B6620654965}">
      <dsp:nvSpPr>
        <dsp:cNvPr id="0" name=""/>
        <dsp:cNvSpPr/>
      </dsp:nvSpPr>
      <dsp:spPr>
        <a:xfrm>
          <a:off x="3519222" y="3354395"/>
          <a:ext cx="1859530" cy="1374767"/>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Observations</a:t>
          </a:r>
        </a:p>
      </dsp:txBody>
      <dsp:txXfrm>
        <a:off x="3805106" y="3565752"/>
        <a:ext cx="1287762" cy="952053"/>
      </dsp:txXfrm>
    </dsp:sp>
    <dsp:sp modelId="{6579C236-204D-474C-A6F8-12B482F9ECA7}">
      <dsp:nvSpPr>
        <dsp:cNvPr id="0" name=""/>
        <dsp:cNvSpPr/>
      </dsp:nvSpPr>
      <dsp:spPr>
        <a:xfrm>
          <a:off x="2611563" y="2191967"/>
          <a:ext cx="731631" cy="6303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5FCD4-84AB-45F1-A588-3477D1FF4F91}">
      <dsp:nvSpPr>
        <dsp:cNvPr id="0" name=""/>
        <dsp:cNvSpPr/>
      </dsp:nvSpPr>
      <dsp:spPr>
        <a:xfrm>
          <a:off x="2025419" y="2508820"/>
          <a:ext cx="1918803" cy="1374767"/>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Focus groups &amp; Interviews</a:t>
          </a:r>
        </a:p>
      </dsp:txBody>
      <dsp:txXfrm>
        <a:off x="2316243" y="2717187"/>
        <a:ext cx="1337155" cy="958033"/>
      </dsp:txXfrm>
    </dsp:sp>
    <dsp:sp modelId="{71F400FD-BB0E-4248-835C-992B05CE11E2}">
      <dsp:nvSpPr>
        <dsp:cNvPr id="0" name=""/>
        <dsp:cNvSpPr/>
      </dsp:nvSpPr>
      <dsp:spPr>
        <a:xfrm>
          <a:off x="2115792" y="843682"/>
          <a:ext cx="1738058" cy="1374767"/>
        </a:xfrm>
        <a:prstGeom prst="hexagon">
          <a:avLst>
            <a:gd name="adj" fmla="val 2857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Surveys</a:t>
          </a:r>
        </a:p>
      </dsp:txBody>
      <dsp:txXfrm>
        <a:off x="2391554" y="1061804"/>
        <a:ext cx="1186534" cy="93852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ericanbar.org/content/dam/aba/publications/misc/legal_education/Standards/2017-2018ABAStandardsforApprovalofLawSchools/2017_2018_standards_chapter3.authcheckdam.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dirty="0"/>
          </a:p>
        </p:txBody>
      </p:sp>
    </p:spTree>
    <p:extLst>
      <p:ext uri="{BB962C8B-B14F-4D97-AF65-F5344CB8AC3E}">
        <p14:creationId xmlns:p14="http://schemas.microsoft.com/office/powerpoint/2010/main" val="343340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Expansion of Hybrid J.D. programs</a:t>
            </a:r>
          </a:p>
          <a:p>
            <a:pPr marL="285750" lvl="1"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Increase access to ABA-approved programs</a:t>
            </a:r>
          </a:p>
          <a:p>
            <a:pPr marL="742950" marR="0" lvl="7"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Hybrid learning provides more flexibility in learning and increased convenience and cost savings by not having to relocate and enroll full time.</a:t>
            </a:r>
          </a:p>
          <a:p>
            <a:pPr marL="742950" lvl="7"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Goal to increase access for students who have historically faced barriers to a legal education because of employment, family, and other circumstances. </a:t>
            </a:r>
          </a:p>
          <a:p>
            <a:pPr marL="1200150" lvl="8"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Specifically, increase diversity of demographic profile among students</a:t>
            </a:r>
          </a:p>
          <a:p>
            <a:pPr marL="1200150" lvl="8"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FT employed, adult students with families, students with disabilities, etc.</a:t>
            </a:r>
          </a:p>
          <a:p>
            <a:pPr marL="1200150" lvl="8"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For those who do have an ABA-accredited law program in vicinity, including rural communities, </a:t>
            </a:r>
          </a:p>
          <a:p>
            <a:pPr marL="1200150" lvl="8"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Veterans</a:t>
            </a:r>
          </a:p>
          <a:p>
            <a:pPr marL="1200150" lvl="8" indent="-285750">
              <a:lnSpc>
                <a:spcPct val="107000"/>
              </a:lnSpc>
              <a:spcAft>
                <a:spcPts val="8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1"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Changes in delivery of higher education</a:t>
            </a:r>
          </a:p>
          <a:p>
            <a:pPr marL="742950" lvl="2"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Changes in technology</a:t>
            </a:r>
          </a:p>
          <a:p>
            <a:pPr marL="742950" lvl="2"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Impact of Covid-19 Pandemic</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dirty="0"/>
          </a:p>
        </p:txBody>
      </p:sp>
    </p:spTree>
    <p:extLst>
      <p:ext uri="{BB962C8B-B14F-4D97-AF65-F5344CB8AC3E}">
        <p14:creationId xmlns:p14="http://schemas.microsoft.com/office/powerpoint/2010/main" val="15541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This presentation provides guidance to law schools and other parties who are interested in assessing hybrid law school programs. Within each assessment step discussed, we recommend activities, strategies, and issues to consider.</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6" indent="-285750">
              <a:lnSpc>
                <a:spcPct val="107000"/>
              </a:lnSpc>
              <a:spcAft>
                <a:spcPts val="800"/>
              </a:spcAft>
              <a:buFont typeface="Arial" panose="020B0604020202020204" pitchFamily="34" charset="0"/>
              <a:buChar char="•"/>
            </a:pPr>
            <a:r>
              <a:rPr lang="en-US" sz="1200" dirty="0">
                <a:solidFill>
                  <a:srgbClr val="082A47"/>
                </a:solidFill>
                <a:latin typeface="Century Gothic" panose="020B0502020202020204" pitchFamily="34" charset="0"/>
                <a:cs typeface="Calibri"/>
                <a:sym typeface="Arial"/>
              </a:rPr>
              <a:t>There has been limited research on the successes and challenges distance programs encountered as they initiated and grew </a:t>
            </a:r>
          </a:p>
          <a:p>
            <a:pPr marL="285750" lvl="6" indent="-285750">
              <a:lnSpc>
                <a:spcPct val="107000"/>
              </a:lnSpc>
              <a:spcAft>
                <a:spcPts val="800"/>
              </a:spcAft>
              <a:buFont typeface="Arial" panose="020B0604020202020204" pitchFamily="34" charset="0"/>
              <a:buChar char="•"/>
            </a:pPr>
            <a:r>
              <a:rPr lang="en-US" sz="1200" dirty="0">
                <a:solidFill>
                  <a:srgbClr val="082A47"/>
                </a:solidFill>
                <a:latin typeface="Century Gothic" panose="020B0502020202020204" pitchFamily="34" charset="0"/>
                <a:cs typeface="Calibri"/>
                <a:sym typeface="Arial"/>
              </a:rPr>
              <a:t>Which aspects of Hybrid J.D. programs and specific teaching methods and other activities are most beneficial to improving student learning </a:t>
            </a:r>
            <a:r>
              <a:rPr lang="en-US" sz="1200" b="1" dirty="0">
                <a:solidFill>
                  <a:srgbClr val="082A47"/>
                </a:solidFill>
                <a:latin typeface="Century Gothic" panose="020B0502020202020204" pitchFamily="34" charset="0"/>
                <a:cs typeface="Calibri"/>
                <a:sym typeface="Arial"/>
              </a:rPr>
              <a:t>outcomes</a:t>
            </a:r>
            <a:r>
              <a:rPr lang="en-US" sz="1200" dirty="0">
                <a:solidFill>
                  <a:srgbClr val="082A47"/>
                </a:solidFill>
                <a:latin typeface="Century Gothic" panose="020B0502020202020204" pitchFamily="34" charset="0"/>
                <a:cs typeface="Calibri"/>
                <a:sym typeface="Arial"/>
              </a:rPr>
              <a:t> and </a:t>
            </a:r>
            <a:r>
              <a:rPr lang="en-US" sz="1200" b="1" dirty="0">
                <a:solidFill>
                  <a:srgbClr val="082A47"/>
                </a:solidFill>
                <a:latin typeface="Century Gothic" panose="020B0502020202020204" pitchFamily="34" charset="0"/>
                <a:cs typeface="Calibri"/>
                <a:sym typeface="Arial"/>
              </a:rPr>
              <a:t>engagement</a:t>
            </a:r>
            <a:r>
              <a:rPr lang="en-US" sz="1200" dirty="0">
                <a:solidFill>
                  <a:srgbClr val="082A47"/>
                </a:solidFill>
                <a:latin typeface="Century Gothic" panose="020B0502020202020204" pitchFamily="34" charset="0"/>
                <a:cs typeface="Calibri"/>
                <a:sym typeface="Arial"/>
              </a:rPr>
              <a:t>?</a:t>
            </a:r>
          </a:p>
          <a:p>
            <a:pPr marL="285750" lvl="6" indent="-285750">
              <a:lnSpc>
                <a:spcPct val="107000"/>
              </a:lnSpc>
              <a:spcAft>
                <a:spcPts val="800"/>
              </a:spcAft>
              <a:buFont typeface="Arial" panose="020B0604020202020204" pitchFamily="34" charset="0"/>
              <a:buChar char="•"/>
            </a:pPr>
            <a:r>
              <a:rPr lang="en-US" sz="1200" dirty="0">
                <a:solidFill>
                  <a:srgbClr val="082A47"/>
                </a:solidFill>
                <a:latin typeface="Century Gothic" panose="020B0502020202020204" pitchFamily="34" charset="0"/>
                <a:cs typeface="Calibri"/>
                <a:sym typeface="Arial"/>
              </a:rPr>
              <a:t>How might the increasing availability of Hybrid J.D. programs </a:t>
            </a:r>
            <a:r>
              <a:rPr lang="en-US" sz="1200" b="1" dirty="0">
                <a:solidFill>
                  <a:srgbClr val="082A47"/>
                </a:solidFill>
                <a:latin typeface="Century Gothic" panose="020B0502020202020204" pitchFamily="34" charset="0"/>
                <a:cs typeface="Calibri"/>
                <a:sym typeface="Arial"/>
              </a:rPr>
              <a:t>impact</a:t>
            </a:r>
            <a:r>
              <a:rPr lang="en-US" sz="1200" dirty="0">
                <a:solidFill>
                  <a:srgbClr val="082A47"/>
                </a:solidFill>
                <a:latin typeface="Century Gothic" panose="020B0502020202020204" pitchFamily="34" charset="0"/>
                <a:cs typeface="Calibri"/>
                <a:sym typeface="Arial"/>
              </a:rPr>
              <a:t> different student types differently? </a:t>
            </a:r>
          </a:p>
          <a:p>
            <a:pPr lvl="6" indent="-2455863">
              <a:lnSpc>
                <a:spcPct val="107000"/>
              </a:lnSpc>
              <a:spcAft>
                <a:spcPts val="800"/>
              </a:spcAft>
              <a:defRPr/>
            </a:pPr>
            <a:endParaRPr lang="en-US" sz="1200" dirty="0">
              <a:solidFill>
                <a:srgbClr val="002B49"/>
              </a:solidFill>
              <a:latin typeface="Century Gothic" panose="020B0502020202020204" pitchFamily="34" charset="0"/>
            </a:endParaRPr>
          </a:p>
          <a:p>
            <a:pPr lvl="6" indent="-2455863">
              <a:lnSpc>
                <a:spcPct val="107000"/>
              </a:lnSpc>
              <a:spcAft>
                <a:spcPts val="800"/>
              </a:spcAft>
              <a:defRPr/>
            </a:pPr>
            <a:endParaRPr lang="en-US" sz="1200" dirty="0">
              <a:solidFill>
                <a:srgbClr val="002B49"/>
              </a:solidFill>
              <a:latin typeface="Century Gothic" panose="020B0502020202020204" pitchFamily="34" charset="0"/>
            </a:endParaRPr>
          </a:p>
          <a:p>
            <a:pPr lvl="6" indent="-2455863">
              <a:lnSpc>
                <a:spcPct val="107000"/>
              </a:lnSpc>
              <a:spcAft>
                <a:spcPts val="800"/>
              </a:spcAft>
              <a:defRPr/>
            </a:pPr>
            <a:r>
              <a:rPr lang="en-US" sz="1200" dirty="0">
                <a:solidFill>
                  <a:srgbClr val="002B49"/>
                </a:solidFill>
                <a:latin typeface="Century Gothic" panose="020B0502020202020204" pitchFamily="34" charset="0"/>
              </a:rPr>
              <a:t>Hybrid J.D. programs should be effective in:</a:t>
            </a:r>
          </a:p>
          <a:p>
            <a:pPr marL="739775" lvl="6" indent="-225425">
              <a:lnSpc>
                <a:spcPct val="107000"/>
              </a:lnSpc>
              <a:spcAft>
                <a:spcPts val="800"/>
              </a:spcAft>
              <a:buFont typeface="Arial" panose="020B0604020202020204" pitchFamily="34" charset="0"/>
              <a:buChar char="•"/>
              <a:defRPr/>
            </a:pPr>
            <a:r>
              <a:rPr lang="en-US" sz="1200" dirty="0">
                <a:solidFill>
                  <a:srgbClr val="002B49"/>
                </a:solidFill>
                <a:latin typeface="Century Gothic" panose="020B0502020202020204" pitchFamily="34" charset="0"/>
              </a:rPr>
              <a:t>producing law student </a:t>
            </a:r>
            <a:r>
              <a:rPr lang="en-US" sz="1200" b="1" dirty="0">
                <a:solidFill>
                  <a:srgbClr val="002B49"/>
                </a:solidFill>
                <a:latin typeface="Century Gothic" panose="020B0502020202020204" pitchFamily="34" charset="0"/>
              </a:rPr>
              <a:t>learning outcomes </a:t>
            </a:r>
            <a:r>
              <a:rPr lang="en-US" sz="1200" dirty="0">
                <a:solidFill>
                  <a:srgbClr val="002B49"/>
                </a:solidFill>
                <a:latin typeface="Century Gothic" panose="020B0502020202020204" pitchFamily="34" charset="0"/>
              </a:rPr>
              <a:t>as described in ABA Standard 302</a:t>
            </a:r>
          </a:p>
          <a:p>
            <a:pPr marL="739775" marR="0" lvl="6" indent="-225425"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srgbClr val="002B49"/>
                </a:solidFill>
                <a:latin typeface="Century Gothic" panose="020B0502020202020204" pitchFamily="34" charset="0"/>
              </a:rPr>
              <a:t>fostering student </a:t>
            </a:r>
            <a:r>
              <a:rPr lang="en-US" sz="1200" b="1" dirty="0">
                <a:solidFill>
                  <a:srgbClr val="002B49"/>
                </a:solidFill>
                <a:latin typeface="Century Gothic" panose="020B0502020202020204" pitchFamily="34" charset="0"/>
              </a:rPr>
              <a:t>engagement</a:t>
            </a:r>
            <a:r>
              <a:rPr lang="en-US" sz="1200" dirty="0">
                <a:solidFill>
                  <a:srgbClr val="002B49"/>
                </a:solidFill>
                <a:latin typeface="Century Gothic" panose="020B0502020202020204" pitchFamily="34" charset="0"/>
              </a:rPr>
              <a:t> </a:t>
            </a:r>
          </a:p>
          <a:p>
            <a:pPr marL="739775" marR="0" lvl="6" indent="-225425"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srgbClr val="002B49"/>
                </a:solidFill>
                <a:latin typeface="Century Gothic" panose="020B0502020202020204" pitchFamily="34" charset="0"/>
              </a:rPr>
              <a:t>expanding </a:t>
            </a:r>
            <a:r>
              <a:rPr lang="en-US" sz="1200" b="1" dirty="0">
                <a:solidFill>
                  <a:srgbClr val="002B49"/>
                </a:solidFill>
                <a:latin typeface="Century Gothic" panose="020B0502020202020204" pitchFamily="34" charset="0"/>
              </a:rPr>
              <a:t>access</a:t>
            </a:r>
            <a:r>
              <a:rPr lang="en-US" sz="1200" dirty="0">
                <a:solidFill>
                  <a:srgbClr val="002B49"/>
                </a:solidFill>
                <a:latin typeface="Century Gothic" panose="020B0502020202020204" pitchFamily="34" charset="0"/>
              </a:rPr>
              <a:t> to law school </a:t>
            </a:r>
          </a:p>
          <a:p>
            <a:pPr marL="1196975" marR="0" lvl="7" indent="-225425"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srgbClr val="002B49"/>
                </a:solidFill>
                <a:latin typeface="Century Gothic" panose="020B0502020202020204" pitchFamily="34" charset="0"/>
              </a:rPr>
              <a:t>How might the increasing availability of Hybrid J.D. programs impact different student types differently?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dirty="0"/>
          </a:p>
        </p:txBody>
      </p:sp>
    </p:spTree>
    <p:extLst>
      <p:ext uri="{BB962C8B-B14F-4D97-AF65-F5344CB8AC3E}">
        <p14:creationId xmlns:p14="http://schemas.microsoft.com/office/powerpoint/2010/main" val="350809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hlinkClick r:id="rId3"/>
              </a:rPr>
              <a:t>2017-2018 ABA Standards Chapter 3 (americanbar.org)</a:t>
            </a:r>
            <a:endParaRPr lang="en-US" sz="2400"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t>(Most recent link: https://www.americanbar.org/content/dam/aba/administrative/legal_education_and_admissions_to_the_bar/standards/2023-2024/23-24-standards-ch3.pdf) </a:t>
            </a:r>
          </a:p>
          <a:p>
            <a:pPr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dirty="0"/>
          </a:p>
        </p:txBody>
      </p:sp>
    </p:spTree>
    <p:extLst>
      <p:ext uri="{BB962C8B-B14F-4D97-AF65-F5344CB8AC3E}">
        <p14:creationId xmlns:p14="http://schemas.microsoft.com/office/powerpoint/2010/main" val="50439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about logic models and how to create one for a program evaluation by visiting resources like https://ies.ed.gov/ncee/edlabs/regions/northeast/pdf/rel_2015057.pdf.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dirty="0"/>
          </a:p>
        </p:txBody>
      </p:sp>
    </p:spTree>
    <p:extLst>
      <p:ext uri="{BB962C8B-B14F-4D97-AF65-F5344CB8AC3E}">
        <p14:creationId xmlns:p14="http://schemas.microsoft.com/office/powerpoint/2010/main" val="3910353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dirty="0"/>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dirty="0"/>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sldNum="0"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hyperlink" Target="mailto:tcochran@accesslex.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americanbar.org/content/dam/aba/publications/misc/legal_education/Standards/2017-2018ABAStandardsforApprovalofLawSchools/2017_2018_standards_chapter3.authcheckdam.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BADC53-7A9B-9345-AB17-F04EB62D1020}"/>
              </a:ext>
            </a:extLst>
          </p:cNvPr>
          <p:cNvSpPr>
            <a:spLocks noGrp="1"/>
          </p:cNvSpPr>
          <p:nvPr>
            <p:ph type="ctrTitle"/>
          </p:nvPr>
        </p:nvSpPr>
        <p:spPr/>
        <p:txBody>
          <a:bodyPr/>
          <a:lstStyle/>
          <a:p>
            <a:r>
              <a:rPr lang="en-US" dirty="0"/>
              <a:t>An Approach to Monitoring and Assessing Online/Hybrid J.D. Programs</a:t>
            </a:r>
          </a:p>
        </p:txBody>
      </p:sp>
      <p:sp>
        <p:nvSpPr>
          <p:cNvPr id="8" name="Text Placeholder 7">
            <a:extLst>
              <a:ext uri="{FF2B5EF4-FFF2-40B4-BE49-F238E27FC236}">
                <a16:creationId xmlns:a16="http://schemas.microsoft.com/office/drawing/2014/main" id="{C555AEA7-3DED-1448-8349-6A77D03FA93A}"/>
              </a:ext>
            </a:extLst>
          </p:cNvPr>
          <p:cNvSpPr>
            <a:spLocks noGrp="1"/>
          </p:cNvSpPr>
          <p:nvPr>
            <p:ph type="body" sz="quarter" idx="15"/>
          </p:nvPr>
        </p:nvSpPr>
        <p:spPr/>
        <p:txBody>
          <a:bodyPr/>
          <a:lstStyle/>
          <a:p>
            <a:r>
              <a:rPr lang="en-US" dirty="0"/>
              <a:t>Tiffane Cochran, M.A., AccessLex Institute</a:t>
            </a:r>
          </a:p>
          <a:p>
            <a:r>
              <a:rPr lang="en-US" dirty="0"/>
              <a:t>Nicole Tate, Ph.D., RTI International</a:t>
            </a:r>
          </a:p>
        </p:txBody>
      </p:sp>
    </p:spTree>
    <p:extLst>
      <p:ext uri="{BB962C8B-B14F-4D97-AF65-F5344CB8AC3E}">
        <p14:creationId xmlns:p14="http://schemas.microsoft.com/office/powerpoint/2010/main" val="127764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556D-BD16-05B2-5504-316DD39D30F3}"/>
              </a:ext>
            </a:extLst>
          </p:cNvPr>
          <p:cNvSpPr>
            <a:spLocks noGrp="1"/>
          </p:cNvSpPr>
          <p:nvPr>
            <p:ph type="title"/>
          </p:nvPr>
        </p:nvSpPr>
        <p:spPr>
          <a:xfrm>
            <a:off x="137160" y="182880"/>
            <a:ext cx="8842248" cy="1280160"/>
          </a:xfrm>
        </p:spPr>
        <p:txBody>
          <a:bodyPr wrap="square" anchor="ctr">
            <a:normAutofit/>
          </a:bodyPr>
          <a:lstStyle/>
          <a:p>
            <a:r>
              <a:rPr lang="en-US" dirty="0"/>
              <a:t>Identify Data Elements</a:t>
            </a:r>
          </a:p>
        </p:txBody>
      </p:sp>
      <p:pic>
        <p:nvPicPr>
          <p:cNvPr id="7" name="Content Placeholder 6" descr="A network made up of connected lines and dots">
            <a:extLst>
              <a:ext uri="{FF2B5EF4-FFF2-40B4-BE49-F238E27FC236}">
                <a16:creationId xmlns:a16="http://schemas.microsoft.com/office/drawing/2014/main" id="{957C21FC-A311-5FC1-96CA-1AFBF196FA79}"/>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rcRect r="5473" b="-3"/>
          <a:stretch/>
        </p:blipFill>
        <p:spPr>
          <a:xfrm>
            <a:off x="137160" y="1691640"/>
            <a:ext cx="4331208" cy="4582160"/>
          </a:xfrm>
          <a:noFill/>
        </p:spPr>
      </p:pic>
      <p:sp>
        <p:nvSpPr>
          <p:cNvPr id="4" name="Content Placeholder 3">
            <a:extLst>
              <a:ext uri="{FF2B5EF4-FFF2-40B4-BE49-F238E27FC236}">
                <a16:creationId xmlns:a16="http://schemas.microsoft.com/office/drawing/2014/main" id="{4797761D-83B2-3612-3901-5B3DE0DC36C7}"/>
              </a:ext>
            </a:extLst>
          </p:cNvPr>
          <p:cNvSpPr>
            <a:spLocks noGrp="1"/>
          </p:cNvSpPr>
          <p:nvPr>
            <p:ph sz="quarter" idx="13"/>
          </p:nvPr>
        </p:nvSpPr>
        <p:spPr>
          <a:xfrm>
            <a:off x="4648200" y="1691640"/>
            <a:ext cx="4331208" cy="4582160"/>
          </a:xfrm>
        </p:spPr>
        <p:txBody>
          <a:bodyPr wrap="square" anchor="t">
            <a:normAutofit/>
          </a:bodyPr>
          <a:lstStyle/>
          <a:p>
            <a:pPr marL="319624" indent="-171450">
              <a:lnSpc>
                <a:spcPct val="90000"/>
              </a:lnSpc>
              <a:buFont typeface="Arial" panose="020B0604020202020204" pitchFamily="34" charset="0"/>
              <a:buChar char="•"/>
            </a:pPr>
            <a:r>
              <a:rPr lang="en-US" b="1" dirty="0"/>
              <a:t>Broad</a:t>
            </a:r>
            <a:r>
              <a:rPr lang="en-US" dirty="0"/>
              <a:t> categories</a:t>
            </a:r>
          </a:p>
          <a:p>
            <a:pPr marL="319624" indent="-171450">
              <a:lnSpc>
                <a:spcPct val="90000"/>
              </a:lnSpc>
              <a:buFont typeface="Arial" panose="020B0604020202020204" pitchFamily="34" charset="0"/>
              <a:buChar char="•"/>
            </a:pPr>
            <a:r>
              <a:rPr lang="en-US" b="1" dirty="0"/>
              <a:t>Specific</a:t>
            </a:r>
            <a:r>
              <a:rPr lang="en-US" dirty="0"/>
              <a:t> elements within broad categories</a:t>
            </a:r>
          </a:p>
          <a:p>
            <a:pPr marL="628650" lvl="1" indent="-171450">
              <a:lnSpc>
                <a:spcPct val="90000"/>
              </a:lnSpc>
            </a:pPr>
            <a:r>
              <a:rPr lang="en-US" dirty="0"/>
              <a:t>student demographics is a </a:t>
            </a:r>
            <a:r>
              <a:rPr lang="en-US" b="1" dirty="0"/>
              <a:t>broad</a:t>
            </a:r>
            <a:r>
              <a:rPr lang="en-US" dirty="0"/>
              <a:t> category</a:t>
            </a:r>
          </a:p>
          <a:p>
            <a:pPr marL="628650" lvl="1" indent="-171450">
              <a:lnSpc>
                <a:spcPct val="90000"/>
              </a:lnSpc>
            </a:pPr>
            <a:r>
              <a:rPr lang="en-US" b="1" dirty="0"/>
              <a:t>specific</a:t>
            </a:r>
            <a:r>
              <a:rPr lang="en-US" dirty="0"/>
              <a:t> elements are DOBMM, DOBYY, race, ethnicity, etc.</a:t>
            </a:r>
          </a:p>
          <a:p>
            <a:pPr marL="319624" indent="-171450">
              <a:lnSpc>
                <a:spcPct val="90000"/>
              </a:lnSpc>
              <a:buFont typeface="Arial" panose="020B0604020202020204" pitchFamily="34" charset="0"/>
              <a:buChar char="•"/>
            </a:pPr>
            <a:endParaRPr lang="en-US" dirty="0"/>
          </a:p>
          <a:p>
            <a:pPr marL="319624" indent="-171450">
              <a:lnSpc>
                <a:spcPct val="90000"/>
              </a:lnSpc>
              <a:buFont typeface="Arial" panose="020B0604020202020204" pitchFamily="34" charset="0"/>
              <a:buChar char="•"/>
            </a:pPr>
            <a:r>
              <a:rPr lang="en-US" dirty="0"/>
              <a:t>Best to develop comprehensive list first, then prioritize and trim.</a:t>
            </a:r>
          </a:p>
          <a:p>
            <a:pPr marL="319624" indent="-171450">
              <a:lnSpc>
                <a:spcPct val="90000"/>
              </a:lnSpc>
              <a:buFont typeface="Arial" panose="020B0604020202020204" pitchFamily="34" charset="0"/>
              <a:buChar char="•"/>
            </a:pPr>
            <a:r>
              <a:rPr lang="en-US" dirty="0"/>
              <a:t>Keep in mind not to have too many items in any given collection mode – consider burden for data providers</a:t>
            </a:r>
          </a:p>
        </p:txBody>
      </p:sp>
    </p:spTree>
    <p:extLst>
      <p:ext uri="{BB962C8B-B14F-4D97-AF65-F5344CB8AC3E}">
        <p14:creationId xmlns:p14="http://schemas.microsoft.com/office/powerpoint/2010/main" val="248716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9829C0-6274-3B00-17B8-C28D2D41AB41}"/>
              </a:ext>
            </a:extLst>
          </p:cNvPr>
          <p:cNvSpPr>
            <a:spLocks noGrp="1"/>
          </p:cNvSpPr>
          <p:nvPr>
            <p:ph type="title"/>
          </p:nvPr>
        </p:nvSpPr>
        <p:spPr/>
        <p:txBody>
          <a:bodyPr/>
          <a:lstStyle/>
          <a:p>
            <a:r>
              <a:rPr lang="en-US" dirty="0"/>
              <a:t>Data Sources</a:t>
            </a:r>
          </a:p>
        </p:txBody>
      </p:sp>
      <p:graphicFrame>
        <p:nvGraphicFramePr>
          <p:cNvPr id="5" name="Content Placeholder 4">
            <a:extLst>
              <a:ext uri="{FF2B5EF4-FFF2-40B4-BE49-F238E27FC236}">
                <a16:creationId xmlns:a16="http://schemas.microsoft.com/office/drawing/2014/main" id="{9BA5BBB1-78F3-0EE5-B65F-C3959DE5B8A6}"/>
              </a:ext>
            </a:extLst>
          </p:cNvPr>
          <p:cNvGraphicFramePr>
            <a:graphicFrameLocks noGrp="1"/>
          </p:cNvGraphicFramePr>
          <p:nvPr>
            <p:ph idx="1"/>
            <p:extLst>
              <p:ext uri="{D42A27DB-BD31-4B8C-83A1-F6EECF244321}">
                <p14:modId xmlns:p14="http://schemas.microsoft.com/office/powerpoint/2010/main" val="3156350232"/>
              </p:ext>
            </p:extLst>
          </p:nvPr>
        </p:nvGraphicFramePr>
        <p:xfrm>
          <a:off x="136525" y="1219200"/>
          <a:ext cx="8842375" cy="472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62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7EE4A-60D6-3F90-AF17-AF99F7236E59}"/>
              </a:ext>
            </a:extLst>
          </p:cNvPr>
          <p:cNvSpPr>
            <a:spLocks noGrp="1"/>
          </p:cNvSpPr>
          <p:nvPr>
            <p:ph type="title"/>
          </p:nvPr>
        </p:nvSpPr>
        <p:spPr/>
        <p:txBody>
          <a:bodyPr/>
          <a:lstStyle/>
          <a:p>
            <a:r>
              <a:rPr lang="en-US" dirty="0"/>
              <a:t>Map Research Questions to Data Elements and Data Sources</a:t>
            </a:r>
          </a:p>
        </p:txBody>
      </p:sp>
      <p:pic>
        <p:nvPicPr>
          <p:cNvPr id="7" name="Content Placeholder 6">
            <a:extLst>
              <a:ext uri="{FF2B5EF4-FFF2-40B4-BE49-F238E27FC236}">
                <a16:creationId xmlns:a16="http://schemas.microsoft.com/office/drawing/2014/main" id="{06418D8F-29C4-DCCC-2999-A90756868372}"/>
              </a:ext>
            </a:extLst>
          </p:cNvPr>
          <p:cNvPicPr>
            <a:picLocks noGrp="1" noChangeAspect="1"/>
          </p:cNvPicPr>
          <p:nvPr>
            <p:ph idx="1"/>
          </p:nvPr>
        </p:nvPicPr>
        <p:blipFill>
          <a:blip r:embed="rId2"/>
          <a:stretch>
            <a:fillRect/>
          </a:stretch>
        </p:blipFill>
        <p:spPr>
          <a:xfrm>
            <a:off x="603417" y="1453416"/>
            <a:ext cx="7937165" cy="3107226"/>
          </a:xfrm>
        </p:spPr>
      </p:pic>
      <p:sp>
        <p:nvSpPr>
          <p:cNvPr id="8" name="TextBox 7">
            <a:extLst>
              <a:ext uri="{FF2B5EF4-FFF2-40B4-BE49-F238E27FC236}">
                <a16:creationId xmlns:a16="http://schemas.microsoft.com/office/drawing/2014/main" id="{44573FC4-7B7E-84A4-B28A-856844E9A37D}"/>
              </a:ext>
            </a:extLst>
          </p:cNvPr>
          <p:cNvSpPr txBox="1"/>
          <p:nvPr/>
        </p:nvSpPr>
        <p:spPr>
          <a:xfrm>
            <a:off x="4446872" y="5409398"/>
            <a:ext cx="4436296" cy="923330"/>
          </a:xfrm>
          <a:prstGeom prst="rect">
            <a:avLst/>
          </a:prstGeom>
          <a:noFill/>
        </p:spPr>
        <p:txBody>
          <a:bodyPr wrap="square" rtlCol="0">
            <a:spAutoFit/>
          </a:bodyPr>
          <a:lstStyle/>
          <a:p>
            <a:r>
              <a:rPr lang="en-US" dirty="0">
                <a:solidFill>
                  <a:schemeClr val="accent1"/>
                </a:solidFill>
                <a:latin typeface="Century Gothic" panose="020B0502020202020204" pitchFamily="34" charset="0"/>
                <a:ea typeface="+mj-ea"/>
                <a:cs typeface="Times New Roman" panose="02020603050405020304" pitchFamily="18" charset="0"/>
              </a:rPr>
              <a:t>RQ = Research Question</a:t>
            </a:r>
          </a:p>
          <a:p>
            <a:r>
              <a:rPr lang="en-US" dirty="0">
                <a:solidFill>
                  <a:schemeClr val="accent1"/>
                </a:solidFill>
                <a:latin typeface="Century Gothic" panose="020B0502020202020204" pitchFamily="34" charset="0"/>
                <a:ea typeface="+mj-ea"/>
                <a:cs typeface="Times New Roman" panose="02020603050405020304" pitchFamily="18" charset="0"/>
              </a:rPr>
              <a:t>DE = Data Element</a:t>
            </a:r>
          </a:p>
          <a:p>
            <a:r>
              <a:rPr lang="en-US" dirty="0">
                <a:solidFill>
                  <a:schemeClr val="accent1"/>
                </a:solidFill>
                <a:latin typeface="Century Gothic" panose="020B0502020202020204" pitchFamily="34" charset="0"/>
                <a:ea typeface="+mj-ea"/>
                <a:cs typeface="Times New Roman" panose="02020603050405020304" pitchFamily="18" charset="0"/>
              </a:rPr>
              <a:t>LMS = Learning Management System</a:t>
            </a:r>
          </a:p>
        </p:txBody>
      </p:sp>
    </p:spTree>
    <p:extLst>
      <p:ext uri="{BB962C8B-B14F-4D97-AF65-F5344CB8AC3E}">
        <p14:creationId xmlns:p14="http://schemas.microsoft.com/office/powerpoint/2010/main" val="342776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0427-2199-66E4-8A73-BB2EEF7F4B84}"/>
              </a:ext>
            </a:extLst>
          </p:cNvPr>
          <p:cNvSpPr>
            <a:spLocks noGrp="1"/>
          </p:cNvSpPr>
          <p:nvPr>
            <p:ph type="title"/>
          </p:nvPr>
        </p:nvSpPr>
        <p:spPr/>
        <p:txBody>
          <a:bodyPr/>
          <a:lstStyle/>
          <a:p>
            <a:r>
              <a:rPr lang="en-US" dirty="0"/>
              <a:t>Data Collection</a:t>
            </a:r>
          </a:p>
        </p:txBody>
      </p:sp>
      <p:sp>
        <p:nvSpPr>
          <p:cNvPr id="4" name="Content Placeholder 3">
            <a:extLst>
              <a:ext uri="{FF2B5EF4-FFF2-40B4-BE49-F238E27FC236}">
                <a16:creationId xmlns:a16="http://schemas.microsoft.com/office/drawing/2014/main" id="{14C3FA92-F42C-8D41-8780-D85E5F4FA005}"/>
              </a:ext>
            </a:extLst>
          </p:cNvPr>
          <p:cNvSpPr>
            <a:spLocks noGrp="1"/>
          </p:cNvSpPr>
          <p:nvPr>
            <p:ph sz="quarter" idx="12"/>
          </p:nvPr>
        </p:nvSpPr>
        <p:spPr>
          <a:xfrm>
            <a:off x="137162" y="1219200"/>
            <a:ext cx="4206241" cy="2505777"/>
          </a:xfrm>
        </p:spPr>
        <p:txBody>
          <a:bodyPr/>
          <a:lstStyle/>
          <a:p>
            <a:r>
              <a:rPr lang="en-US" dirty="0"/>
              <a:t>Instrument development</a:t>
            </a:r>
          </a:p>
          <a:p>
            <a:r>
              <a:rPr lang="en-US" dirty="0"/>
              <a:t>Communication </a:t>
            </a:r>
          </a:p>
          <a:p>
            <a:r>
              <a:rPr lang="en-US" dirty="0"/>
              <a:t>Incentives</a:t>
            </a:r>
          </a:p>
          <a:p>
            <a:r>
              <a:rPr lang="en-US" dirty="0"/>
              <a:t>Timing</a:t>
            </a:r>
          </a:p>
          <a:p>
            <a:r>
              <a:rPr lang="en-US" dirty="0"/>
              <a:t>Format</a:t>
            </a:r>
          </a:p>
          <a:p>
            <a:r>
              <a:rPr lang="en-US" dirty="0"/>
              <a:t>Confidentiality </a:t>
            </a:r>
          </a:p>
          <a:p>
            <a:r>
              <a:rPr lang="en-US" dirty="0"/>
              <a:t>IRB</a:t>
            </a:r>
          </a:p>
          <a:p>
            <a:r>
              <a:rPr lang="en-US" dirty="0"/>
              <a:t>Burden</a:t>
            </a:r>
          </a:p>
        </p:txBody>
      </p:sp>
      <p:pic>
        <p:nvPicPr>
          <p:cNvPr id="6" name="Content Placeholder 8">
            <a:extLst>
              <a:ext uri="{FF2B5EF4-FFF2-40B4-BE49-F238E27FC236}">
                <a16:creationId xmlns:a16="http://schemas.microsoft.com/office/drawing/2014/main" id="{B4D83069-BEF7-33F1-D009-9D597D0B9977}"/>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44" r="44"/>
          <a:stretch/>
        </p:blipFill>
        <p:spPr>
          <a:xfrm>
            <a:off x="4016508" y="1219200"/>
            <a:ext cx="4324351" cy="3657600"/>
          </a:xfrm>
          <a:prstGeom prst="rect">
            <a:avLst/>
          </a:prstGeom>
          <a:noFill/>
        </p:spPr>
      </p:pic>
    </p:spTree>
    <p:extLst>
      <p:ext uri="{BB962C8B-B14F-4D97-AF65-F5344CB8AC3E}">
        <p14:creationId xmlns:p14="http://schemas.microsoft.com/office/powerpoint/2010/main" val="377885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030A-CF97-4EB3-3E99-3DD1072EA1E6}"/>
              </a:ext>
            </a:extLst>
          </p:cNvPr>
          <p:cNvSpPr>
            <a:spLocks noGrp="1"/>
          </p:cNvSpPr>
          <p:nvPr>
            <p:ph type="title"/>
          </p:nvPr>
        </p:nvSpPr>
        <p:spPr/>
        <p:txBody>
          <a:bodyPr/>
          <a:lstStyle/>
          <a:p>
            <a:r>
              <a:rPr lang="en-US" dirty="0"/>
              <a:t>Analysis</a:t>
            </a:r>
          </a:p>
        </p:txBody>
      </p:sp>
      <p:sp>
        <p:nvSpPr>
          <p:cNvPr id="4" name="Content Placeholder 3">
            <a:extLst>
              <a:ext uri="{FF2B5EF4-FFF2-40B4-BE49-F238E27FC236}">
                <a16:creationId xmlns:a16="http://schemas.microsoft.com/office/drawing/2014/main" id="{3485614F-A144-A08E-AFD3-4AB05DD9470C}"/>
              </a:ext>
            </a:extLst>
          </p:cNvPr>
          <p:cNvSpPr>
            <a:spLocks noGrp="1"/>
          </p:cNvSpPr>
          <p:nvPr>
            <p:ph sz="quarter" idx="12"/>
          </p:nvPr>
        </p:nvSpPr>
        <p:spPr/>
        <p:txBody>
          <a:bodyPr/>
          <a:lstStyle/>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Quantitative</a:t>
            </a:r>
          </a:p>
          <a:p>
            <a:pPr marL="914400" lvl="1"/>
            <a:r>
              <a:rPr lang="en-US" sz="2200" dirty="0">
                <a:latin typeface="Arial" panose="020B0604020202020204" pitchFamily="34" charset="0"/>
                <a:cs typeface="Arial" panose="020B0604020202020204" pitchFamily="34" charset="0"/>
              </a:rPr>
              <a:t>Survey data</a:t>
            </a:r>
          </a:p>
          <a:p>
            <a:pPr marL="914400" lvl="1"/>
            <a:r>
              <a:rPr lang="en-US" sz="2200" dirty="0">
                <a:latin typeface="Arial" panose="020B0604020202020204" pitchFamily="34" charset="0"/>
                <a:cs typeface="Arial" panose="020B0604020202020204" pitchFamily="34" charset="0"/>
              </a:rPr>
              <a:t>Administrative data</a:t>
            </a: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Qualitative</a:t>
            </a:r>
          </a:p>
          <a:p>
            <a:pPr marL="9144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Focus groups/interviews</a:t>
            </a:r>
          </a:p>
          <a:p>
            <a:pPr marL="9144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Coding by themes</a:t>
            </a:r>
          </a:p>
          <a:p>
            <a:pPr marL="9144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Member checking</a:t>
            </a: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Rubric ratings </a:t>
            </a:r>
          </a:p>
          <a:p>
            <a:pPr marL="914400" lvl="1"/>
            <a:r>
              <a:rPr lang="en-US" sz="2200" dirty="0">
                <a:latin typeface="Arial" panose="020B0604020202020204" pitchFamily="34" charset="0"/>
                <a:cs typeface="Arial" panose="020B0604020202020204" pitchFamily="34" charset="0"/>
              </a:rPr>
              <a:t>Identify appropriate frameworks for assessing hybrid course design and delivery </a:t>
            </a:r>
          </a:p>
          <a:p>
            <a:endParaRPr lang="en-US" dirty="0"/>
          </a:p>
        </p:txBody>
      </p:sp>
      <p:pic>
        <p:nvPicPr>
          <p:cNvPr id="6" name="Picture Placeholder 11">
            <a:extLst>
              <a:ext uri="{FF2B5EF4-FFF2-40B4-BE49-F238E27FC236}">
                <a16:creationId xmlns:a16="http://schemas.microsoft.com/office/drawing/2014/main" id="{03165DC2-9C84-6DD6-A75A-FDDB18FEF61B}"/>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7301" r="7301"/>
          <a:stretch/>
        </p:blipFill>
        <p:spPr>
          <a:xfrm>
            <a:off x="4343403" y="1565283"/>
            <a:ext cx="4406900" cy="3727434"/>
          </a:xfrm>
          <a:prstGeom prst="rect">
            <a:avLst/>
          </a:prstGeom>
        </p:spPr>
      </p:pic>
    </p:spTree>
    <p:extLst>
      <p:ext uri="{BB962C8B-B14F-4D97-AF65-F5344CB8AC3E}">
        <p14:creationId xmlns:p14="http://schemas.microsoft.com/office/powerpoint/2010/main" val="223937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109-FF2E-1062-C697-D3D3343574FA}"/>
              </a:ext>
            </a:extLst>
          </p:cNvPr>
          <p:cNvSpPr>
            <a:spLocks noGrp="1"/>
          </p:cNvSpPr>
          <p:nvPr>
            <p:ph type="title"/>
          </p:nvPr>
        </p:nvSpPr>
        <p:spPr/>
        <p:txBody>
          <a:bodyPr/>
          <a:lstStyle/>
          <a:p>
            <a:r>
              <a:rPr lang="en-US" dirty="0"/>
              <a:t>Lessons Learned - Successes</a:t>
            </a:r>
          </a:p>
        </p:txBody>
      </p:sp>
      <p:sp>
        <p:nvSpPr>
          <p:cNvPr id="4" name="Content Placeholder 3">
            <a:extLst>
              <a:ext uri="{FF2B5EF4-FFF2-40B4-BE49-F238E27FC236}">
                <a16:creationId xmlns:a16="http://schemas.microsoft.com/office/drawing/2014/main" id="{3AA7C713-2940-D93D-974F-AFE0D34251DE}"/>
              </a:ext>
            </a:extLst>
          </p:cNvPr>
          <p:cNvSpPr>
            <a:spLocks noGrp="1"/>
          </p:cNvSpPr>
          <p:nvPr>
            <p:ph sz="quarter" idx="12"/>
          </p:nvPr>
        </p:nvSpPr>
        <p:spPr>
          <a:xfrm>
            <a:off x="165100" y="2002857"/>
            <a:ext cx="4206241" cy="2852286"/>
          </a:xfrm>
        </p:spPr>
        <p:txBody>
          <a:bodyPr/>
          <a:lstStyle/>
          <a:p>
            <a:pPr marL="914400" indent="-457200"/>
            <a:r>
              <a:rPr lang="en-US" dirty="0"/>
              <a:t>Essential to have a “Study Champion” on campus</a:t>
            </a:r>
          </a:p>
          <a:p>
            <a:pPr marL="914400" indent="-457200"/>
            <a:r>
              <a:rPr lang="en-US" dirty="0"/>
              <a:t>Collaborative funder</a:t>
            </a:r>
          </a:p>
          <a:p>
            <a:pPr marL="914400" indent="-457200"/>
            <a:r>
              <a:rPr lang="en-US" dirty="0"/>
              <a:t>Incentives help increase response!</a:t>
            </a:r>
          </a:p>
          <a:p>
            <a:pPr marL="914400" indent="-457200"/>
            <a:r>
              <a:rPr lang="en-US" dirty="0"/>
              <a:t>Vary data collection methods to see the full picture</a:t>
            </a:r>
          </a:p>
          <a:p>
            <a:endParaRPr lang="en-US" dirty="0"/>
          </a:p>
        </p:txBody>
      </p:sp>
      <p:pic>
        <p:nvPicPr>
          <p:cNvPr id="11" name="Content Placeholder 10" descr="Arrows pointing up">
            <a:extLst>
              <a:ext uri="{FF2B5EF4-FFF2-40B4-BE49-F238E27FC236}">
                <a16:creationId xmlns:a16="http://schemas.microsoft.com/office/drawing/2014/main" id="{D055F5DA-B7BD-FBD6-5F16-C72894F46C8A}"/>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0" y="1546278"/>
            <a:ext cx="4406900" cy="4400444"/>
          </a:xfrm>
        </p:spPr>
      </p:pic>
    </p:spTree>
    <p:extLst>
      <p:ext uri="{BB962C8B-B14F-4D97-AF65-F5344CB8AC3E}">
        <p14:creationId xmlns:p14="http://schemas.microsoft.com/office/powerpoint/2010/main" val="415970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109-FF2E-1062-C697-D3D3343574FA}"/>
              </a:ext>
            </a:extLst>
          </p:cNvPr>
          <p:cNvSpPr>
            <a:spLocks noGrp="1"/>
          </p:cNvSpPr>
          <p:nvPr>
            <p:ph type="title"/>
          </p:nvPr>
        </p:nvSpPr>
        <p:spPr/>
        <p:txBody>
          <a:bodyPr/>
          <a:lstStyle/>
          <a:p>
            <a:r>
              <a:rPr lang="en-US" dirty="0"/>
              <a:t>Lessons Learned - Challenges</a:t>
            </a:r>
          </a:p>
        </p:txBody>
      </p:sp>
      <p:sp>
        <p:nvSpPr>
          <p:cNvPr id="4" name="Content Placeholder 3">
            <a:extLst>
              <a:ext uri="{FF2B5EF4-FFF2-40B4-BE49-F238E27FC236}">
                <a16:creationId xmlns:a16="http://schemas.microsoft.com/office/drawing/2014/main" id="{3AA7C713-2940-D93D-974F-AFE0D34251DE}"/>
              </a:ext>
            </a:extLst>
          </p:cNvPr>
          <p:cNvSpPr>
            <a:spLocks noGrp="1"/>
          </p:cNvSpPr>
          <p:nvPr>
            <p:ph sz="quarter" idx="12"/>
          </p:nvPr>
        </p:nvSpPr>
        <p:spPr>
          <a:xfrm>
            <a:off x="165100" y="2002857"/>
            <a:ext cx="4206241" cy="2852286"/>
          </a:xfrm>
        </p:spPr>
        <p:txBody>
          <a:bodyPr/>
          <a:lstStyle/>
          <a:p>
            <a:pPr marL="914400" indent="-457200">
              <a:spcAft>
                <a:spcPts val="600"/>
              </a:spcAft>
              <a:buFont typeface="Arial" panose="020B0604020202020204" pitchFamily="34" charset="0"/>
              <a:buChar char="•"/>
            </a:pPr>
            <a:r>
              <a:rPr lang="en-US" sz="2000" dirty="0"/>
              <a:t>Engagement</a:t>
            </a:r>
          </a:p>
          <a:p>
            <a:pPr marL="914400" indent="-457200">
              <a:spcAft>
                <a:spcPts val="600"/>
              </a:spcAft>
              <a:buFont typeface="Arial" panose="020B0604020202020204" pitchFamily="34" charset="0"/>
              <a:buChar char="•"/>
            </a:pPr>
            <a:r>
              <a:rPr lang="en-US" sz="2000" dirty="0"/>
              <a:t>Negotiating confidentiality protections</a:t>
            </a:r>
          </a:p>
          <a:p>
            <a:pPr marL="914400" indent="-457200">
              <a:spcAft>
                <a:spcPts val="600"/>
              </a:spcAft>
              <a:buFont typeface="Arial" panose="020B0604020202020204" pitchFamily="34" charset="0"/>
              <a:buChar char="•"/>
            </a:pPr>
            <a:r>
              <a:rPr lang="en-US" sz="2000" dirty="0"/>
              <a:t>Administrative data acquisition</a:t>
            </a:r>
          </a:p>
          <a:p>
            <a:pPr marL="914400" indent="-457200">
              <a:spcAft>
                <a:spcPts val="600"/>
              </a:spcAft>
              <a:buFont typeface="Arial" panose="020B0604020202020204" pitchFamily="34" charset="0"/>
              <a:buChar char="•"/>
            </a:pPr>
            <a:r>
              <a:rPr lang="en-US" sz="2000" dirty="0"/>
              <a:t>Data analysis</a:t>
            </a:r>
          </a:p>
          <a:p>
            <a:endParaRPr lang="en-US" dirty="0"/>
          </a:p>
        </p:txBody>
      </p:sp>
      <p:pic>
        <p:nvPicPr>
          <p:cNvPr id="8" name="Content Placeholder 7" descr="Maze">
            <a:extLst>
              <a:ext uri="{FF2B5EF4-FFF2-40B4-BE49-F238E27FC236}">
                <a16:creationId xmlns:a16="http://schemas.microsoft.com/office/drawing/2014/main" id="{B8F39E0D-3A6D-A968-D2A8-52157518215C}"/>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0" y="2277892"/>
            <a:ext cx="4406900" cy="2937216"/>
          </a:xfrm>
        </p:spPr>
      </p:pic>
    </p:spTree>
    <p:extLst>
      <p:ext uri="{BB962C8B-B14F-4D97-AF65-F5344CB8AC3E}">
        <p14:creationId xmlns:p14="http://schemas.microsoft.com/office/powerpoint/2010/main" val="242589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1EB8-9086-D844-BC34-FAA8CF61F215}"/>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BE5C98B9-1639-C747-97DE-5D0A2FF5E441}"/>
              </a:ext>
            </a:extLst>
          </p:cNvPr>
          <p:cNvSpPr>
            <a:spLocks noGrp="1"/>
          </p:cNvSpPr>
          <p:nvPr>
            <p:ph type="body" sz="quarter" idx="15"/>
          </p:nvPr>
        </p:nvSpPr>
        <p:spPr/>
        <p:txBody>
          <a:bodyPr/>
          <a:lstStyle/>
          <a:p>
            <a:r>
              <a:rPr lang="en-US" b="1" dirty="0"/>
              <a:t>Tiffane Cochran, AccessLex Institute</a:t>
            </a:r>
          </a:p>
          <a:p>
            <a:r>
              <a:rPr lang="en-US" dirty="0">
                <a:solidFill>
                  <a:schemeClr val="bg1"/>
                </a:solidFill>
                <a:hlinkClick r:id="rId2">
                  <a:extLst>
                    <a:ext uri="{A12FA001-AC4F-418D-AE19-62706E023703}">
                      <ahyp:hlinkClr xmlns:ahyp="http://schemas.microsoft.com/office/drawing/2018/hyperlinkcolor" val="tx"/>
                    </a:ext>
                  </a:extLst>
                </a:hlinkClick>
              </a:rPr>
              <a:t>tcochran@accesslex.org</a:t>
            </a:r>
            <a:endParaRPr lang="en-US" dirty="0">
              <a:solidFill>
                <a:schemeClr val="bg1"/>
              </a:solidFill>
            </a:endParaRPr>
          </a:p>
          <a:p>
            <a:endParaRPr lang="en-US" dirty="0"/>
          </a:p>
          <a:p>
            <a:r>
              <a:rPr lang="en-US" b="1" dirty="0"/>
              <a:t>Nicole Tate, RTI International</a:t>
            </a:r>
          </a:p>
          <a:p>
            <a:r>
              <a:rPr lang="en-US" b="1" dirty="0">
                <a:solidFill>
                  <a:schemeClr val="bg1"/>
                </a:solidFill>
              </a:rPr>
              <a:t>ntate@rti.org</a:t>
            </a:r>
          </a:p>
        </p:txBody>
      </p:sp>
    </p:spTree>
    <p:extLst>
      <p:ext uri="{BB962C8B-B14F-4D97-AF65-F5344CB8AC3E}">
        <p14:creationId xmlns:p14="http://schemas.microsoft.com/office/powerpoint/2010/main" val="222855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dirty="0"/>
              <a:t>Introductions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sz="quarter" idx="12"/>
          </p:nvPr>
        </p:nvSpPr>
        <p:spPr>
          <a:xfrm>
            <a:off x="4676274" y="5238859"/>
            <a:ext cx="4206241" cy="763285"/>
          </a:xfrm>
        </p:spPr>
        <p:txBody>
          <a:bodyPr/>
          <a:lstStyle/>
          <a:p>
            <a:pPr marL="0" indent="0" algn="ctr">
              <a:buNone/>
            </a:pPr>
            <a:r>
              <a:rPr lang="en-US" dirty="0"/>
              <a:t>Nicole Tate </a:t>
            </a:r>
          </a:p>
          <a:p>
            <a:pPr marL="0" indent="0" algn="ctr">
              <a:buNone/>
            </a:pPr>
            <a:r>
              <a:rPr lang="en-US" dirty="0"/>
              <a:t>RTI International</a:t>
            </a:r>
          </a:p>
          <a:p>
            <a:endParaRPr lang="en-US" dirty="0"/>
          </a:p>
        </p:txBody>
      </p:sp>
      <p:pic>
        <p:nvPicPr>
          <p:cNvPr id="6" name="Picture Placeholder 11" descr="A person in a green shirt&#10;&#10;Description automatically generated">
            <a:extLst>
              <a:ext uri="{FF2B5EF4-FFF2-40B4-BE49-F238E27FC236}">
                <a16:creationId xmlns:a16="http://schemas.microsoft.com/office/drawing/2014/main" id="{DA267169-6F8E-41F3-4E07-DA6A3FFDA35C}"/>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572000" y="2278201"/>
            <a:ext cx="4406900" cy="2936597"/>
          </a:xfrm>
        </p:spPr>
      </p:pic>
      <p:pic>
        <p:nvPicPr>
          <p:cNvPr id="8" name="Picture 7">
            <a:extLst>
              <a:ext uri="{FF2B5EF4-FFF2-40B4-BE49-F238E27FC236}">
                <a16:creationId xmlns:a16="http://schemas.microsoft.com/office/drawing/2014/main" id="{27FD4EF1-C979-FD28-818F-4F16E7EAB683}"/>
              </a:ext>
            </a:extLst>
          </p:cNvPr>
          <p:cNvPicPr>
            <a:picLocks noChangeAspect="1"/>
          </p:cNvPicPr>
          <p:nvPr/>
        </p:nvPicPr>
        <p:blipFill>
          <a:blip r:embed="rId4"/>
          <a:stretch>
            <a:fillRect/>
          </a:stretch>
        </p:blipFill>
        <p:spPr>
          <a:xfrm>
            <a:off x="238924" y="2278200"/>
            <a:ext cx="4273796" cy="2936597"/>
          </a:xfrm>
          <a:prstGeom prst="rect">
            <a:avLst/>
          </a:prstGeom>
        </p:spPr>
      </p:pic>
      <p:sp>
        <p:nvSpPr>
          <p:cNvPr id="9" name="Content Placeholder 3">
            <a:extLst>
              <a:ext uri="{FF2B5EF4-FFF2-40B4-BE49-F238E27FC236}">
                <a16:creationId xmlns:a16="http://schemas.microsoft.com/office/drawing/2014/main" id="{ACCC5930-E77C-4BCB-1D2B-137B670C8490}"/>
              </a:ext>
            </a:extLst>
          </p:cNvPr>
          <p:cNvSpPr txBox="1">
            <a:spLocks/>
          </p:cNvSpPr>
          <p:nvPr/>
        </p:nvSpPr>
        <p:spPr bwMode="auto">
          <a:xfrm>
            <a:off x="225208" y="5253296"/>
            <a:ext cx="4333076" cy="763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0" indent="0" algn="ctr">
              <a:buNone/>
            </a:pPr>
            <a:r>
              <a:rPr lang="en-US" kern="0" dirty="0"/>
              <a:t>Tiffane Cochran</a:t>
            </a:r>
          </a:p>
          <a:p>
            <a:pPr marL="0" indent="0" algn="ctr">
              <a:buNone/>
            </a:pPr>
            <a:r>
              <a:rPr lang="en-US" kern="0" dirty="0"/>
              <a:t>AccessLex Institute</a:t>
            </a:r>
          </a:p>
          <a:p>
            <a:endParaRPr lang="en-US" kern="0" dirty="0"/>
          </a:p>
        </p:txBody>
      </p:sp>
    </p:spTree>
    <p:extLst>
      <p:ext uri="{BB962C8B-B14F-4D97-AF65-F5344CB8AC3E}">
        <p14:creationId xmlns:p14="http://schemas.microsoft.com/office/powerpoint/2010/main" val="39056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a:xfrm>
            <a:off x="137160" y="146351"/>
            <a:ext cx="8842248" cy="763285"/>
          </a:xfrm>
        </p:spPr>
        <p:txBody>
          <a:bodyPr/>
          <a:lstStyle/>
          <a:p>
            <a:r>
              <a:rPr lang="en-US" dirty="0"/>
              <a:t>Background</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pPr marL="457200" indent="-457200">
              <a:lnSpc>
                <a:spcPct val="107000"/>
              </a:lnSpc>
              <a:spcAft>
                <a:spcPts val="800"/>
              </a:spcAft>
              <a:buFont typeface="Arial" panose="020B0604020202020204" pitchFamily="34" charset="0"/>
              <a:buChar char="•"/>
            </a:pPr>
            <a:r>
              <a:rPr lang="en-US" sz="2000" dirty="0">
                <a:solidFill>
                  <a:srgbClr val="002B49"/>
                </a:solidFill>
              </a:rPr>
              <a:t>Expansion of ABA-approved Hybrid J.D. programs</a:t>
            </a:r>
            <a:r>
              <a:rPr lang="en-US" dirty="0">
                <a:solidFill>
                  <a:srgbClr val="002B49"/>
                </a:solidFill>
              </a:rPr>
              <a:t>, prior to Covid-19 pandemic</a:t>
            </a:r>
            <a:endParaRPr lang="en-US" sz="2000" dirty="0">
              <a:solidFill>
                <a:srgbClr val="002B49"/>
              </a:solidFill>
            </a:endParaRPr>
          </a:p>
          <a:p>
            <a:pPr marL="457200" indent="-457200">
              <a:lnSpc>
                <a:spcPct val="107000"/>
              </a:lnSpc>
              <a:spcAft>
                <a:spcPts val="800"/>
              </a:spcAft>
              <a:buFont typeface="Arial" panose="020B0604020202020204" pitchFamily="34" charset="0"/>
              <a:buChar char="•"/>
            </a:pPr>
            <a:r>
              <a:rPr lang="en-US" sz="2000" dirty="0">
                <a:solidFill>
                  <a:srgbClr val="002B49"/>
                </a:solidFill>
              </a:rPr>
              <a:t>Limited research on Hybrid J.D. programs</a:t>
            </a:r>
          </a:p>
          <a:p>
            <a:pPr marL="457200" indent="-457200">
              <a:lnSpc>
                <a:spcPct val="107000"/>
              </a:lnSpc>
              <a:spcAft>
                <a:spcPts val="800"/>
              </a:spcAft>
              <a:buFont typeface="Arial" panose="020B0604020202020204" pitchFamily="34" charset="0"/>
              <a:buChar char="•"/>
            </a:pPr>
            <a:r>
              <a:rPr lang="en-US" sz="2000" dirty="0">
                <a:solidFill>
                  <a:srgbClr val="002B49"/>
                </a:solidFill>
              </a:rPr>
              <a:t>AccessLex Institute sponsored an assessment of early hybrid J.D. programs</a:t>
            </a:r>
          </a:p>
          <a:p>
            <a:pPr marL="457200" indent="-457200">
              <a:lnSpc>
                <a:spcPct val="107000"/>
              </a:lnSpc>
              <a:spcAft>
                <a:spcPts val="800"/>
              </a:spcAft>
              <a:buFont typeface="Arial" panose="020B0604020202020204" pitchFamily="34" charset="0"/>
              <a:buChar char="•"/>
            </a:pPr>
            <a:r>
              <a:rPr lang="en-US" sz="2000" dirty="0">
                <a:solidFill>
                  <a:srgbClr val="002B49"/>
                </a:solidFill>
              </a:rPr>
              <a:t>The evaluation was conducted in partnership with RTI International and participating institutions</a:t>
            </a:r>
          </a:p>
          <a:p>
            <a:pPr marL="457200" indent="-457200">
              <a:lnSpc>
                <a:spcPct val="107000"/>
              </a:lnSpc>
              <a:spcAft>
                <a:spcPts val="800"/>
              </a:spcAft>
              <a:buFont typeface="Arial" panose="020B0604020202020204" pitchFamily="34" charset="0"/>
              <a:buChar char="•"/>
            </a:pPr>
            <a:endParaRPr lang="en-US" sz="2000" dirty="0">
              <a:solidFill>
                <a:srgbClr val="002B49"/>
              </a:solidFill>
            </a:endParaRPr>
          </a:p>
          <a:p>
            <a:pPr marL="0" indent="0" algn="ctr">
              <a:lnSpc>
                <a:spcPct val="107000"/>
              </a:lnSpc>
              <a:spcAft>
                <a:spcPts val="800"/>
              </a:spcAft>
              <a:buNone/>
            </a:pPr>
            <a:r>
              <a:rPr lang="en-US" sz="2000" i="1" dirty="0">
                <a:solidFill>
                  <a:srgbClr val="002B49"/>
                </a:solidFill>
              </a:rPr>
              <a:t>What have we learned?</a:t>
            </a:r>
          </a:p>
          <a:p>
            <a:pPr marL="457200" indent="-457200">
              <a:lnSpc>
                <a:spcPct val="107000"/>
              </a:lnSpc>
              <a:spcAft>
                <a:spcPts val="800"/>
              </a:spcAft>
              <a:buFont typeface="Arial" panose="020B0604020202020204" pitchFamily="34" charset="0"/>
              <a:buChar char="•"/>
            </a:pPr>
            <a:endParaRPr lang="en-US" sz="2000" dirty="0">
              <a:solidFill>
                <a:srgbClr val="002B49"/>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184692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dirty="0"/>
              <a:t>Key Outcomes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pPr marL="287268" lvl="4" indent="0">
              <a:lnSpc>
                <a:spcPct val="107000"/>
              </a:lnSpc>
              <a:spcAft>
                <a:spcPts val="800"/>
              </a:spcAft>
              <a:buNone/>
              <a:defRPr/>
            </a:pPr>
            <a:r>
              <a:rPr lang="en-US" sz="2400" dirty="0">
                <a:solidFill>
                  <a:schemeClr val="bg1"/>
                </a:solidFill>
              </a:rPr>
              <a:t>Hybrid J.D. programs should be effective in…</a:t>
            </a:r>
          </a:p>
          <a:p>
            <a:pPr marL="630168" lvl="4" indent="-342900">
              <a:lnSpc>
                <a:spcPct val="107000"/>
              </a:lnSpc>
              <a:spcAft>
                <a:spcPts val="800"/>
              </a:spcAft>
              <a:defRPr/>
            </a:pPr>
            <a:r>
              <a:rPr lang="en-US" sz="2400" dirty="0">
                <a:solidFill>
                  <a:schemeClr val="bg1"/>
                </a:solidFill>
              </a:rPr>
              <a:t>producing law student </a:t>
            </a:r>
            <a:r>
              <a:rPr lang="en-US" sz="2400" b="1" dirty="0">
                <a:solidFill>
                  <a:schemeClr val="bg1"/>
                </a:solidFill>
              </a:rPr>
              <a:t>learning outcomes </a:t>
            </a:r>
            <a:r>
              <a:rPr lang="en-US" sz="2400" dirty="0">
                <a:solidFill>
                  <a:schemeClr val="bg1"/>
                </a:solidFill>
              </a:rPr>
              <a:t>as described in ABA Standard 302</a:t>
            </a:r>
          </a:p>
          <a:p>
            <a:pPr marL="630168" lvl="4" indent="-342900">
              <a:lnSpc>
                <a:spcPct val="107000"/>
              </a:lnSpc>
              <a:spcAft>
                <a:spcPts val="800"/>
              </a:spcAft>
              <a:defRPr/>
            </a:pPr>
            <a:r>
              <a:rPr lang="en-US" sz="2400" dirty="0">
                <a:solidFill>
                  <a:schemeClr val="bg1"/>
                </a:solidFill>
              </a:rPr>
              <a:t>fostering student </a:t>
            </a:r>
            <a:r>
              <a:rPr lang="en-US" sz="2400" b="1" dirty="0">
                <a:solidFill>
                  <a:schemeClr val="bg1"/>
                </a:solidFill>
              </a:rPr>
              <a:t>engagement</a:t>
            </a:r>
            <a:r>
              <a:rPr lang="en-US" sz="2400" dirty="0">
                <a:solidFill>
                  <a:schemeClr val="bg1"/>
                </a:solidFill>
              </a:rPr>
              <a:t> </a:t>
            </a:r>
          </a:p>
          <a:p>
            <a:pPr marL="630168" lvl="4" indent="-342900">
              <a:lnSpc>
                <a:spcPct val="107000"/>
              </a:lnSpc>
              <a:spcAft>
                <a:spcPts val="800"/>
              </a:spcAft>
              <a:defRPr/>
            </a:pPr>
            <a:r>
              <a:rPr lang="en-US" sz="2400" dirty="0">
                <a:solidFill>
                  <a:schemeClr val="bg1"/>
                </a:solidFill>
              </a:rPr>
              <a:t>expanding </a:t>
            </a:r>
            <a:r>
              <a:rPr lang="en-US" sz="2400" b="1" dirty="0">
                <a:solidFill>
                  <a:schemeClr val="bg1"/>
                </a:solidFill>
              </a:rPr>
              <a:t>access</a:t>
            </a:r>
            <a:r>
              <a:rPr lang="en-US" sz="2400" dirty="0">
                <a:solidFill>
                  <a:schemeClr val="bg1"/>
                </a:solidFill>
              </a:rPr>
              <a:t> to law school</a:t>
            </a:r>
            <a:endParaRPr lang="en-US" sz="2400" b="1" dirty="0">
              <a:solidFill>
                <a:schemeClr val="bg1"/>
              </a:solidFill>
            </a:endParaRPr>
          </a:p>
          <a:p>
            <a:endParaRPr lang="en-US" dirty="0"/>
          </a:p>
        </p:txBody>
      </p:sp>
    </p:spTree>
    <p:extLst>
      <p:ext uri="{BB962C8B-B14F-4D97-AF65-F5344CB8AC3E}">
        <p14:creationId xmlns:p14="http://schemas.microsoft.com/office/powerpoint/2010/main" val="172160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a:xfrm>
            <a:off x="137160" y="146351"/>
            <a:ext cx="8842248" cy="763285"/>
          </a:xfrm>
        </p:spPr>
        <p:txBody>
          <a:bodyPr/>
          <a:lstStyle/>
          <a:p>
            <a:r>
              <a:rPr lang="en-US" dirty="0"/>
              <a:t>ABA Standard 302 Learning Outcomes</a:t>
            </a:r>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pPr marL="0" indent="0">
              <a:lnSpc>
                <a:spcPct val="107000"/>
              </a:lnSpc>
              <a:spcAft>
                <a:spcPts val="800"/>
              </a:spcAft>
              <a:buNone/>
            </a:pPr>
            <a:r>
              <a:rPr lang="en-US" sz="2000" dirty="0">
                <a:solidFill>
                  <a:srgbClr val="002B49"/>
                </a:solidFill>
              </a:rPr>
              <a:t>A law school shall establish learning outcomes that shall, at a minimum, include competency in the following: </a:t>
            </a:r>
          </a:p>
          <a:p>
            <a:pPr marL="457200" indent="-457200">
              <a:lnSpc>
                <a:spcPct val="107000"/>
              </a:lnSpc>
              <a:spcAft>
                <a:spcPts val="800"/>
              </a:spcAft>
              <a:buFont typeface="+mj-lt"/>
              <a:buAutoNum type="alphaLcPeriod"/>
            </a:pPr>
            <a:r>
              <a:rPr lang="en-US" sz="2000" dirty="0">
                <a:solidFill>
                  <a:srgbClr val="002B49"/>
                </a:solidFill>
              </a:rPr>
              <a:t>Knowledge and understanding of substantive and procedural law; </a:t>
            </a:r>
          </a:p>
          <a:p>
            <a:pPr marL="457200" indent="-457200">
              <a:lnSpc>
                <a:spcPct val="107000"/>
              </a:lnSpc>
              <a:spcAft>
                <a:spcPts val="800"/>
              </a:spcAft>
              <a:buFont typeface="+mj-lt"/>
              <a:buAutoNum type="alphaLcPeriod"/>
            </a:pPr>
            <a:r>
              <a:rPr lang="en-US" sz="2000" dirty="0">
                <a:solidFill>
                  <a:srgbClr val="002B49"/>
                </a:solidFill>
              </a:rPr>
              <a:t>Legal analysis and reasoning, legal research, problem-solving, and written and oral communication in the legal context; </a:t>
            </a:r>
          </a:p>
          <a:p>
            <a:pPr marL="457200" indent="-457200">
              <a:lnSpc>
                <a:spcPct val="107000"/>
              </a:lnSpc>
              <a:spcAft>
                <a:spcPts val="800"/>
              </a:spcAft>
              <a:buFont typeface="+mj-lt"/>
              <a:buAutoNum type="alphaLcPeriod"/>
            </a:pPr>
            <a:r>
              <a:rPr lang="en-US" sz="2000" dirty="0">
                <a:solidFill>
                  <a:srgbClr val="002B49"/>
                </a:solidFill>
              </a:rPr>
              <a:t>Exercise of proper professional and ethical responsibilities to clients and the legal system; and </a:t>
            </a:r>
          </a:p>
          <a:p>
            <a:pPr marL="457200" indent="-457200">
              <a:lnSpc>
                <a:spcPct val="107000"/>
              </a:lnSpc>
              <a:spcAft>
                <a:spcPts val="800"/>
              </a:spcAft>
              <a:buFont typeface="+mj-lt"/>
              <a:buAutoNum type="alphaLcPeriod"/>
            </a:pPr>
            <a:r>
              <a:rPr lang="en-US" sz="2000" dirty="0">
                <a:solidFill>
                  <a:srgbClr val="002B49"/>
                </a:solidFill>
              </a:rPr>
              <a:t>Other professional skills needed for competent and ethical participation as a member of the legal profession.</a:t>
            </a:r>
          </a:p>
          <a:p>
            <a:pPr marL="0" indent="0" algn="r">
              <a:lnSpc>
                <a:spcPct val="107000"/>
              </a:lnSpc>
              <a:spcAft>
                <a:spcPts val="800"/>
              </a:spcAft>
              <a:buNone/>
            </a:pPr>
            <a:r>
              <a:rPr kumimoji="0" lang="en-US" sz="1200" b="0" i="0" u="none" strike="noStrike" kern="0" cap="none" spc="0" normalizeH="0" baseline="0" noProof="0" dirty="0">
                <a:ln>
                  <a:noFill/>
                </a:ln>
                <a:solidFill>
                  <a:sysClr val="windowText" lastClr="000000"/>
                </a:solidFill>
                <a:effectLst/>
                <a:uLnTx/>
                <a:uFillTx/>
                <a:hlinkClick r:id="rId3"/>
              </a:rPr>
              <a:t>2017-2018 ABA Standards Chapter 3 (americanbar.org)</a:t>
            </a:r>
            <a:endParaRPr lang="en-US" sz="1400" dirty="0">
              <a:solidFill>
                <a:srgbClr val="002B49"/>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118622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58E77-E626-1C40-B48E-3C18A626CB2B}"/>
              </a:ext>
            </a:extLst>
          </p:cNvPr>
          <p:cNvSpPr>
            <a:spLocks noGrp="1"/>
          </p:cNvSpPr>
          <p:nvPr>
            <p:ph type="title"/>
          </p:nvPr>
        </p:nvSpPr>
        <p:spPr>
          <a:xfrm>
            <a:off x="137160" y="182880"/>
            <a:ext cx="8842248" cy="1280160"/>
          </a:xfrm>
        </p:spPr>
        <p:txBody>
          <a:bodyPr wrap="square" anchor="ctr">
            <a:normAutofit/>
          </a:bodyPr>
          <a:lstStyle/>
          <a:p>
            <a:r>
              <a:rPr lang="en-US" dirty="0"/>
              <a:t>Evaluation Steps</a:t>
            </a:r>
          </a:p>
        </p:txBody>
      </p:sp>
      <p:sp>
        <p:nvSpPr>
          <p:cNvPr id="4" name="Content Placeholder 3">
            <a:extLst>
              <a:ext uri="{FF2B5EF4-FFF2-40B4-BE49-F238E27FC236}">
                <a16:creationId xmlns:a16="http://schemas.microsoft.com/office/drawing/2014/main" id="{87DFBECA-FAAF-B006-F751-9B86AF1BDFCA}"/>
              </a:ext>
            </a:extLst>
          </p:cNvPr>
          <p:cNvSpPr>
            <a:spLocks noGrp="1"/>
          </p:cNvSpPr>
          <p:nvPr>
            <p:ph sz="quarter" idx="12"/>
          </p:nvPr>
        </p:nvSpPr>
        <p:spPr>
          <a:xfrm>
            <a:off x="137160" y="1691640"/>
            <a:ext cx="4331208" cy="4582160"/>
          </a:xfrm>
        </p:spPr>
        <p:txBody>
          <a:bodyPr wrap="square" anchor="t">
            <a:normAutofit/>
          </a:bodyPr>
          <a:lstStyle/>
          <a:p>
            <a:pPr>
              <a:lnSpc>
                <a:spcPct val="90000"/>
              </a:lnSpc>
            </a:pPr>
            <a:r>
              <a:rPr lang="en-US" sz="1700" dirty="0"/>
              <a:t>Establish the Evaluation Team with an Emphasis on </a:t>
            </a:r>
            <a:r>
              <a:rPr lang="en-US" sz="1700" b="1" dirty="0"/>
              <a:t>Collaboration</a:t>
            </a:r>
          </a:p>
          <a:p>
            <a:pPr lvl="1">
              <a:lnSpc>
                <a:spcPct val="90000"/>
              </a:lnSpc>
            </a:pPr>
            <a:r>
              <a:rPr lang="en-US" sz="1700" dirty="0"/>
              <a:t>Internal/External Evaluators</a:t>
            </a:r>
          </a:p>
          <a:p>
            <a:pPr lvl="1">
              <a:lnSpc>
                <a:spcPct val="90000"/>
              </a:lnSpc>
            </a:pPr>
            <a:r>
              <a:rPr lang="en-US" sz="1700" dirty="0"/>
              <a:t>Program Leaders</a:t>
            </a:r>
          </a:p>
          <a:p>
            <a:pPr lvl="1">
              <a:lnSpc>
                <a:spcPct val="90000"/>
              </a:lnSpc>
            </a:pPr>
            <a:r>
              <a:rPr lang="en-US" sz="1700" dirty="0"/>
              <a:t>Evaluation Funders</a:t>
            </a:r>
          </a:p>
          <a:p>
            <a:pPr lvl="1">
              <a:lnSpc>
                <a:spcPct val="90000"/>
              </a:lnSpc>
            </a:pPr>
            <a:r>
              <a:rPr lang="en-US" sz="1700" dirty="0"/>
              <a:t>Other stakeholders</a:t>
            </a:r>
          </a:p>
          <a:p>
            <a:pPr>
              <a:lnSpc>
                <a:spcPct val="90000"/>
              </a:lnSpc>
            </a:pPr>
            <a:r>
              <a:rPr lang="en-US" sz="1700" dirty="0"/>
              <a:t>Determine Evaluation </a:t>
            </a:r>
            <a:r>
              <a:rPr lang="en-US" sz="1700" b="1" dirty="0"/>
              <a:t>Goals</a:t>
            </a:r>
          </a:p>
          <a:p>
            <a:pPr lvl="1">
              <a:lnSpc>
                <a:spcPct val="90000"/>
              </a:lnSpc>
            </a:pPr>
            <a:r>
              <a:rPr lang="en-US" sz="1700" dirty="0"/>
              <a:t>Why evaluate the program?</a:t>
            </a:r>
          </a:p>
          <a:p>
            <a:pPr lvl="1">
              <a:lnSpc>
                <a:spcPct val="90000"/>
              </a:lnSpc>
            </a:pPr>
            <a:r>
              <a:rPr lang="en-US" sz="1700" dirty="0"/>
              <a:t>Why now?</a:t>
            </a:r>
          </a:p>
          <a:p>
            <a:pPr lvl="1">
              <a:lnSpc>
                <a:spcPct val="90000"/>
              </a:lnSpc>
            </a:pPr>
            <a:r>
              <a:rPr lang="en-US" sz="1700" dirty="0"/>
              <a:t>What do you hope to learn?</a:t>
            </a:r>
          </a:p>
          <a:p>
            <a:pPr>
              <a:lnSpc>
                <a:spcPct val="90000"/>
              </a:lnSpc>
            </a:pPr>
            <a:r>
              <a:rPr lang="en-US" sz="1700" b="1" dirty="0"/>
              <a:t>Logic Model</a:t>
            </a:r>
          </a:p>
          <a:p>
            <a:pPr lvl="1">
              <a:lnSpc>
                <a:spcPct val="90000"/>
              </a:lnSpc>
            </a:pPr>
            <a:r>
              <a:rPr lang="en-US" sz="1700" dirty="0"/>
              <a:t>Inputs</a:t>
            </a:r>
          </a:p>
          <a:p>
            <a:pPr lvl="1">
              <a:lnSpc>
                <a:spcPct val="90000"/>
              </a:lnSpc>
            </a:pPr>
            <a:r>
              <a:rPr lang="en-US" sz="1700" dirty="0"/>
              <a:t>Activities</a:t>
            </a:r>
          </a:p>
          <a:p>
            <a:pPr lvl="1">
              <a:lnSpc>
                <a:spcPct val="90000"/>
              </a:lnSpc>
            </a:pPr>
            <a:r>
              <a:rPr lang="en-US" sz="1700" dirty="0"/>
              <a:t>Outputs</a:t>
            </a:r>
          </a:p>
          <a:p>
            <a:pPr lvl="1">
              <a:lnSpc>
                <a:spcPct val="90000"/>
              </a:lnSpc>
            </a:pPr>
            <a:r>
              <a:rPr lang="en-US" sz="1700" dirty="0"/>
              <a:t>Outcomes</a:t>
            </a:r>
          </a:p>
        </p:txBody>
      </p:sp>
      <p:pic>
        <p:nvPicPr>
          <p:cNvPr id="12" name="Content Placeholder 11" descr="Stepping stone bridge">
            <a:extLst>
              <a:ext uri="{FF2B5EF4-FFF2-40B4-BE49-F238E27FC236}">
                <a16:creationId xmlns:a16="http://schemas.microsoft.com/office/drawing/2014/main" id="{34216F45-9B20-3D24-6EB2-204EA05869F6}"/>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8037" r="-1" b="21080"/>
          <a:stretch/>
        </p:blipFill>
        <p:spPr>
          <a:xfrm>
            <a:off x="4648200" y="1691640"/>
            <a:ext cx="4331208" cy="4582160"/>
          </a:xfrm>
          <a:noFill/>
        </p:spPr>
      </p:pic>
    </p:spTree>
    <p:extLst>
      <p:ext uri="{BB962C8B-B14F-4D97-AF65-F5344CB8AC3E}">
        <p14:creationId xmlns:p14="http://schemas.microsoft.com/office/powerpoint/2010/main" val="17362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DE39-20D0-3181-6BB5-5594090436A0}"/>
              </a:ext>
            </a:extLst>
          </p:cNvPr>
          <p:cNvSpPr>
            <a:spLocks noGrp="1"/>
          </p:cNvSpPr>
          <p:nvPr>
            <p:ph type="title"/>
          </p:nvPr>
        </p:nvSpPr>
        <p:spPr>
          <a:xfrm>
            <a:off x="137160" y="182880"/>
            <a:ext cx="8842248" cy="763285"/>
          </a:xfrm>
        </p:spPr>
        <p:txBody>
          <a:bodyPr wrap="square" anchor="ctr">
            <a:normAutofit/>
          </a:bodyPr>
          <a:lstStyle/>
          <a:p>
            <a:r>
              <a:rPr lang="en-US" dirty="0"/>
              <a:t>What’s Your </a:t>
            </a:r>
            <a:r>
              <a:rPr lang="en-US" i="1" dirty="0"/>
              <a:t>Why</a:t>
            </a:r>
            <a:r>
              <a:rPr lang="en-US" dirty="0"/>
              <a:t>?</a:t>
            </a:r>
          </a:p>
        </p:txBody>
      </p:sp>
      <p:sp>
        <p:nvSpPr>
          <p:cNvPr id="4" name="Content Placeholder 3">
            <a:extLst>
              <a:ext uri="{FF2B5EF4-FFF2-40B4-BE49-F238E27FC236}">
                <a16:creationId xmlns:a16="http://schemas.microsoft.com/office/drawing/2014/main" id="{00FC9385-565F-DE0C-6D10-FD2154158319}"/>
              </a:ext>
            </a:extLst>
          </p:cNvPr>
          <p:cNvSpPr>
            <a:spLocks noGrp="1"/>
          </p:cNvSpPr>
          <p:nvPr>
            <p:ph sz="quarter" idx="12"/>
          </p:nvPr>
        </p:nvSpPr>
        <p:spPr>
          <a:xfrm>
            <a:off x="137162" y="1219200"/>
            <a:ext cx="4206241" cy="5054600"/>
          </a:xfrm>
        </p:spPr>
        <p:txBody>
          <a:bodyPr wrap="square" anchor="t">
            <a:normAutofit fontScale="92500" lnSpcReduction="10000"/>
          </a:bodyPr>
          <a:lstStyle/>
          <a:p>
            <a:pPr>
              <a:lnSpc>
                <a:spcPct val="90000"/>
              </a:lnSpc>
            </a:pPr>
            <a:r>
              <a:rPr lang="en-US" dirty="0"/>
              <a:t>Determine what aspects of the hybrid J.D. program will be assessed. </a:t>
            </a:r>
          </a:p>
          <a:p>
            <a:pPr>
              <a:lnSpc>
                <a:spcPct val="90000"/>
              </a:lnSpc>
            </a:pPr>
            <a:r>
              <a:rPr lang="en-US" dirty="0"/>
              <a:t>The quality of student learning</a:t>
            </a:r>
          </a:p>
          <a:p>
            <a:pPr>
              <a:lnSpc>
                <a:spcPct val="90000"/>
              </a:lnSpc>
            </a:pPr>
            <a:r>
              <a:rPr lang="en-US" dirty="0"/>
              <a:t>Enrollment and retention of students in remote areas or those with employment and family responsibilities</a:t>
            </a:r>
          </a:p>
          <a:p>
            <a:pPr>
              <a:lnSpc>
                <a:spcPct val="90000"/>
              </a:lnSpc>
            </a:pPr>
            <a:r>
              <a:rPr lang="en-US" dirty="0"/>
              <a:t>Fostering student engagement at levels equal to or greater than that of comparable brick-and-mortar J.D. programs</a:t>
            </a:r>
          </a:p>
          <a:p>
            <a:pPr>
              <a:lnSpc>
                <a:spcPct val="90000"/>
              </a:lnSpc>
            </a:pPr>
            <a:r>
              <a:rPr lang="en-US" dirty="0"/>
              <a:t>Unique aspects of the program—such as success in training students for a particular area of legal practice</a:t>
            </a:r>
          </a:p>
          <a:p>
            <a:pPr>
              <a:lnSpc>
                <a:spcPct val="90000"/>
              </a:lnSpc>
            </a:pPr>
            <a:r>
              <a:rPr lang="en-US" dirty="0"/>
              <a:t>Successful development of lawyering competencies in students (e.g., legal writing, argumentation, research, etc.).</a:t>
            </a:r>
          </a:p>
        </p:txBody>
      </p:sp>
      <p:pic>
        <p:nvPicPr>
          <p:cNvPr id="8" name="Content Placeholder 7" descr="Typebar ready to print a question mark">
            <a:extLst>
              <a:ext uri="{FF2B5EF4-FFF2-40B4-BE49-F238E27FC236}">
                <a16:creationId xmlns:a16="http://schemas.microsoft.com/office/drawing/2014/main" id="{C83129A2-DA3A-23B1-483A-25997DB74834}"/>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17774" r="24022"/>
          <a:stretch/>
        </p:blipFill>
        <p:spPr>
          <a:xfrm>
            <a:off x="4572000" y="1219200"/>
            <a:ext cx="4407408" cy="5054600"/>
          </a:xfrm>
          <a:noFill/>
        </p:spPr>
      </p:pic>
    </p:spTree>
    <p:extLst>
      <p:ext uri="{BB962C8B-B14F-4D97-AF65-F5344CB8AC3E}">
        <p14:creationId xmlns:p14="http://schemas.microsoft.com/office/powerpoint/2010/main" val="367585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C517-7D94-5912-8A15-A71CF072C449}"/>
              </a:ext>
            </a:extLst>
          </p:cNvPr>
          <p:cNvSpPr>
            <a:spLocks noGrp="1"/>
          </p:cNvSpPr>
          <p:nvPr>
            <p:ph type="title"/>
          </p:nvPr>
        </p:nvSpPr>
        <p:spPr/>
        <p:txBody>
          <a:bodyPr wrap="square" anchor="ctr">
            <a:normAutofit/>
          </a:bodyPr>
          <a:lstStyle/>
          <a:p>
            <a:r>
              <a:rPr lang="en-US" b="1" dirty="0"/>
              <a:t>Formative</a:t>
            </a:r>
            <a:r>
              <a:rPr lang="en-US" dirty="0"/>
              <a:t> or Summative?</a:t>
            </a:r>
          </a:p>
        </p:txBody>
      </p:sp>
      <p:sp>
        <p:nvSpPr>
          <p:cNvPr id="5" name="Content Placeholder 4">
            <a:extLst>
              <a:ext uri="{FF2B5EF4-FFF2-40B4-BE49-F238E27FC236}">
                <a16:creationId xmlns:a16="http://schemas.microsoft.com/office/drawing/2014/main" id="{AAC67DF8-18F6-5716-58C0-5803FEE30CAC}"/>
              </a:ext>
            </a:extLst>
          </p:cNvPr>
          <p:cNvSpPr>
            <a:spLocks noGrp="1"/>
          </p:cNvSpPr>
          <p:nvPr>
            <p:ph sz="quarter" idx="12"/>
          </p:nvPr>
        </p:nvSpPr>
        <p:spPr>
          <a:xfrm>
            <a:off x="137160" y="2044266"/>
            <a:ext cx="4206241" cy="2890787"/>
          </a:xfrm>
        </p:spPr>
        <p:txBody>
          <a:bodyPr wrap="square" anchor="t">
            <a:normAutofit/>
          </a:bodyPr>
          <a:lstStyle/>
          <a:p>
            <a:pPr>
              <a:lnSpc>
                <a:spcPct val="90000"/>
              </a:lnSpc>
            </a:pPr>
            <a:r>
              <a:rPr lang="en-US" sz="1900" b="1" dirty="0"/>
              <a:t>Formative </a:t>
            </a:r>
            <a:r>
              <a:rPr lang="en-US" sz="1900" dirty="0"/>
              <a:t>Evaluations</a:t>
            </a:r>
          </a:p>
          <a:p>
            <a:pPr lvl="1">
              <a:lnSpc>
                <a:spcPct val="90000"/>
              </a:lnSpc>
            </a:pPr>
            <a:r>
              <a:rPr lang="en-US" sz="1900" dirty="0"/>
              <a:t>New or developing programs</a:t>
            </a:r>
          </a:p>
          <a:p>
            <a:pPr lvl="1">
              <a:lnSpc>
                <a:spcPct val="90000"/>
              </a:lnSpc>
            </a:pPr>
            <a:r>
              <a:rPr lang="en-US" sz="1900" dirty="0"/>
              <a:t>Programs undergoing changes</a:t>
            </a:r>
          </a:p>
          <a:p>
            <a:pPr lvl="1">
              <a:lnSpc>
                <a:spcPct val="90000"/>
              </a:lnSpc>
            </a:pPr>
            <a:r>
              <a:rPr lang="en-US" sz="1900" dirty="0"/>
              <a:t>Conducted while the program is </a:t>
            </a:r>
            <a:r>
              <a:rPr lang="en-US" sz="1900" i="1" dirty="0"/>
              <a:t>underway</a:t>
            </a:r>
          </a:p>
          <a:p>
            <a:pPr lvl="1">
              <a:lnSpc>
                <a:spcPct val="90000"/>
              </a:lnSpc>
            </a:pPr>
            <a:r>
              <a:rPr lang="en-US" sz="1900" dirty="0"/>
              <a:t>Guide program development</a:t>
            </a:r>
          </a:p>
          <a:p>
            <a:pPr lvl="1">
              <a:lnSpc>
                <a:spcPct val="90000"/>
              </a:lnSpc>
            </a:pPr>
            <a:r>
              <a:rPr lang="en-US" sz="1900" dirty="0"/>
              <a:t>Often rely on qualitative research methods</a:t>
            </a:r>
          </a:p>
          <a:p>
            <a:pPr lvl="1">
              <a:lnSpc>
                <a:spcPct val="90000"/>
              </a:lnSpc>
            </a:pPr>
            <a:r>
              <a:rPr lang="en-US" sz="1900" dirty="0"/>
              <a:t>Iterative processes</a:t>
            </a:r>
          </a:p>
        </p:txBody>
      </p:sp>
      <p:sp>
        <p:nvSpPr>
          <p:cNvPr id="9" name="Content Placeholder 8">
            <a:extLst>
              <a:ext uri="{FF2B5EF4-FFF2-40B4-BE49-F238E27FC236}">
                <a16:creationId xmlns:a16="http://schemas.microsoft.com/office/drawing/2014/main" id="{D04E51BF-6D0B-263F-0035-FF6F9C99C046}"/>
              </a:ext>
            </a:extLst>
          </p:cNvPr>
          <p:cNvSpPr>
            <a:spLocks noGrp="1"/>
          </p:cNvSpPr>
          <p:nvPr>
            <p:ph sz="quarter" idx="13"/>
          </p:nvPr>
        </p:nvSpPr>
        <p:spPr>
          <a:xfrm>
            <a:off x="4343403" y="285947"/>
            <a:ext cx="4407408" cy="5747208"/>
          </a:xfrm>
        </p:spPr>
        <p:txBody>
          <a:bodyPr/>
          <a:lstStyle/>
          <a:p>
            <a:pPr marL="228600" indent="-228600">
              <a:buFont typeface="+mj-lt"/>
              <a:buAutoNum type="arabicPeriod"/>
            </a:pPr>
            <a:r>
              <a:rPr lang="en-US" sz="1600" dirty="0"/>
              <a:t>To what extent is the hybrid J.D. program effective in producing law student learning outcomes as described in ABA Standard 302?</a:t>
            </a:r>
          </a:p>
          <a:p>
            <a:pPr marL="228600" indent="-228600">
              <a:buFont typeface="+mj-lt"/>
              <a:buAutoNum type="arabicPeriod"/>
            </a:pPr>
            <a:r>
              <a:rPr lang="en-US" sz="1600" dirty="0"/>
              <a:t>To what extent is the hybrid J.D. program effective in fostering student engagement (e.g., participation in class, student activities, extra- and cocurricular experiences)?</a:t>
            </a:r>
          </a:p>
          <a:p>
            <a:pPr marL="228600" indent="-228600">
              <a:buFont typeface="+mj-lt"/>
              <a:buAutoNum type="arabicPeriod"/>
            </a:pPr>
            <a:r>
              <a:rPr lang="en-US" sz="1600" dirty="0"/>
              <a:t>To what extent is the hybrid J.D. program effective in expanding access to law school (e.g., to caregivers, military members) and attracting and retaining students from underserved (e.g., rural, low-income) communities?</a:t>
            </a:r>
          </a:p>
          <a:p>
            <a:pPr marL="228600" indent="-228600">
              <a:buFont typeface="+mj-lt"/>
              <a:buAutoNum type="arabicPeriod"/>
            </a:pPr>
            <a:r>
              <a:rPr lang="en-US" sz="1600" dirty="0"/>
              <a:t>What aspects of the hybrid J.D. program are most effective in meeting ABA Standard 302 generally and its access and engagement objectives specifically?</a:t>
            </a:r>
          </a:p>
          <a:p>
            <a:pPr marL="228600" indent="-228600">
              <a:buFont typeface="+mj-lt"/>
              <a:buAutoNum type="arabicPeriod"/>
            </a:pPr>
            <a:r>
              <a:rPr lang="en-US" sz="1600" dirty="0"/>
              <a:t>Which ABA Standard 302 outcomes, if any, pose the greatest challenges and/or opportunities for improving delivery and efficacy of the hybrid J.D. program?</a:t>
            </a:r>
          </a:p>
        </p:txBody>
      </p:sp>
    </p:spTree>
    <p:extLst>
      <p:ext uri="{BB962C8B-B14F-4D97-AF65-F5344CB8AC3E}">
        <p14:creationId xmlns:p14="http://schemas.microsoft.com/office/powerpoint/2010/main" val="250248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C517-7D94-5912-8A15-A71CF072C449}"/>
              </a:ext>
            </a:extLst>
          </p:cNvPr>
          <p:cNvSpPr>
            <a:spLocks noGrp="1"/>
          </p:cNvSpPr>
          <p:nvPr>
            <p:ph type="title"/>
          </p:nvPr>
        </p:nvSpPr>
        <p:spPr>
          <a:xfrm>
            <a:off x="137160" y="182880"/>
            <a:ext cx="8842248" cy="763285"/>
          </a:xfrm>
        </p:spPr>
        <p:txBody>
          <a:bodyPr wrap="square" anchor="ctr">
            <a:normAutofit/>
          </a:bodyPr>
          <a:lstStyle/>
          <a:p>
            <a:r>
              <a:rPr lang="en-US" dirty="0"/>
              <a:t>Formative or </a:t>
            </a:r>
            <a:r>
              <a:rPr lang="en-US" b="1" dirty="0"/>
              <a:t>Summative</a:t>
            </a:r>
            <a:r>
              <a:rPr lang="en-US" dirty="0"/>
              <a:t>?</a:t>
            </a:r>
          </a:p>
        </p:txBody>
      </p:sp>
      <p:sp>
        <p:nvSpPr>
          <p:cNvPr id="5" name="Content Placeholder 4">
            <a:extLst>
              <a:ext uri="{FF2B5EF4-FFF2-40B4-BE49-F238E27FC236}">
                <a16:creationId xmlns:a16="http://schemas.microsoft.com/office/drawing/2014/main" id="{AAC67DF8-18F6-5716-58C0-5803FEE30CAC}"/>
              </a:ext>
            </a:extLst>
          </p:cNvPr>
          <p:cNvSpPr>
            <a:spLocks noGrp="1"/>
          </p:cNvSpPr>
          <p:nvPr>
            <p:ph sz="quarter" idx="12"/>
          </p:nvPr>
        </p:nvSpPr>
        <p:spPr>
          <a:xfrm>
            <a:off x="137160" y="2163144"/>
            <a:ext cx="4206241" cy="2284396"/>
          </a:xfrm>
        </p:spPr>
        <p:txBody>
          <a:bodyPr wrap="square" anchor="t">
            <a:normAutofit/>
          </a:bodyPr>
          <a:lstStyle/>
          <a:p>
            <a:pPr>
              <a:lnSpc>
                <a:spcPct val="90000"/>
              </a:lnSpc>
            </a:pPr>
            <a:r>
              <a:rPr lang="en-US" sz="1900" b="1" dirty="0"/>
              <a:t>Summative</a:t>
            </a:r>
            <a:r>
              <a:rPr lang="en-US" sz="1900" dirty="0"/>
              <a:t> Evaluations</a:t>
            </a:r>
          </a:p>
          <a:p>
            <a:pPr lvl="1">
              <a:lnSpc>
                <a:spcPct val="90000"/>
              </a:lnSpc>
            </a:pPr>
            <a:r>
              <a:rPr lang="en-US" sz="1900" dirty="0"/>
              <a:t>Established programs</a:t>
            </a:r>
          </a:p>
          <a:p>
            <a:pPr lvl="1">
              <a:lnSpc>
                <a:spcPct val="90000"/>
              </a:lnSpc>
            </a:pPr>
            <a:r>
              <a:rPr lang="en-US" sz="1900" dirty="0"/>
              <a:t>Determine effectiveness</a:t>
            </a:r>
          </a:p>
          <a:p>
            <a:pPr lvl="1">
              <a:lnSpc>
                <a:spcPct val="90000"/>
              </a:lnSpc>
            </a:pPr>
            <a:r>
              <a:rPr lang="en-US" sz="1900" dirty="0"/>
              <a:t>Evaluate success in improving student outcomes</a:t>
            </a:r>
          </a:p>
          <a:p>
            <a:pPr lvl="1">
              <a:lnSpc>
                <a:spcPct val="90000"/>
              </a:lnSpc>
            </a:pPr>
            <a:r>
              <a:rPr lang="en-US" sz="1900" dirty="0"/>
              <a:t>Compare two groups?</a:t>
            </a:r>
          </a:p>
          <a:p>
            <a:pPr lvl="1">
              <a:lnSpc>
                <a:spcPct val="90000"/>
              </a:lnSpc>
            </a:pPr>
            <a:r>
              <a:rPr lang="en-US" sz="1900" dirty="0"/>
              <a:t>Consider confounding factors</a:t>
            </a:r>
          </a:p>
        </p:txBody>
      </p:sp>
      <p:sp>
        <p:nvSpPr>
          <p:cNvPr id="6" name="Content Placeholder 5">
            <a:extLst>
              <a:ext uri="{FF2B5EF4-FFF2-40B4-BE49-F238E27FC236}">
                <a16:creationId xmlns:a16="http://schemas.microsoft.com/office/drawing/2014/main" id="{53724517-972D-D3F4-17B8-0E081157E5F8}"/>
              </a:ext>
            </a:extLst>
          </p:cNvPr>
          <p:cNvSpPr>
            <a:spLocks noGrp="1"/>
          </p:cNvSpPr>
          <p:nvPr>
            <p:ph sz="quarter" idx="13"/>
          </p:nvPr>
        </p:nvSpPr>
        <p:spPr>
          <a:xfrm>
            <a:off x="4442781" y="499577"/>
            <a:ext cx="4407408" cy="5611529"/>
          </a:xfrm>
        </p:spPr>
        <p:txBody>
          <a:bodyPr/>
          <a:lstStyle/>
          <a:p>
            <a:pPr marL="457200" indent="-457200">
              <a:buFont typeface="+mj-lt"/>
              <a:buAutoNum type="arabicPeriod"/>
            </a:pPr>
            <a:r>
              <a:rPr lang="en-US" sz="1900" dirty="0"/>
              <a:t>Has the hybrid program achieved its goal of broadening access to legal education?</a:t>
            </a:r>
          </a:p>
          <a:p>
            <a:pPr marL="457200" indent="-457200">
              <a:buFont typeface="+mj-lt"/>
              <a:buAutoNum type="arabicPeriod"/>
            </a:pPr>
            <a:r>
              <a:rPr lang="en-US" sz="1900" dirty="0"/>
              <a:t>Have hybrid program activities been beneficial to the target population?</a:t>
            </a:r>
          </a:p>
          <a:p>
            <a:pPr marL="457200" indent="-457200">
              <a:buFont typeface="+mj-lt"/>
              <a:buAutoNum type="arabicPeriod"/>
            </a:pPr>
            <a:r>
              <a:rPr lang="en-US" sz="1900" dirty="0"/>
              <a:t>Did offering multiple hybrid course options increase bar passage rates for program students?</a:t>
            </a:r>
          </a:p>
          <a:p>
            <a:pPr marL="457200" indent="-457200">
              <a:buFont typeface="+mj-lt"/>
              <a:buAutoNum type="arabicPeriod"/>
            </a:pPr>
            <a:r>
              <a:rPr lang="en-US" sz="1900" dirty="0"/>
              <a:t>Did offering a hybrid or online option for legal education increase the diversity of the applicant pool?</a:t>
            </a:r>
          </a:p>
          <a:p>
            <a:pPr marL="457200" indent="-457200">
              <a:buFont typeface="+mj-lt"/>
              <a:buAutoNum type="arabicPeriod"/>
            </a:pPr>
            <a:r>
              <a:rPr lang="en-US" sz="1900" dirty="0"/>
              <a:t>When compared to residential students, did hybrid students achieve similar academic and professional goals at the conclusion of their legal education?</a:t>
            </a:r>
          </a:p>
        </p:txBody>
      </p:sp>
    </p:spTree>
    <p:extLst>
      <p:ext uri="{BB962C8B-B14F-4D97-AF65-F5344CB8AC3E}">
        <p14:creationId xmlns:p14="http://schemas.microsoft.com/office/powerpoint/2010/main" val="926788842"/>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chran_Tate_092724_Denver" id="{A4BFF4C2-7728-461A-B2DB-BE0EB63776C4}" vid="{71E0BD3A-4046-4EB3-9BF9-4723F14213B8}"/>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chran_Tate_092724_Denver" id="{A4BFF4C2-7728-461A-B2DB-BE0EB63776C4}" vid="{3784B1AB-2B5B-46E4-8F7C-6198DCF723D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33B557D6BB6447AAAB41C42362CB86" ma:contentTypeVersion="21" ma:contentTypeDescription="Create a new document." ma:contentTypeScope="" ma:versionID="086126454d533477d6cd2a46d68707e1">
  <xsd:schema xmlns:xsd="http://www.w3.org/2001/XMLSchema" xmlns:xs="http://www.w3.org/2001/XMLSchema" xmlns:p="http://schemas.microsoft.com/office/2006/metadata/properties" xmlns:ns1="893535dc-a6ba-4ab3-bc6b-b8b74b13bb21" xmlns:ns3="875bb054-f2b3-4b76-a793-0cfc50037577" targetNamespace="http://schemas.microsoft.com/office/2006/metadata/properties" ma:root="true" ma:fieldsID="a0257562c5cb1813896cf47732f1106c" ns1:_="" ns3:_="">
    <xsd:import namespace="893535dc-a6ba-4ab3-bc6b-b8b74b13bb21"/>
    <xsd:import namespace="875bb054-f2b3-4b76-a793-0cfc50037577"/>
    <xsd:element name="properties">
      <xsd:complexType>
        <xsd:sequence>
          <xsd:element name="documentManagement">
            <xsd:complexType>
              <xsd:all>
                <xsd:element ref="ns1:Order0" minOccurs="0"/>
                <xsd:element ref="ns1:Size" minOccurs="0"/>
                <xsd:element ref="ns1:Color"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AutoKeyPoints" minOccurs="0"/>
                <xsd:element ref="ns1:MediaServiceKeyPoints" minOccurs="0"/>
                <xsd:element ref="ns1:MediaServiceDateTake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SearchProperties" minOccurs="0"/>
                <xsd:element ref="ns1:MediaServiceObjectDetectorVersions" minOccurs="0"/>
                <xsd:element ref="ns1: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535dc-a6ba-4ab3-bc6b-b8b74b13bb21" elementFormDefault="qualified">
    <xsd:import namespace="http://schemas.microsoft.com/office/2006/documentManagement/types"/>
    <xsd:import namespace="http://schemas.microsoft.com/office/infopath/2007/PartnerControls"/>
    <xsd:element name="Order0" ma:index="0" nillable="true" ma:displayName="Order" ma:format="Dropdown" ma:internalName="Order0" ma:percentage="FALSE">
      <xsd:simpleType>
        <xsd:restriction base="dms:Number"/>
      </xsd:simpleType>
    </xsd:element>
    <xsd:element name="Size" ma:index="3" nillable="true" ma:displayName="Size" ma:format="Dropdown" ma:internalName="Size">
      <xsd:simpleType>
        <xsd:restriction base="dms:Text">
          <xsd:maxLength value="255"/>
        </xsd:restriction>
      </xsd:simpleType>
    </xsd:element>
    <xsd:element name="Color" ma:index="4" nillable="true" ma:displayName="Color" ma:format="Dropdown" ma:internalName="Color">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Dateandtime" ma:index="28" nillable="true" ma:displayName="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75bb054-f2b3-4b76-a793-0cfc5003757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69dddbd-0292-4f32-87ce-95c1da819c30}" ma:internalName="TaxCatchAll" ma:showField="CatchAllData" ma:web="875bb054-f2b3-4b76-a793-0cfc500375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5bb054-f2b3-4b76-a793-0cfc50037577" xsi:nil="true"/>
    <lcf76f155ced4ddcb4097134ff3c332f xmlns="893535dc-a6ba-4ab3-bc6b-b8b74b13bb21">
      <Terms xmlns="http://schemas.microsoft.com/office/infopath/2007/PartnerControls"/>
    </lcf76f155ced4ddcb4097134ff3c332f>
    <Order0 xmlns="893535dc-a6ba-4ab3-bc6b-b8b74b13bb21" xsi:nil="true"/>
    <Size xmlns="893535dc-a6ba-4ab3-bc6b-b8b74b13bb21" xsi:nil="true"/>
    <Color xmlns="893535dc-a6ba-4ab3-bc6b-b8b74b13bb21" xsi:nil="true"/>
    <Dateandtime xmlns="893535dc-a6ba-4ab3-bc6b-b8b74b13bb21" xsi:nil="true"/>
  </documentManagement>
</p:properties>
</file>

<file path=customXml/itemProps1.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2.xml><?xml version="1.0" encoding="utf-8"?>
<ds:datastoreItem xmlns:ds="http://schemas.openxmlformats.org/officeDocument/2006/customXml" ds:itemID="{9EF2DDEA-6D86-4EC2-B9FE-71C7755C6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535dc-a6ba-4ab3-bc6b-b8b74b13bb21"/>
    <ds:schemaRef ds:uri="875bb054-f2b3-4b76-a793-0cfc50037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9CB693-0DEF-4114-9482-174E83C8CC11}">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93535dc-a6ba-4ab3-bc6b-b8b74b13bb21"/>
    <ds:schemaRef ds:uri="http://purl.org/dc/elements/1.1/"/>
    <ds:schemaRef ds:uri="http://schemas.microsoft.com/office/2006/metadata/properties"/>
    <ds:schemaRef ds:uri="875bb054-f2b3-4b76-a793-0cfc500375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1588</TotalTime>
  <Words>1225</Words>
  <Application>Microsoft Office PowerPoint</Application>
  <PresentationFormat>On-screen Show (4:3)</PresentationFormat>
  <Paragraphs>163</Paragraphs>
  <Slides>17</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Arial Narrow</vt:lpstr>
      <vt:lpstr>Calibri</vt:lpstr>
      <vt:lpstr>Century Gothic</vt:lpstr>
      <vt:lpstr>Courier New</vt:lpstr>
      <vt:lpstr>System Font Regular</vt:lpstr>
      <vt:lpstr>Wingdings</vt:lpstr>
      <vt:lpstr>RTI Corporate (White)</vt:lpstr>
      <vt:lpstr>RTI Corporate Blue)</vt:lpstr>
      <vt:lpstr>An Approach to Monitoring and Assessing Online/Hybrid J.D. Programs</vt:lpstr>
      <vt:lpstr>Introductions</vt:lpstr>
      <vt:lpstr>Background</vt:lpstr>
      <vt:lpstr>Key Outcomes</vt:lpstr>
      <vt:lpstr>ABA Standard 302 Learning Outcomes</vt:lpstr>
      <vt:lpstr>Evaluation Steps</vt:lpstr>
      <vt:lpstr>What’s Your Why?</vt:lpstr>
      <vt:lpstr>Formative or Summative?</vt:lpstr>
      <vt:lpstr>Formative or Summative?</vt:lpstr>
      <vt:lpstr>Identify Data Elements</vt:lpstr>
      <vt:lpstr>Data Sources</vt:lpstr>
      <vt:lpstr>Map Research Questions to Data Elements and Data Sources</vt:lpstr>
      <vt:lpstr>Data Collection</vt:lpstr>
      <vt:lpstr>Analysis</vt:lpstr>
      <vt:lpstr>Lessons Learned - Successes</vt:lpstr>
      <vt:lpstr>Lessons Learned - Challenges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 FY22 Total Rewards Strategy</dc:title>
  <dc:creator>Clifford, Alisa</dc:creator>
  <cp:lastModifiedBy>Justin Speer</cp:lastModifiedBy>
  <cp:revision>19</cp:revision>
  <dcterms:created xsi:type="dcterms:W3CDTF">2020-08-14T18:08:46Z</dcterms:created>
  <dcterms:modified xsi:type="dcterms:W3CDTF">2024-10-07T16:18:31Z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0x0101005C33B557D6BB6447AAAB41C42362CB86</vt:lpwstr>
  </property>
</Properties>
</file>