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59" r:id="rId2"/>
    <p:sldId id="291" r:id="rId3"/>
    <p:sldId id="3872" r:id="rId4"/>
    <p:sldId id="3873" r:id="rId5"/>
    <p:sldId id="3889" r:id="rId6"/>
    <p:sldId id="3890" r:id="rId7"/>
    <p:sldId id="3888" r:id="rId8"/>
    <p:sldId id="292" r:id="rId9"/>
    <p:sldId id="3880" r:id="rId10"/>
    <p:sldId id="3874" r:id="rId11"/>
    <p:sldId id="3875" r:id="rId12"/>
    <p:sldId id="3876" r:id="rId13"/>
    <p:sldId id="3881" r:id="rId14"/>
    <p:sldId id="3883" r:id="rId15"/>
    <p:sldId id="3884" r:id="rId16"/>
    <p:sldId id="3877" r:id="rId17"/>
    <p:sldId id="3854" r:id="rId18"/>
    <p:sldId id="3882" r:id="rId19"/>
    <p:sldId id="3878" r:id="rId20"/>
    <p:sldId id="3879" r:id="rId21"/>
    <p:sldId id="3860" r:id="rId22"/>
    <p:sldId id="3855" r:id="rId23"/>
    <p:sldId id="3869" r:id="rId24"/>
    <p:sldId id="3870" r:id="rId25"/>
    <p:sldId id="3885" r:id="rId26"/>
    <p:sldId id="3886" r:id="rId27"/>
    <p:sldId id="3887" r:id="rId28"/>
    <p:sldId id="3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D13"/>
    <a:srgbClr val="002060"/>
    <a:srgbClr val="AFABAB"/>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96311-1827-A641-B0BE-8F6C7D393091}" v="98" dt="2024-09-26T17:59:49.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48"/>
    <p:restoredTop sz="96006"/>
  </p:normalViewPr>
  <p:slideViewPr>
    <p:cSldViewPr snapToGrid="0" snapToObjects="1">
      <p:cViewPr>
        <p:scale>
          <a:sx n="78" d="100"/>
          <a:sy n="78" d="100"/>
        </p:scale>
        <p:origin x="1760" y="1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EB78F-2946-D64D-BBB5-5841B78AA4CA}" type="datetimeFigureOut">
              <a:rPr lang="en-US" smtClean="0"/>
              <a:t>9/26/24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2272-6EC4-FD4D-92EF-42EF6BF55B1D}" type="slidenum">
              <a:rPr lang="en-US" smtClean="0"/>
              <a:t>‹#›</a:t>
            </a:fld>
            <a:endParaRPr lang="en-US"/>
          </a:p>
        </p:txBody>
      </p:sp>
    </p:spTree>
    <p:extLst>
      <p:ext uri="{BB962C8B-B14F-4D97-AF65-F5344CB8AC3E}">
        <p14:creationId xmlns:p14="http://schemas.microsoft.com/office/powerpoint/2010/main" val="128379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51C6FD-277C-4F8A-86CB-A6B60F39CF1D}" type="slidenum">
              <a:rPr kumimoji="0" lang="en-US" sz="1200" b="0" i="0" u="none" strike="noStrike" kern="1200" cap="none" spc="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ource Sans Pro"/>
              <a:ea typeface="+mn-ea"/>
              <a:cs typeface="+mn-cs"/>
            </a:endParaRPr>
          </a:p>
        </p:txBody>
      </p:sp>
    </p:spTree>
    <p:extLst>
      <p:ext uri="{BB962C8B-B14F-4D97-AF65-F5344CB8AC3E}">
        <p14:creationId xmlns:p14="http://schemas.microsoft.com/office/powerpoint/2010/main" val="320331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51C6FD-277C-4F8A-86CB-A6B60F39CF1D}" type="slidenum">
              <a:rPr kumimoji="0" lang="en-US" sz="1200" b="0" i="0" u="none" strike="noStrike" kern="1200" cap="none" spc="0" normalizeH="0" baseline="0" noProof="0" smtClean="0">
                <a:ln>
                  <a:noFill/>
                </a:ln>
                <a:solidFill>
                  <a:prstClr val="black"/>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ource Sans Pro"/>
              <a:ea typeface="+mn-ea"/>
              <a:cs typeface="+mn-cs"/>
            </a:endParaRPr>
          </a:p>
        </p:txBody>
      </p:sp>
    </p:spTree>
    <p:extLst>
      <p:ext uri="{BB962C8B-B14F-4D97-AF65-F5344CB8AC3E}">
        <p14:creationId xmlns:p14="http://schemas.microsoft.com/office/powerpoint/2010/main" val="207494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9EDA-6F94-AE44-BF08-99B425EBC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71CF8D-92C9-0740-B2B8-59F57ECC3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1ACA2-BB8C-5F42-8606-10474A1A43A0}"/>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5" name="Footer Placeholder 4">
            <a:extLst>
              <a:ext uri="{FF2B5EF4-FFF2-40B4-BE49-F238E27FC236}">
                <a16:creationId xmlns:a16="http://schemas.microsoft.com/office/drawing/2014/main" id="{CA89B794-6F85-CA46-9A14-BD621BE7E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50BAC-E99D-F04D-ADE2-7272CC2462B0}"/>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1349279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AC917-8EEB-0B4A-8F9C-80A4E0E1E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E0E396-F87B-2F4D-9B52-A9D424A21B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A567A-BB86-E342-8B3F-93C4FBE3E814}"/>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5" name="Footer Placeholder 4">
            <a:extLst>
              <a:ext uri="{FF2B5EF4-FFF2-40B4-BE49-F238E27FC236}">
                <a16:creationId xmlns:a16="http://schemas.microsoft.com/office/drawing/2014/main" id="{0EB229F0-449A-644C-BAA6-E73D4D94C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C3050-24B4-714B-BA93-DA41E6D62C5C}"/>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139618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F15380-B7E4-D248-83BE-F6F67625B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8E60EF-4A49-1147-8E55-5D12B975F5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8D17D-E3C9-BB49-B29D-F4ECA42F21FF}"/>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5" name="Footer Placeholder 4">
            <a:extLst>
              <a:ext uri="{FF2B5EF4-FFF2-40B4-BE49-F238E27FC236}">
                <a16:creationId xmlns:a16="http://schemas.microsoft.com/office/drawing/2014/main" id="{12931730-042C-334E-9B93-722BE2230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26173-41C6-0E44-A4CC-9B05C2723C18}"/>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1094739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NH - 2/3 img">
    <p:bg>
      <p:bgPr>
        <a:solidFill>
          <a:srgbClr val="5C6874"/>
        </a:solidFill>
        <a:effectLst/>
      </p:bgPr>
    </p:bg>
    <p:spTree>
      <p:nvGrpSpPr>
        <p:cNvPr id="1" name=""/>
        <p:cNvGrpSpPr/>
        <p:nvPr/>
      </p:nvGrpSpPr>
      <p:grpSpPr>
        <a:xfrm>
          <a:off x="0" y="0"/>
          <a:ext cx="0" cy="0"/>
          <a:chOff x="0" y="0"/>
          <a:chExt cx="0" cy="0"/>
        </a:xfrm>
      </p:grpSpPr>
      <p:sp>
        <p:nvSpPr>
          <p:cNvPr id="19" name="2/3 img placeholder">
            <a:extLst>
              <a:ext uri="{FF2B5EF4-FFF2-40B4-BE49-F238E27FC236}">
                <a16:creationId xmlns:a16="http://schemas.microsoft.com/office/drawing/2014/main" id="{3F2B9927-11AC-4CEC-A7CF-6EA2B79AD82F}"/>
              </a:ext>
            </a:extLst>
          </p:cNvPr>
          <p:cNvSpPr>
            <a:spLocks noGrp="1"/>
          </p:cNvSpPr>
          <p:nvPr>
            <p:ph type="pic" sz="quarter" idx="12"/>
          </p:nvPr>
        </p:nvSpPr>
        <p:spPr>
          <a:xfrm>
            <a:off x="0" y="1216152"/>
            <a:ext cx="7924800" cy="4983482"/>
          </a:xfrm>
        </p:spPr>
        <p:txBody>
          <a:bodyPr/>
          <a:lstStyle/>
          <a:p>
            <a:r>
              <a:rPr lang="en-US" dirty="0"/>
              <a:t>Click icon to add picture</a:t>
            </a:r>
          </a:p>
        </p:txBody>
      </p:sp>
      <p:sp>
        <p:nvSpPr>
          <p:cNvPr id="7" name="Upper Right Block">
            <a:extLst>
              <a:ext uri="{FF2B5EF4-FFF2-40B4-BE49-F238E27FC236}">
                <a16:creationId xmlns:a16="http://schemas.microsoft.com/office/drawing/2014/main" id="{E48CA37B-F0C2-43BA-AC4F-49FFE5CA378F}"/>
              </a:ext>
            </a:extLst>
          </p:cNvPr>
          <p:cNvSpPr/>
          <p:nvPr userDrawn="1"/>
        </p:nvSpPr>
        <p:spPr>
          <a:xfrm>
            <a:off x="0" y="0"/>
            <a:ext cx="7924800" cy="121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ogo">
            <a:extLst>
              <a:ext uri="{FF2B5EF4-FFF2-40B4-BE49-F238E27FC236}">
                <a16:creationId xmlns:a16="http://schemas.microsoft.com/office/drawing/2014/main" id="{EBF6C9E1-0382-44A9-9B80-34FEBBF725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593"/>
          <a:stretch/>
        </p:blipFill>
        <p:spPr>
          <a:xfrm>
            <a:off x="8189813" y="81659"/>
            <a:ext cx="3895195" cy="959402"/>
          </a:xfrm>
          <a:prstGeom prst="rect">
            <a:avLst/>
          </a:prstGeom>
        </p:spPr>
      </p:pic>
      <p:sp>
        <p:nvSpPr>
          <p:cNvPr id="14" name="Title 7">
            <a:extLst>
              <a:ext uri="{FF2B5EF4-FFF2-40B4-BE49-F238E27FC236}">
                <a16:creationId xmlns:a16="http://schemas.microsoft.com/office/drawing/2014/main" id="{7CA7793D-8BDA-47EB-9934-828FBB935FB0}"/>
              </a:ext>
            </a:extLst>
          </p:cNvPr>
          <p:cNvSpPr>
            <a:spLocks noGrp="1"/>
          </p:cNvSpPr>
          <p:nvPr>
            <p:ph type="title" hasCustomPrompt="1"/>
          </p:nvPr>
        </p:nvSpPr>
        <p:spPr>
          <a:xfrm>
            <a:off x="246888" y="457200"/>
            <a:ext cx="7387625" cy="704088"/>
          </a:xfrm>
        </p:spPr>
        <p:txBody>
          <a:bodyPr>
            <a:normAutofit/>
          </a:bodyPr>
          <a:lstStyle>
            <a:lvl1pPr>
              <a:lnSpc>
                <a:spcPts val="3800"/>
              </a:lnSpc>
              <a:defRPr sz="3200">
                <a:solidFill>
                  <a:srgbClr val="5C6874"/>
                </a:solidFill>
                <a:latin typeface="Glypha LT Std" panose="02060503030505020204" pitchFamily="18" charset="0"/>
              </a:defRPr>
            </a:lvl1pPr>
          </a:lstStyle>
          <a:p>
            <a:r>
              <a:rPr lang="en-US" dirty="0"/>
              <a:t>Click to edit Master title style.</a:t>
            </a:r>
          </a:p>
        </p:txBody>
      </p:sp>
      <p:sp>
        <p:nvSpPr>
          <p:cNvPr id="17" name="bottom block">
            <a:extLst>
              <a:ext uri="{FF2B5EF4-FFF2-40B4-BE49-F238E27FC236}">
                <a16:creationId xmlns:a16="http://schemas.microsoft.com/office/drawing/2014/main" id="{4804B46C-0B13-4909-844E-04177EA6A552}"/>
              </a:ext>
            </a:extLst>
          </p:cNvPr>
          <p:cNvSpPr/>
          <p:nvPr userDrawn="1"/>
        </p:nvSpPr>
        <p:spPr>
          <a:xfrm>
            <a:off x="0" y="6199632"/>
            <a:ext cx="12192000" cy="658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C6DA5304-95D9-46D4-928A-AAB772714040}"/>
              </a:ext>
            </a:extLst>
          </p:cNvPr>
          <p:cNvSpPr>
            <a:spLocks noGrp="1"/>
          </p:cNvSpPr>
          <p:nvPr>
            <p:ph type="subTitle" idx="1"/>
          </p:nvPr>
        </p:nvSpPr>
        <p:spPr>
          <a:xfrm>
            <a:off x="1524000" y="6344736"/>
            <a:ext cx="9144000" cy="476476"/>
          </a:xfrm>
        </p:spPr>
        <p:txBody>
          <a:bodyPr>
            <a:normAutofit/>
          </a:bodyPr>
          <a:lstStyle>
            <a:lvl1pPr marL="0" indent="0" algn="ctr">
              <a:buNone/>
              <a:defRPr sz="2000" b="1" spc="300">
                <a:solidFill>
                  <a:srgbClr val="00359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8771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9B07-4EF7-4F4A-B100-D418ACC61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94461-F603-0644-98A8-C68BFCBDD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CD70A-AE40-B442-949D-80E23EA9CDDD}"/>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5" name="Footer Placeholder 4">
            <a:extLst>
              <a:ext uri="{FF2B5EF4-FFF2-40B4-BE49-F238E27FC236}">
                <a16:creationId xmlns:a16="http://schemas.microsoft.com/office/drawing/2014/main" id="{66FA0212-9EF3-D24A-8EA2-98048A161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16BBA-076E-CD4B-90DC-1B00DEE01FC9}"/>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262066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799B-1189-8840-A3A1-6B5472C70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A6ED27-6E2C-6640-BE7E-40CBE8CE5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D62FE-6992-674B-8856-010383B835AF}"/>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5" name="Footer Placeholder 4">
            <a:extLst>
              <a:ext uri="{FF2B5EF4-FFF2-40B4-BE49-F238E27FC236}">
                <a16:creationId xmlns:a16="http://schemas.microsoft.com/office/drawing/2014/main" id="{A4F40DE0-BF93-A545-80C8-23BD5F74B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590BC-F611-D641-96E8-4DE30906ABAA}"/>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4248121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F126-F385-E142-ABE3-3651579127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5CAA4-6C51-5A47-B025-01F31483E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07C5C-58A9-C241-857D-D6284CE29F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A05C8-1AE4-0240-A843-2F251035C840}"/>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6" name="Footer Placeholder 5">
            <a:extLst>
              <a:ext uri="{FF2B5EF4-FFF2-40B4-BE49-F238E27FC236}">
                <a16:creationId xmlns:a16="http://schemas.microsoft.com/office/drawing/2014/main" id="{5942F028-9483-D045-8A61-BF1FD92B2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727B-4B6A-B04C-B570-AE724C6D63F2}"/>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123600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A145-B336-6642-B817-D7FCF8D53E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A3DFF3-1E8B-6E40-8CC3-FC1E3A7A16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5FEF91-168B-F945-8E45-53AD7DA8D4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446DC-49B8-704B-B628-5663F7B11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E04CAA-0BE1-8B43-8624-96106C3A20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C23EC-832A-894B-BB8F-3AE3AEC24139}"/>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8" name="Footer Placeholder 7">
            <a:extLst>
              <a:ext uri="{FF2B5EF4-FFF2-40B4-BE49-F238E27FC236}">
                <a16:creationId xmlns:a16="http://schemas.microsoft.com/office/drawing/2014/main" id="{6FBB9EA4-BBAB-3E47-A56B-5F7C11F67A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8D400-16DE-324F-B9F1-CE79067467C3}"/>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128259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19AA-FD35-B046-AD1C-DE9FA2DC4F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B3501-B084-A249-AE2E-EE43B2CC734B}"/>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4" name="Footer Placeholder 3">
            <a:extLst>
              <a:ext uri="{FF2B5EF4-FFF2-40B4-BE49-F238E27FC236}">
                <a16:creationId xmlns:a16="http://schemas.microsoft.com/office/drawing/2014/main" id="{13BF229F-848B-B14C-8CD5-027E096A3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F6E54D-3461-CB43-B7BE-B507B1909A11}"/>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3706993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BE55B5-84C7-CD42-A5BB-2F44818C1E40}"/>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3" name="Footer Placeholder 2">
            <a:extLst>
              <a:ext uri="{FF2B5EF4-FFF2-40B4-BE49-F238E27FC236}">
                <a16:creationId xmlns:a16="http://schemas.microsoft.com/office/drawing/2014/main" id="{DA10CC10-F123-E24B-B0FA-6F36239D7B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1BC9A-4B18-3841-BBC9-077B2B46BED5}"/>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296256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ADFF-B684-244E-BC02-FE7C9E78F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E59413-782B-DA4F-A5AD-864788714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70DF27-132E-F24A-AC13-B216F3322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70168-28BB-6048-8CDA-D228A76B3265}"/>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6" name="Footer Placeholder 5">
            <a:extLst>
              <a:ext uri="{FF2B5EF4-FFF2-40B4-BE49-F238E27FC236}">
                <a16:creationId xmlns:a16="http://schemas.microsoft.com/office/drawing/2014/main" id="{E4017117-C6EE-7D41-B75F-996EAB319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4088C-CC69-B344-BB23-48B0EAF9DCA5}"/>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619444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93A2-42F0-D048-A2F0-EC62FAD30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5922B-6CA6-8345-B0FF-570431B22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F0C78-A45E-ED46-A88E-94FD78477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A2CC1-1464-5844-AAC7-7149A8C03F50}"/>
              </a:ext>
            </a:extLst>
          </p:cNvPr>
          <p:cNvSpPr>
            <a:spLocks noGrp="1"/>
          </p:cNvSpPr>
          <p:nvPr>
            <p:ph type="dt" sz="half" idx="10"/>
          </p:nvPr>
        </p:nvSpPr>
        <p:spPr/>
        <p:txBody>
          <a:bodyPr/>
          <a:lstStyle/>
          <a:p>
            <a:fld id="{045EE84E-B1BF-4446-8E74-C4BF5361FA46}" type="datetimeFigureOut">
              <a:rPr lang="en-US" smtClean="0"/>
              <a:t>9/26/24</a:t>
            </a:fld>
            <a:endParaRPr lang="en-US"/>
          </a:p>
        </p:txBody>
      </p:sp>
      <p:sp>
        <p:nvSpPr>
          <p:cNvPr id="6" name="Footer Placeholder 5">
            <a:extLst>
              <a:ext uri="{FF2B5EF4-FFF2-40B4-BE49-F238E27FC236}">
                <a16:creationId xmlns:a16="http://schemas.microsoft.com/office/drawing/2014/main" id="{1F30EC12-1039-0448-95D1-BDBF642C9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96162-FAAA-1E45-B3D9-525CAD3C48A8}"/>
              </a:ext>
            </a:extLst>
          </p:cNvPr>
          <p:cNvSpPr>
            <a:spLocks noGrp="1"/>
          </p:cNvSpPr>
          <p:nvPr>
            <p:ph type="sldNum" sz="quarter" idx="12"/>
          </p:nvPr>
        </p:nvSpPr>
        <p:spPr/>
        <p:txBody>
          <a:bodyPr/>
          <a:lstStyle/>
          <a:p>
            <a:fld id="{BDBA6CA9-DB42-BD41-9972-2137186226D1}" type="slidenum">
              <a:rPr lang="en-US" smtClean="0"/>
              <a:t>‹#›</a:t>
            </a:fld>
            <a:endParaRPr lang="en-US"/>
          </a:p>
        </p:txBody>
      </p:sp>
    </p:spTree>
    <p:extLst>
      <p:ext uri="{BB962C8B-B14F-4D97-AF65-F5344CB8AC3E}">
        <p14:creationId xmlns:p14="http://schemas.microsoft.com/office/powerpoint/2010/main" val="277263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01057-FDC1-E045-BBC9-1BA72D0F8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872A6C-3AAD-474D-AD93-456DF68FA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6B19E-0B16-AA43-A41B-A66BB9103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EE84E-B1BF-4446-8E74-C4BF5361FA46}" type="datetimeFigureOut">
              <a:rPr lang="en-US" smtClean="0"/>
              <a:t>9/26/24</a:t>
            </a:fld>
            <a:endParaRPr lang="en-US"/>
          </a:p>
        </p:txBody>
      </p:sp>
      <p:sp>
        <p:nvSpPr>
          <p:cNvPr id="5" name="Footer Placeholder 4">
            <a:extLst>
              <a:ext uri="{FF2B5EF4-FFF2-40B4-BE49-F238E27FC236}">
                <a16:creationId xmlns:a16="http://schemas.microsoft.com/office/drawing/2014/main" id="{F5586A6B-BC17-3D42-B09C-044E78D5B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134356-F3FF-F945-9BFD-08A78C392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A6CA9-DB42-BD41-9972-2137186226D1}" type="slidenum">
              <a:rPr lang="en-US" smtClean="0"/>
              <a:t>‹#›</a:t>
            </a:fld>
            <a:endParaRPr lang="en-US"/>
          </a:p>
        </p:txBody>
      </p:sp>
    </p:spTree>
    <p:extLst>
      <p:ext uri="{BB962C8B-B14F-4D97-AF65-F5344CB8AC3E}">
        <p14:creationId xmlns:p14="http://schemas.microsoft.com/office/powerpoint/2010/main" val="3936074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AE52A691-C0BD-0D8A-9490-A67755212E58}"/>
              </a:ext>
            </a:extLst>
          </p:cNvPr>
          <p:cNvPicPr>
            <a:picLocks noChangeAspect="1"/>
          </p:cNvPicPr>
          <p:nvPr/>
        </p:nvPicPr>
        <p:blipFill>
          <a:blip r:embed="rId3">
            <a:alphaModFix amt="35000"/>
          </a:blip>
          <a:stretch>
            <a:fillRect/>
          </a:stretch>
        </p:blipFill>
        <p:spPr>
          <a:xfrm>
            <a:off x="10171" y="-576035"/>
            <a:ext cx="12192000" cy="9157791"/>
          </a:xfrm>
          <a:prstGeom prst="rect">
            <a:avLst/>
          </a:prstGeom>
        </p:spPr>
      </p:pic>
      <p:sp>
        <p:nvSpPr>
          <p:cNvPr id="2" name="Title 1">
            <a:extLst>
              <a:ext uri="{FF2B5EF4-FFF2-40B4-BE49-F238E27FC236}">
                <a16:creationId xmlns:a16="http://schemas.microsoft.com/office/drawing/2014/main" id="{37EC6A3F-0F9E-468B-95BD-74F6401ACD9C}"/>
              </a:ext>
            </a:extLst>
          </p:cNvPr>
          <p:cNvSpPr>
            <a:spLocks noGrp="1"/>
          </p:cNvSpPr>
          <p:nvPr>
            <p:ph type="ctrTitle"/>
          </p:nvPr>
        </p:nvSpPr>
        <p:spPr>
          <a:xfrm>
            <a:off x="210261" y="2493659"/>
            <a:ext cx="11742253" cy="855258"/>
          </a:xfrm>
        </p:spPr>
        <p:txBody>
          <a:bodyPr>
            <a:noAutofit/>
          </a:bodyPr>
          <a:lstStyle/>
          <a:p>
            <a:r>
              <a:rPr lang="en-US" sz="4400" b="1" dirty="0">
                <a:solidFill>
                  <a:schemeClr val="tx1">
                    <a:lumMod val="65000"/>
                    <a:lumOff val="35000"/>
                  </a:schemeClr>
                </a:solidFill>
                <a:latin typeface="Source Sans Pro Semibold" panose="020B0503030403020204" pitchFamily="34" charset="0"/>
                <a:ea typeface="Source Sans Pro Semibold" panose="020B0503030403020204" pitchFamily="34" charset="0"/>
              </a:rPr>
              <a:t>Residential Components of Online Learning</a:t>
            </a:r>
          </a:p>
        </p:txBody>
      </p:sp>
      <p:sp>
        <p:nvSpPr>
          <p:cNvPr id="3" name="Subtitle 2">
            <a:extLst>
              <a:ext uri="{FF2B5EF4-FFF2-40B4-BE49-F238E27FC236}">
                <a16:creationId xmlns:a16="http://schemas.microsoft.com/office/drawing/2014/main" id="{81EFDC04-FD5F-4179-A8D6-62946E03C04A}"/>
              </a:ext>
            </a:extLst>
          </p:cNvPr>
          <p:cNvSpPr>
            <a:spLocks noGrp="1"/>
          </p:cNvSpPr>
          <p:nvPr>
            <p:ph type="subTitle" idx="1"/>
          </p:nvPr>
        </p:nvSpPr>
        <p:spPr>
          <a:xfrm>
            <a:off x="2457460" y="3434619"/>
            <a:ext cx="8014149" cy="338554"/>
          </a:xfrm>
        </p:spPr>
        <p:txBody>
          <a:bodyPr>
            <a:noAutofit/>
          </a:bodyPr>
          <a:lstStyle/>
          <a:p>
            <a:pPr algn="l"/>
            <a:r>
              <a:rPr lang="en-US" sz="3200" b="1" spc="300" baseline="-2000" dirty="0">
                <a:solidFill>
                  <a:schemeClr val="tx1">
                    <a:lumMod val="65000"/>
                    <a:lumOff val="35000"/>
                  </a:schemeClr>
                </a:solidFill>
                <a:latin typeface="Source Sans Pro" panose="020B0503030403020204" pitchFamily="34" charset="0"/>
                <a:ea typeface="Source Sans Pro" panose="020B0503030403020204" pitchFamily="34" charset="0"/>
              </a:rPr>
              <a:t>New Ways to Think About Design and Assessment</a:t>
            </a:r>
          </a:p>
          <a:p>
            <a:pPr algn="l"/>
            <a:r>
              <a:rPr lang="en-US" sz="3200" b="1" spc="300" baseline="-2000" dirty="0">
                <a:solidFill>
                  <a:schemeClr val="tx1">
                    <a:lumMod val="65000"/>
                    <a:lumOff val="35000"/>
                  </a:schemeClr>
                </a:solidFill>
                <a:latin typeface="Source Sans Pro" panose="020B0503030403020204" pitchFamily="34" charset="0"/>
                <a:ea typeface="Source Sans Pro" panose="020B0503030403020204" pitchFamily="34" charset="0"/>
              </a:rPr>
              <a:t>Megan Carpenter, Dean and Professor of Law</a:t>
            </a:r>
            <a:endParaRPr lang="en-US" sz="2000" b="1" spc="300" dirty="0">
              <a:solidFill>
                <a:schemeClr val="tx1">
                  <a:lumMod val="65000"/>
                  <a:lumOff val="35000"/>
                </a:schemeClr>
              </a:solidFill>
              <a:latin typeface="Source Sans Pro" panose="020B0503030403020204" pitchFamily="34" charset="0"/>
              <a:ea typeface="Source Sans Pro" panose="020B0503030403020204" pitchFamily="34" charset="0"/>
            </a:endParaRPr>
          </a:p>
        </p:txBody>
      </p:sp>
      <p:pic>
        <p:nvPicPr>
          <p:cNvPr id="5" name="Logo">
            <a:extLst>
              <a:ext uri="{FF2B5EF4-FFF2-40B4-BE49-F238E27FC236}">
                <a16:creationId xmlns:a16="http://schemas.microsoft.com/office/drawing/2014/main" id="{CAA3E744-5C0D-47A1-8817-44EDBDCFD19F}"/>
              </a:ext>
            </a:extLst>
          </p:cNvPr>
          <p:cNvPicPr>
            <a:picLocks noChangeAspect="1"/>
          </p:cNvPicPr>
          <p:nvPr/>
        </p:nvPicPr>
        <p:blipFill rotWithShape="1">
          <a:blip r:embed="rId4">
            <a:extLst>
              <a:ext uri="{28A0092B-C50C-407E-A947-70E740481C1C}">
                <a14:useLocalDpi xmlns:a14="http://schemas.microsoft.com/office/drawing/2010/main" val="0"/>
              </a:ext>
            </a:extLst>
          </a:blip>
          <a:srcRect b="24593"/>
          <a:stretch/>
        </p:blipFill>
        <p:spPr>
          <a:xfrm>
            <a:off x="210261" y="-526425"/>
            <a:ext cx="4657684" cy="1147206"/>
          </a:xfrm>
          <a:prstGeom prst="rect">
            <a:avLst/>
          </a:prstGeom>
        </p:spPr>
      </p:pic>
      <p:sp>
        <p:nvSpPr>
          <p:cNvPr id="9" name="TextBox 8">
            <a:extLst>
              <a:ext uri="{FF2B5EF4-FFF2-40B4-BE49-F238E27FC236}">
                <a16:creationId xmlns:a16="http://schemas.microsoft.com/office/drawing/2014/main" id="{DDDCE84E-156F-4EAF-B9CC-66E4CB5919B3}"/>
              </a:ext>
            </a:extLst>
          </p:cNvPr>
          <p:cNvSpPr txBox="1"/>
          <p:nvPr/>
        </p:nvSpPr>
        <p:spPr>
          <a:xfrm>
            <a:off x="384325" y="6455142"/>
            <a:ext cx="3547068" cy="21544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600" cap="none" spc="0" normalizeH="0" baseline="0" noProof="0" dirty="0">
                <a:ln>
                  <a:noFill/>
                </a:ln>
                <a:solidFill>
                  <a:prstClr val="white">
                    <a:lumMod val="85000"/>
                  </a:prstClr>
                </a:solidFill>
                <a:effectLst/>
                <a:uLnTx/>
                <a:uFillTx/>
                <a:latin typeface="Source Sans Pro"/>
                <a:ea typeface="+mn-ea"/>
                <a:cs typeface="+mn-cs"/>
              </a:rPr>
              <a:t>©2023 UNH Franklin Pierce School of Law. All Rights Reserved.</a:t>
            </a:r>
          </a:p>
        </p:txBody>
      </p:sp>
    </p:spTree>
    <p:extLst>
      <p:ext uri="{BB962C8B-B14F-4D97-AF65-F5344CB8AC3E}">
        <p14:creationId xmlns:p14="http://schemas.microsoft.com/office/powerpoint/2010/main" val="2604841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uds in the sky&#10;&#10;Description automatically generated">
            <a:extLst>
              <a:ext uri="{FF2B5EF4-FFF2-40B4-BE49-F238E27FC236}">
                <a16:creationId xmlns:a16="http://schemas.microsoft.com/office/drawing/2014/main" id="{DF267E89-BFFA-CF36-864F-F00CE87E6856}"/>
              </a:ext>
            </a:extLst>
          </p:cNvPr>
          <p:cNvPicPr>
            <a:picLocks noChangeAspect="1"/>
          </p:cNvPicPr>
          <p:nvPr/>
        </p:nvPicPr>
        <p:blipFill rotWithShape="1">
          <a:blip r:embed="rId2">
            <a:extLst>
              <a:ext uri="{28A0092B-C50C-407E-A947-70E740481C1C}">
                <a14:useLocalDpi xmlns:a14="http://schemas.microsoft.com/office/drawing/2010/main" val="0"/>
              </a:ext>
            </a:extLst>
          </a:blip>
          <a:srcRect t="3109" r="967" b="13082"/>
          <a:stretch/>
        </p:blipFill>
        <p:spPr>
          <a:xfrm>
            <a:off x="0" y="0"/>
            <a:ext cx="12192000" cy="6917170"/>
          </a:xfrm>
          <a:prstGeom prst="rect">
            <a:avLst/>
          </a:prstGeom>
        </p:spPr>
      </p:pic>
      <p:sp>
        <p:nvSpPr>
          <p:cNvPr id="4" name="Title 3">
            <a:extLst>
              <a:ext uri="{FF2B5EF4-FFF2-40B4-BE49-F238E27FC236}">
                <a16:creationId xmlns:a16="http://schemas.microsoft.com/office/drawing/2014/main" id="{155F4BA1-6458-D5F2-E70F-85441FC61830}"/>
              </a:ext>
            </a:extLst>
          </p:cNvPr>
          <p:cNvSpPr>
            <a:spLocks noGrp="1"/>
          </p:cNvSpPr>
          <p:nvPr>
            <p:ph type="title"/>
          </p:nvPr>
        </p:nvSpPr>
        <p:spPr>
          <a:xfrm>
            <a:off x="723900" y="1276576"/>
            <a:ext cx="10444843" cy="4304847"/>
          </a:xfrm>
        </p:spPr>
        <p:txBody>
          <a:bodyPr>
            <a:normAutofit fontScale="90000"/>
          </a:bodyPr>
          <a:lstStyle/>
          <a:p>
            <a:r>
              <a:rPr lang="en-US" b="1" dirty="0">
                <a:solidFill>
                  <a:schemeClr val="bg1"/>
                </a:solidFill>
                <a:latin typeface="Source Sans Pro" panose="020B0503030403020204" pitchFamily="34" charset="0"/>
                <a:ea typeface="Source Sans Pro" panose="020B0503030403020204" pitchFamily="34" charset="0"/>
              </a:rPr>
              <a:t>As we build hybrid and online education on these platforms, we must do so in a way that promotes connection.  </a:t>
            </a:r>
            <a:br>
              <a:rPr lang="en-US" b="1" dirty="0">
                <a:solidFill>
                  <a:schemeClr val="bg1"/>
                </a:solidFill>
                <a:latin typeface="Source Sans Pro" panose="020B0503030403020204" pitchFamily="34" charset="0"/>
                <a:ea typeface="Source Sans Pro" panose="020B0503030403020204" pitchFamily="34" charset="0"/>
              </a:rPr>
            </a:br>
            <a:br>
              <a:rPr lang="en-US" b="1" dirty="0">
                <a:solidFill>
                  <a:schemeClr val="bg1"/>
                </a:solidFill>
                <a:latin typeface="Source Sans Pro" panose="020B0503030403020204" pitchFamily="34" charset="0"/>
                <a:ea typeface="Source Sans Pro" panose="020B0503030403020204" pitchFamily="34" charset="0"/>
              </a:rPr>
            </a:br>
            <a:r>
              <a:rPr lang="en-US" b="1" dirty="0">
                <a:solidFill>
                  <a:schemeClr val="bg1"/>
                </a:solidFill>
                <a:latin typeface="Source Sans Pro" panose="020B0503030403020204" pitchFamily="34" charset="0"/>
                <a:ea typeface="Source Sans Pro" panose="020B0503030403020204" pitchFamily="34" charset="0"/>
              </a:rPr>
              <a:t>I propose that we are more successful as educators if we can measure ourselves by standards of warmth.</a:t>
            </a:r>
          </a:p>
        </p:txBody>
      </p:sp>
    </p:spTree>
    <p:extLst>
      <p:ext uri="{BB962C8B-B14F-4D97-AF65-F5344CB8AC3E}">
        <p14:creationId xmlns:p14="http://schemas.microsoft.com/office/powerpoint/2010/main" val="100707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person dancing&#10;&#10;Description automatically generated">
            <a:extLst>
              <a:ext uri="{FF2B5EF4-FFF2-40B4-BE49-F238E27FC236}">
                <a16:creationId xmlns:a16="http://schemas.microsoft.com/office/drawing/2014/main" id="{1AC62221-8F30-5B28-6944-CF79BC8F753A}"/>
              </a:ext>
            </a:extLst>
          </p:cNvPr>
          <p:cNvPicPr>
            <a:picLocks noChangeAspect="1"/>
          </p:cNvPicPr>
          <p:nvPr/>
        </p:nvPicPr>
        <p:blipFill>
          <a:blip r:embed="rId2">
            <a:alphaModFix amt="60000"/>
          </a:blip>
          <a:srcRect b="17643"/>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C62E7580-2C5E-2000-A997-0549664F554B}"/>
              </a:ext>
            </a:extLst>
          </p:cNvPr>
          <p:cNvSpPr>
            <a:spLocks noGrp="1"/>
          </p:cNvSpPr>
          <p:nvPr>
            <p:ph type="title"/>
          </p:nvPr>
        </p:nvSpPr>
        <p:spPr>
          <a:xfrm>
            <a:off x="838200" y="525195"/>
            <a:ext cx="10165218" cy="2806506"/>
          </a:xfrm>
        </p:spPr>
        <p:txBody>
          <a:bodyPr anchor="b">
            <a:normAutofit/>
          </a:bodyPr>
          <a:lstStyle/>
          <a:p>
            <a:r>
              <a:rPr lang="en-US" sz="4000" b="1">
                <a:solidFill>
                  <a:srgbClr val="FFFFFF"/>
                </a:solidFill>
                <a:latin typeface="Source Sans Pro" panose="020B0503030403020204" pitchFamily="34" charset="0"/>
                <a:ea typeface="Source Sans Pro" panose="020B0503030403020204" pitchFamily="34" charset="0"/>
              </a:rPr>
              <a:t>1. Respectful conversation</a:t>
            </a:r>
            <a:endParaRPr lang="en-US" sz="4000">
              <a:solidFill>
                <a:srgbClr val="FFFFFF"/>
              </a:solidFill>
            </a:endParaRPr>
          </a:p>
        </p:txBody>
      </p:sp>
      <p:sp>
        <p:nvSpPr>
          <p:cNvPr id="3" name="Content Placeholder 2">
            <a:extLst>
              <a:ext uri="{FF2B5EF4-FFF2-40B4-BE49-F238E27FC236}">
                <a16:creationId xmlns:a16="http://schemas.microsoft.com/office/drawing/2014/main" id="{9D26B413-A095-4FE5-4B2A-A5C7ED8A2122}"/>
              </a:ext>
            </a:extLst>
          </p:cNvPr>
          <p:cNvSpPr>
            <a:spLocks noGrp="1"/>
          </p:cNvSpPr>
          <p:nvPr>
            <p:ph idx="1"/>
          </p:nvPr>
        </p:nvSpPr>
        <p:spPr>
          <a:xfrm>
            <a:off x="838200" y="3526300"/>
            <a:ext cx="10165218" cy="2588458"/>
          </a:xfrm>
        </p:spPr>
        <p:txBody>
          <a:bodyPr>
            <a:normAutofit/>
          </a:bodyPr>
          <a:lstStyle/>
          <a:p>
            <a:pPr>
              <a:buClr>
                <a:schemeClr val="bg1"/>
              </a:buClr>
            </a:pPr>
            <a:r>
              <a:rPr lang="en-US" sz="2000">
                <a:solidFill>
                  <a:srgbClr val="FFFFFF"/>
                </a:solidFill>
              </a:rPr>
              <a:t> - </a:t>
            </a:r>
            <a:r>
              <a:rPr lang="en-US" sz="2000">
                <a:solidFill>
                  <a:srgbClr val="FFFFFF"/>
                </a:solidFill>
                <a:latin typeface="Source Sans Pro" panose="020B0503030403020204" pitchFamily="34" charset="0"/>
                <a:ea typeface="Source Sans Pro" panose="020B0503030403020204" pitchFamily="34" charset="0"/>
              </a:rPr>
              <a:t>method: </a:t>
            </a:r>
            <a:r>
              <a:rPr lang="en-US" sz="2000" i="1">
                <a:solidFill>
                  <a:srgbClr val="FFFFFF"/>
                </a:solidFill>
                <a:effectLst/>
                <a:latin typeface="Source Sans Pro" panose="020B0503030403020204" pitchFamily="34" charset="0"/>
                <a:ea typeface="Source Sans Pro" panose="020B0503030403020204" pitchFamily="34" charset="0"/>
                <a:cs typeface="Times New Roman (Body CS)"/>
              </a:rPr>
              <a:t>How do we design respectful conversation into the process for delivery? How are you bringing people to the table as co-creators? </a:t>
            </a:r>
          </a:p>
          <a:p>
            <a:pPr>
              <a:buClr>
                <a:schemeClr val="bg1"/>
              </a:buClr>
            </a:pPr>
            <a:r>
              <a:rPr lang="en-US" sz="2000">
                <a:solidFill>
                  <a:srgbClr val="FFFFFF"/>
                </a:solidFill>
                <a:latin typeface="Source Sans Pro" panose="020B0503030403020204" pitchFamily="34" charset="0"/>
                <a:ea typeface="Source Sans Pro" panose="020B0503030403020204" pitchFamily="34" charset="0"/>
              </a:rPr>
              <a:t>- result: </a:t>
            </a:r>
            <a:r>
              <a:rPr lang="en-US" sz="2000" i="1">
                <a:solidFill>
                  <a:srgbClr val="FFFFFF"/>
                </a:solidFill>
                <a:effectLst/>
                <a:latin typeface="Source Sans Pro" panose="020B0503030403020204" pitchFamily="34" charset="0"/>
                <a:ea typeface="Source Sans Pro" panose="020B0503030403020204" pitchFamily="34" charset="0"/>
                <a:cs typeface="Times New Roman (Body CS)"/>
              </a:rPr>
              <a:t>Does that product have channels to support that conversation on an ongoing basis?  Ability to continue that conversation?  Stakeholders when that experience is over should still be involved, should still have a voice. </a:t>
            </a:r>
          </a:p>
          <a:p>
            <a:pPr>
              <a:buClr>
                <a:schemeClr val="bg1"/>
              </a:buClr>
            </a:pPr>
            <a:endParaRPr lang="en-US" sz="2000" i="1">
              <a:solidFill>
                <a:srgbClr val="FFFFFF"/>
              </a:solidFill>
              <a:latin typeface="Source Sans Pro" panose="020B0503030403020204" pitchFamily="34" charset="0"/>
              <a:ea typeface="Source Sans Pro" panose="020B0503030403020204" pitchFamily="34" charset="0"/>
            </a:endParaRPr>
          </a:p>
          <a:p>
            <a:pPr>
              <a:buClr>
                <a:schemeClr val="bg1"/>
              </a:buClr>
            </a:pPr>
            <a:endParaRPr lang="en-US" sz="2000" i="1">
              <a:solidFill>
                <a:srgbClr val="FFFFFF"/>
              </a:solidFill>
              <a:latin typeface="Source Sans Pro" panose="020B0503030403020204" pitchFamily="34" charset="0"/>
              <a:ea typeface="Source Sans Pro" panose="020B0503030403020204" pitchFamily="34" charset="0"/>
            </a:endParaRPr>
          </a:p>
          <a:p>
            <a:endParaRPr lang="en-US" sz="2000">
              <a:solidFill>
                <a:srgbClr val="FFFFFF"/>
              </a:solidFill>
            </a:endParaRPr>
          </a:p>
        </p:txBody>
      </p:sp>
    </p:spTree>
    <p:extLst>
      <p:ext uri="{BB962C8B-B14F-4D97-AF65-F5344CB8AC3E}">
        <p14:creationId xmlns:p14="http://schemas.microsoft.com/office/powerpoint/2010/main" val="871246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7580-2C5E-2000-A997-0549664F554B}"/>
              </a:ext>
            </a:extLst>
          </p:cNvPr>
          <p:cNvSpPr>
            <a:spLocks noGrp="1"/>
          </p:cNvSpPr>
          <p:nvPr>
            <p:ph type="title"/>
          </p:nvPr>
        </p:nvSpPr>
        <p:spPr/>
        <p:txBody>
          <a:bodyPr>
            <a:normAutofit fontScale="90000"/>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Examples of design of residential immersions through respectful conversation</a:t>
            </a:r>
            <a:endParaRPr lang="en-US" dirty="0"/>
          </a:p>
        </p:txBody>
      </p:sp>
      <p:sp>
        <p:nvSpPr>
          <p:cNvPr id="3" name="Content Placeholder 2">
            <a:extLst>
              <a:ext uri="{FF2B5EF4-FFF2-40B4-BE49-F238E27FC236}">
                <a16:creationId xmlns:a16="http://schemas.microsoft.com/office/drawing/2014/main" id="{9D26B413-A095-4FE5-4B2A-A5C7ED8A2122}"/>
              </a:ext>
            </a:extLst>
          </p:cNvPr>
          <p:cNvSpPr>
            <a:spLocks noGrp="1"/>
          </p:cNvSpPr>
          <p:nvPr>
            <p:ph idx="1"/>
          </p:nvPr>
        </p:nvSpPr>
        <p:spPr/>
        <p:txBody>
          <a:bodyPr>
            <a:normAutofit fontScale="92500" lnSpcReduction="20000"/>
          </a:bodyPr>
          <a:lstStyle/>
          <a:p>
            <a:pPr marL="0" indent="0">
              <a:buClr>
                <a:schemeClr val="bg1"/>
              </a:buClr>
              <a:buNone/>
            </a:pPr>
            <a:r>
              <a:rPr lang="en-US" sz="2800" dirty="0">
                <a:solidFill>
                  <a:schemeClr val="tx1">
                    <a:lumMod val="50000"/>
                    <a:lumOff val="50000"/>
                  </a:schemeClr>
                </a:solidFill>
                <a:latin typeface="Source Sans Pro" panose="020B0503030403020204" pitchFamily="34" charset="0"/>
                <a:ea typeface="Source Sans Pro" panose="020B0503030403020204" pitchFamily="34" charset="0"/>
              </a:rPr>
              <a:t>M</a:t>
            </a:r>
            <a:r>
              <a:rPr lang="en-US" sz="2800" dirty="0">
                <a:solidFill>
                  <a:schemeClr val="bg2">
                    <a:lumMod val="50000"/>
                  </a:schemeClr>
                </a:solidFill>
                <a:latin typeface="Source Sans Pro" panose="020B0503030403020204" pitchFamily="34" charset="0"/>
                <a:ea typeface="Source Sans Pro" panose="020B0503030403020204" pitchFamily="34" charset="0"/>
              </a:rPr>
              <a:t>ethod:</a:t>
            </a:r>
          </a:p>
          <a:p>
            <a:pPr>
              <a:buClr>
                <a:schemeClr val="tx1">
                  <a:lumMod val="65000"/>
                  <a:lumOff val="35000"/>
                </a:schemeClr>
              </a:buClr>
            </a:pPr>
            <a:r>
              <a:rPr lang="en-US" dirty="0">
                <a:solidFill>
                  <a:schemeClr val="bg2">
                    <a:lumMod val="50000"/>
                  </a:schemeClr>
                </a:solidFill>
                <a:latin typeface="Source Sans Pro" panose="020B0503030403020204" pitchFamily="34" charset="0"/>
                <a:ea typeface="Source Sans Pro" panose="020B0503030403020204" pitchFamily="34" charset="0"/>
              </a:rPr>
              <a:t>Orientation speech</a:t>
            </a:r>
          </a:p>
          <a:p>
            <a:pPr>
              <a:buClr>
                <a:schemeClr val="tx1">
                  <a:lumMod val="65000"/>
                  <a:lumOff val="35000"/>
                </a:schemeClr>
              </a:buClr>
            </a:pPr>
            <a:r>
              <a:rPr lang="en-US" dirty="0">
                <a:solidFill>
                  <a:schemeClr val="bg2">
                    <a:lumMod val="50000"/>
                  </a:schemeClr>
                </a:solidFill>
                <a:latin typeface="Source Sans Pro" panose="020B0503030403020204" pitchFamily="34" charset="0"/>
                <a:ea typeface="Source Sans Pro" panose="020B0503030403020204" pitchFamily="34" charset="0"/>
              </a:rPr>
              <a:t>Residential components materially different (practical, experiential)</a:t>
            </a:r>
          </a:p>
          <a:p>
            <a:pPr>
              <a:buClr>
                <a:schemeClr val="tx1">
                  <a:lumMod val="65000"/>
                  <a:lumOff val="35000"/>
                </a:schemeClr>
              </a:buClr>
            </a:pPr>
            <a:r>
              <a:rPr lang="en-US" dirty="0">
                <a:solidFill>
                  <a:schemeClr val="bg2">
                    <a:lumMod val="50000"/>
                  </a:schemeClr>
                </a:solidFill>
                <a:latin typeface="Source Sans Pro" panose="020B0503030403020204" pitchFamily="34" charset="0"/>
                <a:ea typeface="Source Sans Pro" panose="020B0503030403020204" pitchFamily="34" charset="0"/>
              </a:rPr>
              <a:t>More residential opportunities, on location</a:t>
            </a:r>
          </a:p>
          <a:p>
            <a:pPr>
              <a:buClr>
                <a:schemeClr val="tx1">
                  <a:lumMod val="65000"/>
                  <a:lumOff val="35000"/>
                </a:schemeClr>
              </a:buClr>
            </a:pPr>
            <a:endParaRPr lang="en-US" dirty="0">
              <a:solidFill>
                <a:schemeClr val="bg2">
                  <a:lumMod val="50000"/>
                </a:schemeClr>
              </a:solidFill>
              <a:latin typeface="Source Sans Pro" panose="020B0503030403020204" pitchFamily="34" charset="0"/>
              <a:ea typeface="Source Sans Pro" panose="020B0503030403020204" pitchFamily="34" charset="0"/>
            </a:endParaRPr>
          </a:p>
          <a:p>
            <a:pPr marL="0" indent="0">
              <a:buClr>
                <a:schemeClr val="tx1">
                  <a:lumMod val="65000"/>
                  <a:lumOff val="35000"/>
                </a:schemeClr>
              </a:buClr>
              <a:buNone/>
            </a:pPr>
            <a:r>
              <a:rPr lang="en-US" dirty="0">
                <a:solidFill>
                  <a:schemeClr val="bg2">
                    <a:lumMod val="50000"/>
                  </a:schemeClr>
                </a:solidFill>
                <a:latin typeface="Source Sans Pro" panose="020B0503030403020204" pitchFamily="34" charset="0"/>
                <a:ea typeface="Source Sans Pro" panose="020B0503030403020204" pitchFamily="34" charset="0"/>
              </a:rPr>
              <a:t>Result:</a:t>
            </a:r>
          </a:p>
          <a:p>
            <a:pPr>
              <a:buClr>
                <a:schemeClr val="tx1">
                  <a:lumMod val="65000"/>
                  <a:lumOff val="35000"/>
                </a:schemeClr>
              </a:buClr>
            </a:pPr>
            <a:r>
              <a:rPr lang="en-US" dirty="0">
                <a:solidFill>
                  <a:schemeClr val="bg2">
                    <a:lumMod val="50000"/>
                  </a:schemeClr>
                </a:solidFill>
                <a:latin typeface="Source Sans Pro" panose="020B0503030403020204" pitchFamily="34" charset="0"/>
                <a:ea typeface="Source Sans Pro" panose="020B0503030403020204" pitchFamily="34" charset="0"/>
              </a:rPr>
              <a:t>Engaging alumni in immersions (including recent)</a:t>
            </a:r>
          </a:p>
          <a:p>
            <a:pPr>
              <a:buClr>
                <a:schemeClr val="tx1">
                  <a:lumMod val="65000"/>
                  <a:lumOff val="35000"/>
                </a:schemeClr>
              </a:buClr>
            </a:pPr>
            <a:r>
              <a:rPr lang="en-US" sz="2800" dirty="0">
                <a:solidFill>
                  <a:schemeClr val="bg2">
                    <a:lumMod val="50000"/>
                  </a:schemeClr>
                </a:solidFill>
                <a:latin typeface="Source Sans Pro" panose="020B0503030403020204" pitchFamily="34" charset="0"/>
                <a:ea typeface="Source Sans Pro" panose="020B0503030403020204" pitchFamily="34" charset="0"/>
              </a:rPr>
              <a:t>Barn 3.0</a:t>
            </a:r>
          </a:p>
          <a:p>
            <a:pPr>
              <a:buClr>
                <a:schemeClr val="tx1">
                  <a:lumMod val="65000"/>
                  <a:lumOff val="35000"/>
                </a:schemeClr>
              </a:buClr>
            </a:pPr>
            <a:r>
              <a:rPr lang="en-US" sz="2800" dirty="0">
                <a:solidFill>
                  <a:schemeClr val="bg2">
                    <a:lumMod val="50000"/>
                  </a:schemeClr>
                </a:solidFill>
                <a:latin typeface="Source Sans Pro" panose="020B0503030403020204" pitchFamily="34" charset="0"/>
                <a:ea typeface="Source Sans Pro" panose="020B0503030403020204" pitchFamily="34" charset="0"/>
              </a:rPr>
              <a:t>Strategic planning</a:t>
            </a:r>
          </a:p>
          <a:p>
            <a:pPr>
              <a:buClr>
                <a:schemeClr val="tx1">
                  <a:lumMod val="65000"/>
                  <a:lumOff val="35000"/>
                </a:schemeClr>
              </a:buClr>
            </a:pPr>
            <a:r>
              <a:rPr lang="en-US" dirty="0">
                <a:solidFill>
                  <a:schemeClr val="bg2">
                    <a:lumMod val="50000"/>
                  </a:schemeClr>
                </a:solidFill>
                <a:latin typeface="Source Sans Pro" panose="020B0503030403020204" pitchFamily="34" charset="0"/>
                <a:ea typeface="Source Sans Pro" panose="020B0503030403020204" pitchFamily="34" charset="0"/>
              </a:rPr>
              <a:t>Alumni teaching on location, receptions</a:t>
            </a:r>
            <a:endParaRPr lang="en-US" sz="2800" dirty="0">
              <a:solidFill>
                <a:schemeClr val="bg2">
                  <a:lumMod val="50000"/>
                </a:schemeClr>
              </a:solidFill>
              <a:latin typeface="Source Sans Pro" panose="020B0503030403020204" pitchFamily="34" charset="0"/>
              <a:ea typeface="Source Sans Pro" panose="020B0503030403020204" pitchFamily="34" charset="0"/>
            </a:endParaRPr>
          </a:p>
          <a:p>
            <a:pPr>
              <a:buClr>
                <a:schemeClr val="bg1"/>
              </a:buClr>
            </a:pPr>
            <a:endParaRPr lang="en-US" sz="2800" i="1"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a:buClr>
                <a:schemeClr val="bg1"/>
              </a:buClr>
            </a:pPr>
            <a:endParaRPr lang="en-US" i="1" dirty="0">
              <a:solidFill>
                <a:schemeClr val="bg2">
                  <a:lumMod val="50000"/>
                </a:schemeClr>
              </a:solidFill>
              <a:latin typeface="Source Sans Pro" panose="020B0503030403020204" pitchFamily="34" charset="0"/>
              <a:ea typeface="Source Sans Pro" panose="020B0503030403020204" pitchFamily="34" charset="0"/>
            </a:endParaRPr>
          </a:p>
          <a:p>
            <a:pPr>
              <a:buClr>
                <a:schemeClr val="bg1"/>
              </a:buClr>
            </a:pPr>
            <a:endParaRPr lang="en-US" sz="2800" i="1" dirty="0">
              <a:solidFill>
                <a:schemeClr val="bg2">
                  <a:lumMod val="50000"/>
                </a:schemeClr>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1952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person standing in front of a podium&#10;&#10;Description automatically generated">
            <a:extLst>
              <a:ext uri="{FF2B5EF4-FFF2-40B4-BE49-F238E27FC236}">
                <a16:creationId xmlns:a16="http://schemas.microsoft.com/office/drawing/2014/main" id="{2D9D08FE-0FCA-3C73-AB5D-B07B9171C48C}"/>
              </a:ext>
            </a:extLst>
          </p:cNvPr>
          <p:cNvPicPr>
            <a:picLocks noChangeAspect="1"/>
          </p:cNvPicPr>
          <p:nvPr/>
        </p:nvPicPr>
        <p:blipFill>
          <a:blip r:embed="rId2">
            <a:alphaModFix amt="60000"/>
          </a:blip>
          <a:srcRect r="17587" b="1"/>
          <a:stretch/>
        </p:blipFill>
        <p:spPr>
          <a:xfrm rot="5400000">
            <a:off x="-112439" y="475259"/>
            <a:ext cx="6499784" cy="5915025"/>
          </a:xfrm>
          <a:prstGeom prst="rect">
            <a:avLst/>
          </a:prstGeom>
        </p:spPr>
      </p:pic>
      <p:pic>
        <p:nvPicPr>
          <p:cNvPr id="6" name="Picture 5" descr="A person standing at a podium&#10;&#10;Description automatically generated">
            <a:extLst>
              <a:ext uri="{FF2B5EF4-FFF2-40B4-BE49-F238E27FC236}">
                <a16:creationId xmlns:a16="http://schemas.microsoft.com/office/drawing/2014/main" id="{45682D45-4431-8D26-DF35-4E742411CABB}"/>
              </a:ext>
            </a:extLst>
          </p:cNvPr>
          <p:cNvPicPr>
            <a:picLocks noChangeAspect="1"/>
          </p:cNvPicPr>
          <p:nvPr/>
        </p:nvPicPr>
        <p:blipFill>
          <a:blip r:embed="rId3">
            <a:alphaModFix amt="60000"/>
          </a:blip>
          <a:srcRect l="9772" r="21976"/>
          <a:stretch/>
        </p:blipFill>
        <p:spPr>
          <a:xfrm>
            <a:off x="6096844" y="182880"/>
            <a:ext cx="5915025" cy="6499784"/>
          </a:xfrm>
          <a:prstGeom prst="rect">
            <a:avLst/>
          </a:prstGeom>
        </p:spPr>
      </p:pic>
      <p:sp>
        <p:nvSpPr>
          <p:cNvPr id="2" name="Title 1">
            <a:extLst>
              <a:ext uri="{FF2B5EF4-FFF2-40B4-BE49-F238E27FC236}">
                <a16:creationId xmlns:a16="http://schemas.microsoft.com/office/drawing/2014/main" id="{02EF5DEE-D0E8-0343-31DD-98A8DAA85C64}"/>
              </a:ext>
            </a:extLst>
          </p:cNvPr>
          <p:cNvSpPr>
            <a:spLocks noGrp="1"/>
          </p:cNvSpPr>
          <p:nvPr>
            <p:ph type="title"/>
          </p:nvPr>
        </p:nvSpPr>
        <p:spPr>
          <a:xfrm>
            <a:off x="453525" y="3351502"/>
            <a:ext cx="9795637" cy="2220775"/>
          </a:xfrm>
        </p:spPr>
        <p:txBody>
          <a:bodyPr vert="horz" lIns="91440" tIns="45720" rIns="91440" bIns="45720" rtlCol="0" anchor="b">
            <a:normAutofit/>
          </a:bodyPr>
          <a:lstStyle/>
          <a:p>
            <a:r>
              <a:rPr lang="en-US" sz="5200" b="1" kern="1200" dirty="0">
                <a:solidFill>
                  <a:srgbClr val="FFFFFF"/>
                </a:solidFill>
                <a:latin typeface="Source Sans Pro" panose="020B0503030403020204" pitchFamily="34" charset="0"/>
                <a:ea typeface="Source Sans Pro" panose="020B0503030403020204" pitchFamily="34" charset="0"/>
              </a:rPr>
              <a:t>Alumni teaching in context, </a:t>
            </a:r>
            <a:br>
              <a:rPr lang="en-US" sz="5200" b="1" kern="1200" dirty="0">
                <a:solidFill>
                  <a:srgbClr val="FFFFFF"/>
                </a:solidFill>
                <a:latin typeface="Source Sans Pro" panose="020B0503030403020204" pitchFamily="34" charset="0"/>
                <a:ea typeface="Source Sans Pro" panose="020B0503030403020204" pitchFamily="34" charset="0"/>
              </a:rPr>
            </a:br>
            <a:r>
              <a:rPr lang="en-US" sz="5200" b="1" kern="1200" dirty="0">
                <a:solidFill>
                  <a:srgbClr val="FFFFFF"/>
                </a:solidFill>
                <a:latin typeface="Source Sans Pro" panose="020B0503030403020204" pitchFamily="34" charset="0"/>
                <a:ea typeface="Source Sans Pro" panose="020B0503030403020204" pitchFamily="34" charset="0"/>
              </a:rPr>
              <a:t>on location</a:t>
            </a:r>
          </a:p>
        </p:txBody>
      </p:sp>
    </p:spTree>
    <p:extLst>
      <p:ext uri="{BB962C8B-B14F-4D97-AF65-F5344CB8AC3E}">
        <p14:creationId xmlns:p14="http://schemas.microsoft.com/office/powerpoint/2010/main" val="20860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Description automatically generated">
            <a:extLst>
              <a:ext uri="{FF2B5EF4-FFF2-40B4-BE49-F238E27FC236}">
                <a16:creationId xmlns:a16="http://schemas.microsoft.com/office/drawing/2014/main" id="{66A9CBFB-981F-B7CB-4FF9-8641457E8F66}"/>
              </a:ext>
            </a:extLst>
          </p:cNvPr>
          <p:cNvPicPr>
            <a:picLocks noChangeAspect="1"/>
          </p:cNvPicPr>
          <p:nvPr/>
        </p:nvPicPr>
        <p:blipFill>
          <a:blip r:embed="rId2"/>
          <a:stretch>
            <a:fillRect/>
          </a:stretch>
        </p:blipFill>
        <p:spPr>
          <a:xfrm>
            <a:off x="643467" y="1444625"/>
            <a:ext cx="5291666" cy="3968749"/>
          </a:xfrm>
          <a:prstGeom prst="rect">
            <a:avLst/>
          </a:prstGeom>
        </p:spPr>
      </p:pic>
      <p:pic>
        <p:nvPicPr>
          <p:cNvPr id="6" name="Picture 5" descr="A group of people standing on steps&#10;&#10;Description automatically generated">
            <a:extLst>
              <a:ext uri="{FF2B5EF4-FFF2-40B4-BE49-F238E27FC236}">
                <a16:creationId xmlns:a16="http://schemas.microsoft.com/office/drawing/2014/main" id="{3F17603F-A346-4C40-5125-9FE22E04996B}"/>
              </a:ext>
            </a:extLst>
          </p:cNvPr>
          <p:cNvPicPr>
            <a:picLocks noChangeAspect="1"/>
          </p:cNvPicPr>
          <p:nvPr/>
        </p:nvPicPr>
        <p:blipFill>
          <a:blip r:embed="rId3"/>
          <a:stretch>
            <a:fillRect/>
          </a:stretch>
        </p:blipFill>
        <p:spPr>
          <a:xfrm>
            <a:off x="6256865" y="1444625"/>
            <a:ext cx="5291667" cy="3968750"/>
          </a:xfrm>
          <a:prstGeom prst="rect">
            <a:avLst/>
          </a:prstGeom>
        </p:spPr>
      </p:pic>
    </p:spTree>
    <p:extLst>
      <p:ext uri="{BB962C8B-B14F-4D97-AF65-F5344CB8AC3E}">
        <p14:creationId xmlns:p14="http://schemas.microsoft.com/office/powerpoint/2010/main" val="352492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itting around a table&#10;&#10;Description automatically generated">
            <a:extLst>
              <a:ext uri="{FF2B5EF4-FFF2-40B4-BE49-F238E27FC236}">
                <a16:creationId xmlns:a16="http://schemas.microsoft.com/office/drawing/2014/main" id="{32496F27-4600-D913-A195-9D2D2CC67C1F}"/>
              </a:ext>
            </a:extLst>
          </p:cNvPr>
          <p:cNvPicPr>
            <a:picLocks noChangeAspect="1"/>
          </p:cNvPicPr>
          <p:nvPr/>
        </p:nvPicPr>
        <p:blipFill>
          <a:blip r:embed="rId2"/>
          <a:srcRect l="12076" r="7324"/>
          <a:stretch/>
        </p:blipFill>
        <p:spPr>
          <a:xfrm>
            <a:off x="-1" y="10"/>
            <a:ext cx="7370057" cy="6857990"/>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B099341D-10B0-66FA-7EDF-D2FE4FB54F9C}"/>
              </a:ext>
            </a:extLst>
          </p:cNvPr>
          <p:cNvPicPr>
            <a:picLocks noChangeAspect="1"/>
          </p:cNvPicPr>
          <p:nvPr/>
        </p:nvPicPr>
        <p:blipFill>
          <a:blip r:embed="rId3"/>
          <a:srcRect t="4189" r="-3" b="-3"/>
          <a:stretch/>
        </p:blipFill>
        <p:spPr>
          <a:xfrm>
            <a:off x="7534656" y="1"/>
            <a:ext cx="4657344" cy="3346704"/>
          </a:xfrm>
          <a:prstGeom prst="rect">
            <a:avLst/>
          </a:prstGeom>
        </p:spPr>
      </p:pic>
      <p:pic>
        <p:nvPicPr>
          <p:cNvPr id="15" name="Picture 14" descr="A group of people standing around a table&#10;&#10;Description automatically generated">
            <a:extLst>
              <a:ext uri="{FF2B5EF4-FFF2-40B4-BE49-F238E27FC236}">
                <a16:creationId xmlns:a16="http://schemas.microsoft.com/office/drawing/2014/main" id="{25F2D220-88CC-9002-3329-210959AA9555}"/>
              </a:ext>
            </a:extLst>
          </p:cNvPr>
          <p:cNvPicPr>
            <a:picLocks noChangeAspect="1"/>
          </p:cNvPicPr>
          <p:nvPr/>
        </p:nvPicPr>
        <p:blipFill>
          <a:blip r:embed="rId4"/>
          <a:srcRect r="-3" b="4186"/>
          <a:stretch/>
        </p:blipFill>
        <p:spPr>
          <a:xfrm>
            <a:off x="7534654" y="3511296"/>
            <a:ext cx="4657346" cy="3346704"/>
          </a:xfrm>
          <a:prstGeom prst="rect">
            <a:avLst/>
          </a:prstGeom>
        </p:spPr>
      </p:pic>
    </p:spTree>
    <p:extLst>
      <p:ext uri="{BB962C8B-B14F-4D97-AF65-F5344CB8AC3E}">
        <p14:creationId xmlns:p14="http://schemas.microsoft.com/office/powerpoint/2010/main" val="2850436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structure next to a tree&#10;&#10;Description automatically generated">
            <a:extLst>
              <a:ext uri="{FF2B5EF4-FFF2-40B4-BE49-F238E27FC236}">
                <a16:creationId xmlns:a16="http://schemas.microsoft.com/office/drawing/2014/main" id="{168A2086-235D-8F21-BA9A-3ED4A18325E4}"/>
              </a:ext>
            </a:extLst>
          </p:cNvPr>
          <p:cNvPicPr>
            <a:picLocks noChangeAspect="1"/>
          </p:cNvPicPr>
          <p:nvPr/>
        </p:nvPicPr>
        <p:blipFill>
          <a:blip r:embed="rId2">
            <a:alphaModFix amt="60000"/>
          </a:blip>
          <a:srcRect b="12043"/>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C62E7580-2C5E-2000-A997-0549664F554B}"/>
              </a:ext>
            </a:extLst>
          </p:cNvPr>
          <p:cNvSpPr>
            <a:spLocks noGrp="1"/>
          </p:cNvSpPr>
          <p:nvPr>
            <p:ph type="title"/>
          </p:nvPr>
        </p:nvSpPr>
        <p:spPr>
          <a:xfrm>
            <a:off x="838200" y="525195"/>
            <a:ext cx="10165218" cy="2806506"/>
          </a:xfrm>
        </p:spPr>
        <p:txBody>
          <a:bodyPr anchor="b">
            <a:normAutofit/>
          </a:bodyPr>
          <a:lstStyle/>
          <a:p>
            <a:r>
              <a:rPr lang="en-US" sz="4000" b="1">
                <a:solidFill>
                  <a:srgbClr val="FFFFFF"/>
                </a:solidFill>
                <a:latin typeface="Source Sans Pro" panose="020B0503030403020204" pitchFamily="34" charset="0"/>
                <a:ea typeface="Source Sans Pro" panose="020B0503030403020204" pitchFamily="34" charset="0"/>
              </a:rPr>
              <a:t>2. Scaffolding for self-actualization</a:t>
            </a:r>
            <a:endParaRPr lang="en-US" sz="4000">
              <a:solidFill>
                <a:srgbClr val="FFFFFF"/>
              </a:solidFill>
            </a:endParaRPr>
          </a:p>
        </p:txBody>
      </p:sp>
      <p:sp>
        <p:nvSpPr>
          <p:cNvPr id="3" name="Content Placeholder 2">
            <a:extLst>
              <a:ext uri="{FF2B5EF4-FFF2-40B4-BE49-F238E27FC236}">
                <a16:creationId xmlns:a16="http://schemas.microsoft.com/office/drawing/2014/main" id="{9D26B413-A095-4FE5-4B2A-A5C7ED8A2122}"/>
              </a:ext>
            </a:extLst>
          </p:cNvPr>
          <p:cNvSpPr>
            <a:spLocks noGrp="1"/>
          </p:cNvSpPr>
          <p:nvPr>
            <p:ph idx="1"/>
          </p:nvPr>
        </p:nvSpPr>
        <p:spPr>
          <a:xfrm>
            <a:off x="838200" y="3526300"/>
            <a:ext cx="10165218" cy="2588458"/>
          </a:xfrm>
        </p:spPr>
        <p:txBody>
          <a:bodyPr>
            <a:normAutofit/>
          </a:bodyPr>
          <a:lstStyle/>
          <a:p>
            <a:pPr marL="0" indent="0">
              <a:buNone/>
            </a:pPr>
            <a:r>
              <a:rPr lang="en-US" sz="1900" kern="100">
                <a:solidFill>
                  <a:srgbClr val="FFFFFF"/>
                </a:solidFill>
                <a:effectLst/>
                <a:latin typeface="Source Sans Pro" panose="020B0503030403020204" pitchFamily="34" charset="0"/>
                <a:ea typeface="Source Sans Pro" panose="020B0503030403020204" pitchFamily="34" charset="0"/>
                <a:cs typeface="Times New Roman (Body CS)"/>
              </a:rPr>
              <a:t>Essential that they come into the program feeling like their unique experience is valued, and they will then be more likely to help neighbors, to feel cohesion and unity, perceive importance in that community.</a:t>
            </a:r>
            <a:endParaRPr lang="en-US" sz="1900" kern="100">
              <a:solidFill>
                <a:srgbClr val="FFFFFF"/>
              </a:solidFill>
              <a:latin typeface="Source Sans Pro" panose="020B0503030403020204" pitchFamily="34" charset="0"/>
              <a:ea typeface="Source Sans Pro" panose="020B0503030403020204" pitchFamily="34" charset="0"/>
              <a:cs typeface="Times New Roman (Body CS)"/>
            </a:endParaRPr>
          </a:p>
          <a:p>
            <a:pPr marL="0" indent="0">
              <a:buNone/>
            </a:pPr>
            <a:r>
              <a:rPr lang="en-US" sz="1900">
                <a:solidFill>
                  <a:srgbClr val="FFFFFF"/>
                </a:solidFill>
                <a:effectLst/>
                <a:latin typeface="Source Sans Pro" panose="020B0503030403020204" pitchFamily="34" charset="0"/>
                <a:ea typeface="Source Sans Pro" panose="020B0503030403020204" pitchFamily="34" charset="0"/>
                <a:cs typeface="Times New Roman (Body CS)"/>
              </a:rPr>
              <a:t>Individual’s unique experience is respected in the shared experience and leveraged for the benefit of the whole.  It’s not, “come and act like lawyers.”  It’s “come and bring your unique experience to bear on this education.”</a:t>
            </a:r>
            <a:r>
              <a:rPr lang="en-US" sz="1900">
                <a:solidFill>
                  <a:srgbClr val="FFFFFF"/>
                </a:solidFill>
                <a:effectLst/>
                <a:latin typeface="Source Sans Pro" panose="020B0503030403020204" pitchFamily="34" charset="0"/>
                <a:ea typeface="Source Sans Pro" panose="020B0503030403020204" pitchFamily="34" charset="0"/>
              </a:rPr>
              <a:t> </a:t>
            </a:r>
            <a:endParaRPr lang="en-US" sz="1900" kern="100">
              <a:solidFill>
                <a:srgbClr val="FFFFFF"/>
              </a:solidFill>
              <a:effectLst/>
              <a:latin typeface="Source Sans Pro" panose="020B0503030403020204" pitchFamily="34" charset="0"/>
              <a:ea typeface="Source Sans Pro" panose="020B0503030403020204" pitchFamily="34" charset="0"/>
              <a:cs typeface="Times New Roman (Body CS)"/>
            </a:endParaRPr>
          </a:p>
          <a:p>
            <a:pPr>
              <a:buFontTx/>
              <a:buChar char="-"/>
            </a:pPr>
            <a:r>
              <a:rPr lang="en-US" sz="1900" kern="100">
                <a:solidFill>
                  <a:srgbClr val="FFFFFF"/>
                </a:solidFill>
                <a:effectLst/>
                <a:latin typeface="Source Sans Pro" panose="020B0503030403020204" pitchFamily="34" charset="0"/>
                <a:ea typeface="Source Sans Pro" panose="020B0503030403020204" pitchFamily="34" charset="0"/>
                <a:cs typeface="Times New Roman (Body CS)"/>
              </a:rPr>
              <a:t>Nudging</a:t>
            </a:r>
          </a:p>
          <a:p>
            <a:pPr>
              <a:buFontTx/>
              <a:buChar char="-"/>
            </a:pPr>
            <a:r>
              <a:rPr lang="en-US" sz="1900" kern="100">
                <a:solidFill>
                  <a:srgbClr val="FFFFFF"/>
                </a:solidFill>
                <a:latin typeface="Source Sans Pro" panose="020B0503030403020204" pitchFamily="34" charset="0"/>
                <a:ea typeface="Source Sans Pro" panose="020B0503030403020204" pitchFamily="34" charset="0"/>
                <a:cs typeface="Times New Roman (Body CS)"/>
              </a:rPr>
              <a:t>Freedom and irrationality</a:t>
            </a:r>
            <a:endParaRPr lang="en-US" sz="1900" kern="100">
              <a:solidFill>
                <a:srgbClr val="FFFFFF"/>
              </a:solidFill>
              <a:effectLst/>
              <a:latin typeface="Source Sans Pro" panose="020B0503030403020204" pitchFamily="34" charset="0"/>
              <a:ea typeface="Source Sans Pro" panose="020B0503030403020204" pitchFamily="34" charset="0"/>
              <a:cs typeface="Times New Roman (Body CS)"/>
            </a:endParaRPr>
          </a:p>
          <a:p>
            <a:endParaRPr lang="en-US" sz="1900">
              <a:solidFill>
                <a:srgbClr val="FFFFFF"/>
              </a:solidFill>
            </a:endParaRPr>
          </a:p>
        </p:txBody>
      </p:sp>
    </p:spTree>
    <p:extLst>
      <p:ext uri="{BB962C8B-B14F-4D97-AF65-F5344CB8AC3E}">
        <p14:creationId xmlns:p14="http://schemas.microsoft.com/office/powerpoint/2010/main" val="273284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p:txBody>
          <a:bodyPr/>
          <a:lstStyle/>
          <a:p>
            <a:r>
              <a:rPr lang="en-US" sz="4400" b="1" dirty="0">
                <a:solidFill>
                  <a:schemeClr val="tx1">
                    <a:lumMod val="50000"/>
                    <a:lumOff val="50000"/>
                  </a:schemeClr>
                </a:solidFill>
                <a:latin typeface="Source Sans Pro" panose="020B0503030403020204" pitchFamily="34" charset="0"/>
                <a:ea typeface="Source Sans Pro" panose="020B0503030403020204" pitchFamily="34" charset="0"/>
              </a:rPr>
              <a:t>Examples of scaffolding for self-actualization in residential immersions</a:t>
            </a:r>
            <a:endParaRPr lang="en-US" dirty="0">
              <a:solidFill>
                <a:schemeClr val="tx1">
                  <a:lumMod val="50000"/>
                  <a:lumOff val="50000"/>
                </a:schemeClr>
              </a:solidFill>
            </a:endParaRP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p:txBody>
          <a:bodyPr>
            <a:normAutofit/>
          </a:bodyPr>
          <a:lstStyle/>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Engage previous work experience</a:t>
            </a: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Orientation</a:t>
            </a:r>
          </a:p>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Increasing number of immersions, locations of immersions</a:t>
            </a: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Scavenger hunt, first residential immersion, solving clues</a:t>
            </a:r>
          </a:p>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Immersions away we engage them with alumni, develop professional networks.  (Esp helpful for diversity and inclusion)</a:t>
            </a:r>
          </a:p>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Leave negative space for activities that are location-based and community building, let students lead.  </a:t>
            </a:r>
          </a:p>
          <a:p>
            <a:pPr marL="342900" marR="0" lvl="0" indent="-342900">
              <a:spcBef>
                <a:spcPts val="0"/>
              </a:spcBef>
              <a:spcAft>
                <a:spcPts val="0"/>
              </a:spcAft>
              <a:buFont typeface="Calibri" panose="020F0502020204030204" pitchFamily="34" charset="0"/>
              <a:buChar cha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Office hours are often like a “coffee </a:t>
            </a:r>
            <a:r>
              <a:rPr lang="en-US" kern="100" dirty="0" err="1">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clatch</a:t>
            </a: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a:t>
            </a:r>
          </a:p>
          <a:p>
            <a:pPr marL="0" indent="0">
              <a:buClr>
                <a:schemeClr val="bg1"/>
              </a:buClr>
              <a:buNone/>
            </a:pPr>
            <a:endParaRPr lang="en-US" dirty="0">
              <a:solidFill>
                <a:schemeClr val="tx1">
                  <a:lumMod val="50000"/>
                  <a:lumOff val="50000"/>
                </a:schemeClr>
              </a:solidFill>
            </a:endParaRPr>
          </a:p>
          <a:p>
            <a:pPr>
              <a:buClr>
                <a:schemeClr val="bg1"/>
              </a:buClr>
            </a:pPr>
            <a:endParaRPr lang="en-US" dirty="0">
              <a:solidFill>
                <a:schemeClr val="tx1">
                  <a:lumMod val="50000"/>
                  <a:lumOff val="50000"/>
                </a:schemeClr>
              </a:solidFill>
            </a:endParaRPr>
          </a:p>
        </p:txBody>
      </p:sp>
    </p:spTree>
    <p:extLst>
      <p:ext uri="{BB962C8B-B14F-4D97-AF65-F5344CB8AC3E}">
        <p14:creationId xmlns:p14="http://schemas.microsoft.com/office/powerpoint/2010/main" val="3877662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4" name="Oval 13">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2" name="Straight Connector 31">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A book on a rail&#10;&#10;Description automatically generated">
            <a:extLst>
              <a:ext uri="{FF2B5EF4-FFF2-40B4-BE49-F238E27FC236}">
                <a16:creationId xmlns:a16="http://schemas.microsoft.com/office/drawing/2014/main" id="{5A5FEA79-8B26-9072-BDA5-2BE0A7E1F320}"/>
              </a:ext>
            </a:extLst>
          </p:cNvPr>
          <p:cNvPicPr>
            <a:picLocks noChangeAspect="1"/>
          </p:cNvPicPr>
          <p:nvPr/>
        </p:nvPicPr>
        <p:blipFill>
          <a:blip r:embed="rId2"/>
          <a:srcRect r="9324" b="3"/>
          <a:stretch/>
        </p:blipFill>
        <p:spPr>
          <a:xfrm rot="5400000">
            <a:off x="6528394" y="1175750"/>
            <a:ext cx="5431517" cy="4492357"/>
          </a:xfrm>
          <a:prstGeom prst="rect">
            <a:avLst/>
          </a:prstGeom>
        </p:spPr>
      </p:pic>
      <p:grpSp>
        <p:nvGrpSpPr>
          <p:cNvPr id="37" name="Group 36">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867670" y="850149"/>
            <a:ext cx="304800" cy="429768"/>
            <a:chOff x="215328" y="-46937"/>
            <a:chExt cx="304800" cy="2773841"/>
          </a:xfrm>
        </p:grpSpPr>
        <p:cxnSp>
          <p:nvCxnSpPr>
            <p:cNvPr id="38" name="Straight Connector 37">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AB96FC2-FE0F-FD6F-8597-89781496AEF6}"/>
              </a:ext>
            </a:extLst>
          </p:cNvPr>
          <p:cNvSpPr>
            <a:spLocks noGrp="1"/>
          </p:cNvSpPr>
          <p:nvPr>
            <p:ph type="title"/>
          </p:nvPr>
        </p:nvSpPr>
        <p:spPr>
          <a:xfrm>
            <a:off x="630936" y="609600"/>
            <a:ext cx="6171202" cy="2819399"/>
          </a:xfrm>
          <a:noFill/>
        </p:spPr>
        <p:txBody>
          <a:bodyPr vert="horz" lIns="91440" tIns="45720" rIns="91440" bIns="45720" rtlCol="0" anchor="b">
            <a:normAutofit/>
          </a:bodyPr>
          <a:lstStyle/>
          <a:p>
            <a:r>
              <a:rPr lang="en-US" sz="4800" b="1" dirty="0">
                <a:solidFill>
                  <a:schemeClr val="bg1"/>
                </a:solidFill>
                <a:latin typeface="Source Sans Pro" panose="020B0503030403020204" pitchFamily="34" charset="0"/>
                <a:ea typeface="Source Sans Pro" panose="020B0503030403020204" pitchFamily="34" charset="0"/>
              </a:rPr>
              <a:t>Bring your whole self</a:t>
            </a:r>
          </a:p>
        </p:txBody>
      </p:sp>
    </p:spTree>
    <p:extLst>
      <p:ext uri="{BB962C8B-B14F-4D97-AF65-F5344CB8AC3E}">
        <p14:creationId xmlns:p14="http://schemas.microsoft.com/office/powerpoint/2010/main" val="3808727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two babies&#10;&#10;Description automatically generated">
            <a:extLst>
              <a:ext uri="{FF2B5EF4-FFF2-40B4-BE49-F238E27FC236}">
                <a16:creationId xmlns:a16="http://schemas.microsoft.com/office/drawing/2014/main" id="{74065D20-27AD-B460-3ED0-A07371AC90EA}"/>
              </a:ext>
            </a:extLst>
          </p:cNvPr>
          <p:cNvPicPr>
            <a:picLocks noChangeAspect="1"/>
          </p:cNvPicPr>
          <p:nvPr/>
        </p:nvPicPr>
        <p:blipFill>
          <a:blip r:embed="rId2"/>
          <a:srcRect t="45081" b="2159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1A5E3-2311-E788-E1E7-7A3B2290A92B}"/>
              </a:ext>
            </a:extLst>
          </p:cNvPr>
          <p:cNvSpPr>
            <a:spLocks noGrp="1"/>
          </p:cNvSpPr>
          <p:nvPr>
            <p:ph type="title"/>
          </p:nvPr>
        </p:nvSpPr>
        <p:spPr>
          <a:xfrm>
            <a:off x="-927463" y="-1745988"/>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Source Sans Pro" panose="020B0503030403020204" pitchFamily="34" charset="0"/>
                <a:ea typeface="Source Sans Pro" panose="020B0503030403020204" pitchFamily="34" charset="0"/>
              </a:rPr>
              <a:t>Bring your whole </a:t>
            </a:r>
            <a:r>
              <a:rPr lang="en-US" sz="5200" b="1" dirty="0" err="1">
                <a:solidFill>
                  <a:srgbClr val="FFFFFF"/>
                </a:solidFill>
                <a:latin typeface="Source Sans Pro" panose="020B0503030403020204" pitchFamily="34" charset="0"/>
                <a:ea typeface="Source Sans Pro" panose="020B0503030403020204" pitchFamily="34" charset="0"/>
              </a:rPr>
              <a:t>sel</a:t>
            </a:r>
            <a:r>
              <a:rPr lang="en-US" sz="5200" b="1" dirty="0">
                <a:solidFill>
                  <a:srgbClr val="FFFFFF"/>
                </a:solidFill>
                <a:latin typeface="Source Sans Pro" panose="020B0503030403020204" pitchFamily="34" charset="0"/>
                <a:ea typeface="Source Sans Pro" panose="020B0503030403020204" pitchFamily="34" charset="0"/>
              </a:rPr>
              <a:t>(</a:t>
            </a:r>
            <a:r>
              <a:rPr lang="en-US" sz="5200" b="1" dirty="0" err="1">
                <a:solidFill>
                  <a:srgbClr val="FFFFFF"/>
                </a:solidFill>
                <a:latin typeface="Source Sans Pro" panose="020B0503030403020204" pitchFamily="34" charset="0"/>
                <a:ea typeface="Source Sans Pro" panose="020B0503030403020204" pitchFamily="34" charset="0"/>
              </a:rPr>
              <a:t>ves</a:t>
            </a:r>
            <a:r>
              <a:rPr lang="en-US" sz="5200" b="1" dirty="0">
                <a:solidFill>
                  <a:srgbClr val="FFFFFF"/>
                </a:solidFill>
                <a:latin typeface="Source Sans Pro" panose="020B0503030403020204" pitchFamily="34" charset="0"/>
                <a:ea typeface="Source Sans Pro" panose="020B0503030403020204" pitchFamily="34" charset="0"/>
              </a:rPr>
              <a:t>)</a:t>
            </a:r>
            <a:endParaRPr lang="en-US" sz="5200" dirty="0">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1046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p:txBody>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The legal profession and mental health</a:t>
            </a: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p:txBody>
          <a:bodyPr>
            <a:normAutofit fontScale="92500" lnSpcReduction="20000"/>
          </a:bodyPr>
          <a:lstStyle/>
          <a:p>
            <a:pPr>
              <a:buClr>
                <a:schemeClr val="bg1"/>
              </a:buClr>
            </a:pPr>
            <a:r>
              <a:rPr lang="en-US" dirty="0">
                <a:solidFill>
                  <a:schemeClr val="bg2">
                    <a:lumMod val="50000"/>
                  </a:schemeClr>
                </a:solidFill>
                <a:latin typeface="Source Sans Pro" panose="020B0503030403020204" pitchFamily="34" charset="0"/>
                <a:ea typeface="Source Sans Pro" panose="020B0503030403020204" pitchFamily="34" charset="0"/>
              </a:rPr>
              <a:t>66% of lawyers say time in legal profession has been detrimental to their mental health</a:t>
            </a:r>
          </a:p>
          <a:p>
            <a:pPr>
              <a:buClr>
                <a:schemeClr val="bg1"/>
              </a:buClr>
            </a:pPr>
            <a:endParaRPr lang="en-US" dirty="0">
              <a:solidFill>
                <a:schemeClr val="bg2">
                  <a:lumMod val="50000"/>
                </a:schemeClr>
              </a:solidFill>
              <a:latin typeface="Source Sans Pro" panose="020B0503030403020204" pitchFamily="34" charset="0"/>
              <a:ea typeface="Source Sans Pro" panose="020B0503030403020204" pitchFamily="34" charset="0"/>
            </a:endParaRPr>
          </a:p>
          <a:p>
            <a:pPr>
              <a:buClr>
                <a:schemeClr val="bg1"/>
              </a:buClr>
            </a:pPr>
            <a:r>
              <a:rPr lang="en-US" dirty="0">
                <a:solidFill>
                  <a:schemeClr val="bg2">
                    <a:lumMod val="50000"/>
                  </a:schemeClr>
                </a:solidFill>
                <a:latin typeface="Source Sans Pro" panose="020B0503030403020204" pitchFamily="34" charset="0"/>
                <a:ea typeface="Source Sans Pro" panose="020B0503030403020204" pitchFamily="34" charset="0"/>
              </a:rPr>
              <a:t>46% of lawyers say they are considering leaving legal profession due to stress or burnout</a:t>
            </a:r>
          </a:p>
          <a:p>
            <a:pPr>
              <a:buClr>
                <a:schemeClr val="bg1"/>
              </a:buClr>
            </a:pPr>
            <a:endParaRPr lang="en-US" dirty="0">
              <a:solidFill>
                <a:schemeClr val="bg2">
                  <a:lumMod val="50000"/>
                </a:schemeClr>
              </a:solidFill>
              <a:latin typeface="Source Sans Pro" panose="020B0503030403020204" pitchFamily="34" charset="0"/>
              <a:ea typeface="Source Sans Pro" panose="020B0503030403020204" pitchFamily="34" charset="0"/>
            </a:endParaRPr>
          </a:p>
          <a:p>
            <a:pPr>
              <a:buClr>
                <a:schemeClr val="bg1"/>
              </a:buClr>
            </a:pPr>
            <a:r>
              <a:rPr lang="en-US" dirty="0">
                <a:solidFill>
                  <a:schemeClr val="bg2">
                    <a:lumMod val="50000"/>
                  </a:schemeClr>
                </a:solidFill>
                <a:latin typeface="Source Sans Pro" panose="020B0503030403020204" pitchFamily="34" charset="0"/>
                <a:ea typeface="Source Sans Pro" panose="020B0503030403020204" pitchFamily="34" charset="0"/>
              </a:rPr>
              <a:t>From Journal of Addiction Medicine (survey of over 12K lawyers)</a:t>
            </a:r>
          </a:p>
          <a:p>
            <a:pPr lvl="1" fontAlgn="base"/>
            <a:r>
              <a:rPr lang="en-US" b="0" i="0" dirty="0">
                <a:solidFill>
                  <a:schemeClr val="bg2">
                    <a:lumMod val="50000"/>
                  </a:schemeClr>
                </a:solidFill>
                <a:effectLst/>
                <a:latin typeface="Source Sans Pro" panose="020B0503030403020204" pitchFamily="34" charset="0"/>
                <a:ea typeface="Source Sans Pro" panose="020B0503030403020204" pitchFamily="34" charset="0"/>
              </a:rPr>
              <a:t>Anxiety: 61.1%</a:t>
            </a:r>
          </a:p>
          <a:p>
            <a:pPr lvl="1" fontAlgn="base"/>
            <a:r>
              <a:rPr lang="en-US" b="0" i="0" dirty="0">
                <a:solidFill>
                  <a:schemeClr val="bg2">
                    <a:lumMod val="50000"/>
                  </a:schemeClr>
                </a:solidFill>
                <a:effectLst/>
                <a:latin typeface="Source Sans Pro" panose="020B0503030403020204" pitchFamily="34" charset="0"/>
                <a:ea typeface="Source Sans Pro" panose="020B0503030403020204" pitchFamily="34" charset="0"/>
              </a:rPr>
              <a:t>Depression: 45.7%</a:t>
            </a:r>
          </a:p>
          <a:p>
            <a:pPr lvl="1" fontAlgn="base"/>
            <a:r>
              <a:rPr lang="en-US" b="0" i="0" dirty="0">
                <a:solidFill>
                  <a:schemeClr val="bg2">
                    <a:lumMod val="50000"/>
                  </a:schemeClr>
                </a:solidFill>
                <a:effectLst/>
                <a:latin typeface="Source Sans Pro" panose="020B0503030403020204" pitchFamily="34" charset="0"/>
                <a:ea typeface="Source Sans Pro" panose="020B0503030403020204" pitchFamily="34" charset="0"/>
              </a:rPr>
              <a:t>Attention deficit hyperactivity disorder (ADHD): 12.5%</a:t>
            </a:r>
          </a:p>
          <a:p>
            <a:pPr lvl="1" fontAlgn="base"/>
            <a:r>
              <a:rPr lang="en-US" b="0" i="0" dirty="0">
                <a:solidFill>
                  <a:schemeClr val="bg2">
                    <a:lumMod val="50000"/>
                  </a:schemeClr>
                </a:solidFill>
                <a:effectLst/>
                <a:latin typeface="Source Sans Pro" panose="020B0503030403020204" pitchFamily="34" charset="0"/>
                <a:ea typeface="Source Sans Pro" panose="020B0503030403020204" pitchFamily="34" charset="0"/>
              </a:rPr>
              <a:t>Panic disorder: 8.0%</a:t>
            </a:r>
          </a:p>
          <a:p>
            <a:pPr lvl="1" fontAlgn="base"/>
            <a:r>
              <a:rPr lang="en-US" dirty="0">
                <a:solidFill>
                  <a:schemeClr val="bg2">
                    <a:lumMod val="50000"/>
                  </a:schemeClr>
                </a:solidFill>
                <a:latin typeface="Source Sans Pro" panose="020B0503030403020204" pitchFamily="34" charset="0"/>
                <a:ea typeface="Source Sans Pro" panose="020B0503030403020204" pitchFamily="34" charset="0"/>
              </a:rPr>
              <a:t>Suicidal thoughts: </a:t>
            </a:r>
            <a:r>
              <a:rPr lang="en-US" b="0" i="0" dirty="0">
                <a:solidFill>
                  <a:schemeClr val="bg2">
                    <a:lumMod val="50000"/>
                  </a:schemeClr>
                </a:solidFill>
                <a:effectLst/>
                <a:latin typeface="Source Sans Pro" panose="020B0503030403020204" pitchFamily="34" charset="0"/>
                <a:ea typeface="Source Sans Pro" panose="020B0503030403020204" pitchFamily="34" charset="0"/>
              </a:rPr>
              <a:t>11.5%</a:t>
            </a:r>
            <a:endParaRPr lang="en-US" dirty="0">
              <a:solidFill>
                <a:schemeClr val="bg2">
                  <a:lumMod val="50000"/>
                </a:schemeClr>
              </a:solidFill>
              <a:latin typeface="Source Sans Pro" panose="020B0503030403020204" pitchFamily="34" charset="0"/>
              <a:ea typeface="Source Sans Pro" panose="020B0503030403020204" pitchFamily="34" charset="0"/>
            </a:endParaRPr>
          </a:p>
          <a:p>
            <a:pPr>
              <a:buClr>
                <a:schemeClr val="bg1"/>
              </a:buClr>
            </a:pPr>
            <a:endParaRPr lang="en-US" dirty="0">
              <a:solidFill>
                <a:schemeClr val="tx1">
                  <a:lumMod val="50000"/>
                  <a:lumOff val="50000"/>
                </a:schemeClr>
              </a:solidFill>
            </a:endParaRPr>
          </a:p>
        </p:txBody>
      </p:sp>
    </p:spTree>
    <p:extLst>
      <p:ext uri="{BB962C8B-B14F-4D97-AF65-F5344CB8AC3E}">
        <p14:creationId xmlns:p14="http://schemas.microsoft.com/office/powerpoint/2010/main" val="3804223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child&#10;&#10;Description automatically generated">
            <a:extLst>
              <a:ext uri="{FF2B5EF4-FFF2-40B4-BE49-F238E27FC236}">
                <a16:creationId xmlns:a16="http://schemas.microsoft.com/office/drawing/2014/main" id="{8CEC3726-3530-4CEF-2C9E-5AEF3F0AC0A2}"/>
              </a:ext>
            </a:extLst>
          </p:cNvPr>
          <p:cNvPicPr>
            <a:picLocks noChangeAspect="1"/>
          </p:cNvPicPr>
          <p:nvPr/>
        </p:nvPicPr>
        <p:blipFill>
          <a:blip r:embed="rId2"/>
          <a:srcRect t="10898" r="9091" b="3462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1B7A7A-EEDB-F935-74BD-B791EF319309}"/>
              </a:ext>
            </a:extLst>
          </p:cNvPr>
          <p:cNvSpPr>
            <a:spLocks noGrp="1"/>
          </p:cNvSpPr>
          <p:nvPr>
            <p:ph type="title"/>
          </p:nvPr>
        </p:nvSpPr>
        <p:spPr>
          <a:xfrm>
            <a:off x="481029" y="3806515"/>
            <a:ext cx="7425048" cy="1913056"/>
          </a:xfrm>
        </p:spPr>
        <p:txBody>
          <a:bodyPr vert="horz" lIns="91440" tIns="45720" rIns="91440" bIns="45720" rtlCol="0" anchor="b">
            <a:normAutofit/>
          </a:bodyPr>
          <a:lstStyle/>
          <a:p>
            <a:r>
              <a:rPr lang="en-US" sz="4800" b="1" dirty="0">
                <a:solidFill>
                  <a:schemeClr val="bg1"/>
                </a:solidFill>
                <a:latin typeface="Source Sans Pro" panose="020B0503030403020204" pitchFamily="34" charset="0"/>
                <a:ea typeface="Source Sans Pro" panose="020B0503030403020204" pitchFamily="34" charset="0"/>
              </a:rPr>
              <a:t>“For the momma group”</a:t>
            </a:r>
            <a:endParaRPr lang="en-US" sz="4800" dirty="0">
              <a:solidFill>
                <a:schemeClr val="bg1"/>
              </a:solidFill>
              <a:latin typeface="Source Sans Pro" panose="020B0503030403020204" pitchFamily="34" charset="0"/>
              <a:ea typeface="Source Sans Pro" panose="020B0503030403020204" pitchFamily="34" charset="0"/>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room&#10;&#10;Description automatically generated">
            <a:extLst>
              <a:ext uri="{FF2B5EF4-FFF2-40B4-BE49-F238E27FC236}">
                <a16:creationId xmlns:a16="http://schemas.microsoft.com/office/drawing/2014/main" id="{8D378921-700C-E1AC-5743-795D76A15707}"/>
              </a:ext>
            </a:extLst>
          </p:cNvPr>
          <p:cNvPicPr>
            <a:picLocks noChangeAspect="1"/>
          </p:cNvPicPr>
          <p:nvPr/>
        </p:nvPicPr>
        <p:blipFill>
          <a:blip r:embed="rId2">
            <a:alphaModFix amt="60000"/>
          </a:blip>
          <a:srcRect t="14189" b="12514"/>
          <a:stretch/>
        </p:blipFill>
        <p:spPr>
          <a:xfrm flipV="1">
            <a:off x="180975" y="182880"/>
            <a:ext cx="11823637" cy="6499784"/>
          </a:xfrm>
          <a:prstGeom prst="rect">
            <a:avLst/>
          </a:prstGeom>
        </p:spPr>
      </p:pic>
      <p:sp>
        <p:nvSpPr>
          <p:cNvPr id="2" name="Title 1">
            <a:extLst>
              <a:ext uri="{FF2B5EF4-FFF2-40B4-BE49-F238E27FC236}">
                <a16:creationId xmlns:a16="http://schemas.microsoft.com/office/drawing/2014/main" id="{E7CD19CE-6E2F-235F-1D87-414C429B951F}"/>
              </a:ext>
            </a:extLst>
          </p:cNvPr>
          <p:cNvSpPr>
            <a:spLocks noGrp="1"/>
          </p:cNvSpPr>
          <p:nvPr>
            <p:ph type="title"/>
          </p:nvPr>
        </p:nvSpPr>
        <p:spPr>
          <a:xfrm>
            <a:off x="838200" y="525195"/>
            <a:ext cx="10165218" cy="2806506"/>
          </a:xfrm>
        </p:spPr>
        <p:txBody>
          <a:bodyPr anchor="b">
            <a:normAutofit/>
          </a:bodyPr>
          <a:lstStyle/>
          <a:p>
            <a:r>
              <a:rPr lang="en-US" sz="4000" b="1">
                <a:solidFill>
                  <a:srgbClr val="FFFFFF"/>
                </a:solidFill>
                <a:latin typeface="Source Sans Pro" panose="020B0503030403020204" pitchFamily="34" charset="0"/>
                <a:ea typeface="Source Sans Pro" panose="020B0503030403020204" pitchFamily="34" charset="0"/>
              </a:rPr>
              <a:t>3. Belonging to something bigger</a:t>
            </a:r>
          </a:p>
        </p:txBody>
      </p:sp>
      <p:sp>
        <p:nvSpPr>
          <p:cNvPr id="3" name="Content Placeholder 2">
            <a:extLst>
              <a:ext uri="{FF2B5EF4-FFF2-40B4-BE49-F238E27FC236}">
                <a16:creationId xmlns:a16="http://schemas.microsoft.com/office/drawing/2014/main" id="{003378CC-EDBD-5A39-D3D4-27EA4F06EC72}"/>
              </a:ext>
            </a:extLst>
          </p:cNvPr>
          <p:cNvSpPr>
            <a:spLocks noGrp="1"/>
          </p:cNvSpPr>
          <p:nvPr>
            <p:ph idx="1"/>
          </p:nvPr>
        </p:nvSpPr>
        <p:spPr>
          <a:xfrm>
            <a:off x="838200" y="3526300"/>
            <a:ext cx="10165218" cy="2588458"/>
          </a:xfrm>
        </p:spPr>
        <p:txBody>
          <a:bodyPr>
            <a:normAutofit/>
          </a:bodyPr>
          <a:lstStyle/>
          <a:p>
            <a:r>
              <a:rPr lang="en-US" sz="2000" dirty="0">
                <a:solidFill>
                  <a:srgbClr val="FFFFFF"/>
                </a:solidFill>
                <a:latin typeface="Source Sans Pro" panose="020B0503030403020204" pitchFamily="34" charset="0"/>
                <a:ea typeface="Source Sans Pro" panose="020B0503030403020204" pitchFamily="34" charset="0"/>
                <a:cs typeface="Calibri" panose="020F0502020204030204" pitchFamily="34" charset="0"/>
              </a:rPr>
              <a:t>Purpose</a:t>
            </a:r>
          </a:p>
          <a:p>
            <a:r>
              <a:rPr lang="en-US" sz="2000" dirty="0">
                <a:solidFill>
                  <a:srgbClr val="FFFFFF"/>
                </a:solidFill>
                <a:latin typeface="Source Sans Pro" panose="020B0503030403020204" pitchFamily="34" charset="0"/>
                <a:ea typeface="Source Sans Pro" panose="020B0503030403020204" pitchFamily="34" charset="0"/>
                <a:cs typeface="Calibri" panose="020F0502020204030204" pitchFamily="34" charset="0"/>
              </a:rPr>
              <a:t>Size and shape of community</a:t>
            </a:r>
          </a:p>
          <a:p>
            <a:r>
              <a:rPr lang="en-US" sz="2000" dirty="0">
                <a:solidFill>
                  <a:srgbClr val="FFFFFF"/>
                </a:solidFill>
                <a:latin typeface="Source Sans Pro" panose="020B0503030403020204" pitchFamily="34" charset="0"/>
                <a:ea typeface="Source Sans Pro" panose="020B0503030403020204" pitchFamily="34" charset="0"/>
                <a:cs typeface="Calibri" panose="020F0502020204030204" pitchFamily="34" charset="0"/>
              </a:rPr>
              <a:t>Knowing the source</a:t>
            </a:r>
          </a:p>
          <a:p>
            <a:pPr lvl="1">
              <a:buFontTx/>
              <a:buChar char="-"/>
            </a:pPr>
            <a:r>
              <a:rPr lang="en-US" sz="2000" dirty="0">
                <a:solidFill>
                  <a:srgbClr val="FFFFFF"/>
                </a:solidFill>
                <a:latin typeface="Source Sans Pro" panose="020B0503030403020204" pitchFamily="34" charset="0"/>
                <a:ea typeface="Source Sans Pro" panose="020B0503030403020204" pitchFamily="34" charset="0"/>
                <a:cs typeface="Calibri" panose="020F0502020204030204" pitchFamily="34" charset="0"/>
              </a:rPr>
              <a:t>Operational transparency</a:t>
            </a:r>
          </a:p>
          <a:p>
            <a:pPr lvl="1">
              <a:buFontTx/>
              <a:buChar char="-"/>
            </a:pPr>
            <a:r>
              <a:rPr lang="en-US" sz="2000" dirty="0">
                <a:solidFill>
                  <a:srgbClr val="FFFFFF"/>
                </a:solidFill>
                <a:latin typeface="Source Sans Pro" panose="020B0503030403020204" pitchFamily="34" charset="0"/>
                <a:ea typeface="Source Sans Pro" panose="020B0503030403020204" pitchFamily="34" charset="0"/>
                <a:cs typeface="Calibri" panose="020F0502020204030204" pitchFamily="34" charset="0"/>
              </a:rPr>
              <a:t>Knowing who to thank</a:t>
            </a:r>
          </a:p>
          <a:p>
            <a:pPr lvl="1">
              <a:buFontTx/>
              <a:buChar char="-"/>
            </a:pPr>
            <a:r>
              <a:rPr lang="en-US" sz="2000" dirty="0">
                <a:solidFill>
                  <a:srgbClr val="FFFFFF"/>
                </a:solidFill>
                <a:latin typeface="Source Sans Pro" panose="020B0503030403020204" pitchFamily="34" charset="0"/>
                <a:ea typeface="Source Sans Pro" panose="020B0503030403020204" pitchFamily="34" charset="0"/>
                <a:cs typeface="Calibri" panose="020F0502020204030204" pitchFamily="34" charset="0"/>
              </a:rPr>
              <a:t>Opportunities for reciprocation</a:t>
            </a:r>
          </a:p>
        </p:txBody>
      </p:sp>
    </p:spTree>
    <p:extLst>
      <p:ext uri="{BB962C8B-B14F-4D97-AF65-F5344CB8AC3E}">
        <p14:creationId xmlns:p14="http://schemas.microsoft.com/office/powerpoint/2010/main" val="1012796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ABA9-F062-3195-5DC7-07F4AED1A507}"/>
              </a:ext>
            </a:extLst>
          </p:cNvPr>
          <p:cNvSpPr>
            <a:spLocks noGrp="1"/>
          </p:cNvSpPr>
          <p:nvPr>
            <p:ph type="title"/>
          </p:nvPr>
        </p:nvSpPr>
        <p:spPr/>
        <p:txBody>
          <a:bodyPr>
            <a:normAutofit/>
          </a:bodyPr>
          <a:lstStyle/>
          <a:p>
            <a:r>
              <a:rPr lang="en-US" sz="4000" b="1" dirty="0">
                <a:solidFill>
                  <a:schemeClr val="tx1">
                    <a:lumMod val="50000"/>
                    <a:lumOff val="50000"/>
                  </a:schemeClr>
                </a:solidFill>
                <a:latin typeface="Source Sans Pro" panose="020B0503030403020204" pitchFamily="34" charset="0"/>
                <a:ea typeface="Source Sans Pro" panose="020B0503030403020204" pitchFamily="34" charset="0"/>
                <a:cs typeface="Calibri" panose="020F0502020204030204" pitchFamily="34" charset="0"/>
              </a:rPr>
              <a:t>Examples of purpose and belonging in residential immersions.</a:t>
            </a:r>
          </a:p>
        </p:txBody>
      </p:sp>
      <p:sp>
        <p:nvSpPr>
          <p:cNvPr id="3" name="Content Placeholder 2">
            <a:extLst>
              <a:ext uri="{FF2B5EF4-FFF2-40B4-BE49-F238E27FC236}">
                <a16:creationId xmlns:a16="http://schemas.microsoft.com/office/drawing/2014/main" id="{42DFFBBC-CACF-4C22-49A0-9D50A30E06F8}"/>
              </a:ext>
            </a:extLst>
          </p:cNvPr>
          <p:cNvSpPr>
            <a:spLocks noGrp="1"/>
          </p:cNvSpPr>
          <p:nvPr>
            <p:ph idx="1"/>
          </p:nvPr>
        </p:nvSpPr>
        <p:spPr/>
        <p:txBody>
          <a:bodyPr>
            <a:normAutofit/>
          </a:bodyPr>
          <a:lstStyle/>
          <a:p>
            <a:pPr>
              <a:spcBef>
                <a:spcPts val="0"/>
              </a:spcBef>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“Be what drives innovation.”</a:t>
            </a:r>
          </a:p>
          <a:p>
            <a:pPr>
              <a:spcBef>
                <a:spcPts val="0"/>
              </a:spcBef>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Immersions connect to alumni doing this work, connect learning from classrooms to leaders in field wrestling with largest questions (MS and OpenAI, head of Google IP antitrust, Texas courtroom)</a:t>
            </a:r>
          </a:p>
          <a:p>
            <a:pPr>
              <a:spcBef>
                <a:spcPts val="0"/>
              </a:spcBef>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Collaborations: Partnered with another law school in Hawaii, focused on social justice.  20 of our students coming with IP experience, 20 with social justice, indigenous/human rights.  </a:t>
            </a:r>
          </a:p>
          <a:p>
            <a:pPr>
              <a:spcBef>
                <a:spcPts val="0"/>
              </a:spcBef>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Operational transparency (never enough)</a:t>
            </a:r>
          </a:p>
          <a:p>
            <a:pPr>
              <a:spcBef>
                <a:spcPts val="0"/>
              </a:spcBef>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Orientation – The Bird</a:t>
            </a:r>
          </a:p>
          <a:p>
            <a:pPr>
              <a:spcBef>
                <a:spcPts val="0"/>
              </a:spcBef>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Barn 3.0</a:t>
            </a: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indent="0">
              <a:buNone/>
            </a:pPr>
            <a:endParaRPr lang="en-US" dirty="0"/>
          </a:p>
        </p:txBody>
      </p:sp>
    </p:spTree>
    <p:extLst>
      <p:ext uri="{BB962C8B-B14F-4D97-AF65-F5344CB8AC3E}">
        <p14:creationId xmlns:p14="http://schemas.microsoft.com/office/powerpoint/2010/main" val="3132583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579E6AAC-5081-F4F6-2ED5-3323DA211F06}"/>
              </a:ext>
            </a:extLst>
          </p:cNvPr>
          <p:cNvPicPr>
            <a:picLocks noChangeAspect="1"/>
          </p:cNvPicPr>
          <p:nvPr/>
        </p:nvPicPr>
        <p:blipFill>
          <a:blip r:embed="rId2"/>
          <a:srcRect t="11660" r="-4" b="16181"/>
          <a:stretch/>
        </p:blipFill>
        <p:spPr>
          <a:xfrm>
            <a:off x="7864606" y="10"/>
            <a:ext cx="3616144" cy="1956961"/>
          </a:xfrm>
          <a:prstGeom prst="rect">
            <a:avLst/>
          </a:prstGeom>
        </p:spPr>
      </p:pic>
      <p:grpSp>
        <p:nvGrpSpPr>
          <p:cNvPr id="17" name="Group 16">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734301" y="135711"/>
            <a:ext cx="304800" cy="429768"/>
            <a:chOff x="215328" y="-46937"/>
            <a:chExt cx="304800" cy="2773841"/>
          </a:xfrm>
        </p:grpSpPr>
        <p:cxnSp>
          <p:nvCxnSpPr>
            <p:cNvPr id="18" name="Straight Connector 17">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FA8826C-EB61-4378-9ADA-84D294865D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202CCED6-03DC-455B-80B7-ECA8AB3F9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045D40B-F97E-4C24-8633-F52AE2FF8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DAF20B2-DA1D-475D-A3FF-F869A23AD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3CF01A7-67BE-49B5-862F-006A79F54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7B83A15A-F9DC-45B8-923C-171EDC19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B7EABF3-71A2-4509-AAF7-4C24CEA24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EBA2CD-F152-CF0B-7302-1AD90BA71F3B}"/>
              </a:ext>
            </a:extLst>
          </p:cNvPr>
          <p:cNvSpPr>
            <a:spLocks noGrp="1"/>
          </p:cNvSpPr>
          <p:nvPr>
            <p:ph type="title"/>
          </p:nvPr>
        </p:nvSpPr>
        <p:spPr>
          <a:xfrm>
            <a:off x="630936" y="630936"/>
            <a:ext cx="6341652" cy="2819399"/>
          </a:xfrm>
          <a:noFill/>
        </p:spPr>
        <p:txBody>
          <a:bodyPr vert="horz" lIns="91440" tIns="45720" rIns="91440" bIns="45720" rtlCol="0" anchor="b">
            <a:normAutofit/>
          </a:bodyPr>
          <a:lstStyle/>
          <a:p>
            <a:r>
              <a:rPr lang="en-US" sz="4800" b="1" kern="1200" dirty="0">
                <a:solidFill>
                  <a:schemeClr val="bg1"/>
                </a:solidFill>
                <a:latin typeface="Source Sans Pro" panose="020B0503030403020204" pitchFamily="34" charset="0"/>
                <a:ea typeface="Source Sans Pro" panose="020B0503030403020204" pitchFamily="34" charset="0"/>
              </a:rPr>
              <a:t>What is our purpose?</a:t>
            </a:r>
          </a:p>
        </p:txBody>
      </p:sp>
      <p:pic>
        <p:nvPicPr>
          <p:cNvPr id="8" name="Picture 7" descr="A screen with text on it&#10;&#10;Description automatically generated">
            <a:extLst>
              <a:ext uri="{FF2B5EF4-FFF2-40B4-BE49-F238E27FC236}">
                <a16:creationId xmlns:a16="http://schemas.microsoft.com/office/drawing/2014/main" id="{296BDCBC-37F4-F679-5196-5490AD437C9F}"/>
              </a:ext>
            </a:extLst>
          </p:cNvPr>
          <p:cNvPicPr>
            <a:picLocks noChangeAspect="1"/>
          </p:cNvPicPr>
          <p:nvPr/>
        </p:nvPicPr>
        <p:blipFill>
          <a:blip r:embed="rId3"/>
          <a:srcRect t="13380" r="-4" b="14460"/>
          <a:stretch/>
        </p:blipFill>
        <p:spPr>
          <a:xfrm>
            <a:off x="7866130" y="2090633"/>
            <a:ext cx="3616144" cy="1956971"/>
          </a:xfrm>
          <a:prstGeom prst="rect">
            <a:avLst/>
          </a:prstGeom>
        </p:spPr>
      </p:pic>
      <p:sp>
        <p:nvSpPr>
          <p:cNvPr id="31" name="Rectangle 30">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34" name="Straight Connector 33">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Two men sitting in chairs on a stage&#10;&#10;Description automatically generated">
            <a:extLst>
              <a:ext uri="{FF2B5EF4-FFF2-40B4-BE49-F238E27FC236}">
                <a16:creationId xmlns:a16="http://schemas.microsoft.com/office/drawing/2014/main" id="{03E91BE7-552A-6717-CF54-74091B1A620E}"/>
              </a:ext>
            </a:extLst>
          </p:cNvPr>
          <p:cNvPicPr>
            <a:picLocks noChangeAspect="1"/>
          </p:cNvPicPr>
          <p:nvPr/>
        </p:nvPicPr>
        <p:blipFill>
          <a:blip r:embed="rId4"/>
          <a:srcRect t="8329" r="-4" b="19512"/>
          <a:stretch/>
        </p:blipFill>
        <p:spPr>
          <a:xfrm>
            <a:off x="7864606" y="4170899"/>
            <a:ext cx="3616144" cy="1956971"/>
          </a:xfrm>
          <a:prstGeom prst="rect">
            <a:avLst/>
          </a:prstGeom>
        </p:spPr>
      </p:pic>
    </p:spTree>
    <p:extLst>
      <p:ext uri="{BB962C8B-B14F-4D97-AF65-F5344CB8AC3E}">
        <p14:creationId xmlns:p14="http://schemas.microsoft.com/office/powerpoint/2010/main" val="39230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0C66EA5F-1C04-D7C6-B5DF-538AFB45E934}"/>
              </a:ext>
            </a:extLst>
          </p:cNvPr>
          <p:cNvPicPr>
            <a:picLocks noChangeAspect="1"/>
          </p:cNvPicPr>
          <p:nvPr/>
        </p:nvPicPr>
        <p:blipFill>
          <a:blip r:embed="rId2"/>
          <a:srcRect t="16381" r="-2" b="12722"/>
          <a:stretch/>
        </p:blipFill>
        <p:spPr>
          <a:xfrm>
            <a:off x="321730" y="321732"/>
            <a:ext cx="5674897" cy="3017405"/>
          </a:xfrm>
          <a:prstGeom prst="rect">
            <a:avLst/>
          </a:prstGeom>
        </p:spPr>
      </p:pic>
      <p:pic>
        <p:nvPicPr>
          <p:cNvPr id="4" name="Picture 3" descr="A person standing in front of a group of people&#10;&#10;Description automatically generated">
            <a:extLst>
              <a:ext uri="{FF2B5EF4-FFF2-40B4-BE49-F238E27FC236}">
                <a16:creationId xmlns:a16="http://schemas.microsoft.com/office/drawing/2014/main" id="{FAB1FF2D-4FBB-4144-40ED-ED9AA1B748E7}"/>
              </a:ext>
            </a:extLst>
          </p:cNvPr>
          <p:cNvPicPr>
            <a:picLocks noChangeAspect="1"/>
          </p:cNvPicPr>
          <p:nvPr/>
        </p:nvPicPr>
        <p:blipFill>
          <a:blip r:embed="rId3"/>
          <a:srcRect t="26547" r="-2" b="7901"/>
          <a:stretch/>
        </p:blipFill>
        <p:spPr>
          <a:xfrm>
            <a:off x="321730" y="3510853"/>
            <a:ext cx="5674897" cy="2789954"/>
          </a:xfrm>
          <a:prstGeom prst="rect">
            <a:avLst/>
          </a:prstGeom>
        </p:spPr>
      </p:pic>
      <p:pic>
        <p:nvPicPr>
          <p:cNvPr id="6" name="Picture 5" descr="A person and person standing in front of a whiteboard&#10;&#10;Description automatically generated">
            <a:extLst>
              <a:ext uri="{FF2B5EF4-FFF2-40B4-BE49-F238E27FC236}">
                <a16:creationId xmlns:a16="http://schemas.microsoft.com/office/drawing/2014/main" id="{3420CF74-E954-28D1-44BA-51EA95116B78}"/>
              </a:ext>
            </a:extLst>
          </p:cNvPr>
          <p:cNvPicPr>
            <a:picLocks noChangeAspect="1"/>
          </p:cNvPicPr>
          <p:nvPr/>
        </p:nvPicPr>
        <p:blipFill>
          <a:blip r:embed="rId4"/>
          <a:srcRect r="28815" b="-1"/>
          <a:stretch/>
        </p:blipFill>
        <p:spPr>
          <a:xfrm>
            <a:off x="6195373" y="321733"/>
            <a:ext cx="5674897" cy="5979074"/>
          </a:xfrm>
          <a:prstGeom prst="rect">
            <a:avLst/>
          </a:prstGeom>
        </p:spPr>
      </p:pic>
    </p:spTree>
    <p:extLst>
      <p:ext uri="{BB962C8B-B14F-4D97-AF65-F5344CB8AC3E}">
        <p14:creationId xmlns:p14="http://schemas.microsoft.com/office/powerpoint/2010/main" val="2881806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mputer screen with a group of people on it&#10;&#10;Description automatically generated">
            <a:extLst>
              <a:ext uri="{FF2B5EF4-FFF2-40B4-BE49-F238E27FC236}">
                <a16:creationId xmlns:a16="http://schemas.microsoft.com/office/drawing/2014/main" id="{57497CA6-4F2E-60D1-6B90-C7885E10B6CD}"/>
              </a:ext>
            </a:extLst>
          </p:cNvPr>
          <p:cNvPicPr>
            <a:picLocks noChangeAspect="1"/>
          </p:cNvPicPr>
          <p:nvPr/>
        </p:nvPicPr>
        <p:blipFill>
          <a:blip r:embed="rId2">
            <a:alphaModFix amt="50000"/>
          </a:blip>
          <a:srcRect l="20247" r="37566"/>
          <a:stretch/>
        </p:blipFill>
        <p:spPr>
          <a:xfrm rot="5400000">
            <a:off x="2667000" y="-2666999"/>
            <a:ext cx="6857999" cy="12192000"/>
          </a:xfrm>
          <a:prstGeom prst="rect">
            <a:avLst/>
          </a:prstGeom>
        </p:spPr>
      </p:pic>
      <p:sp>
        <p:nvSpPr>
          <p:cNvPr id="4" name="Title 3">
            <a:extLst>
              <a:ext uri="{FF2B5EF4-FFF2-40B4-BE49-F238E27FC236}">
                <a16:creationId xmlns:a16="http://schemas.microsoft.com/office/drawing/2014/main" id="{222015EF-2E1E-D517-B394-02921846B1B6}"/>
              </a:ext>
            </a:extLst>
          </p:cNvPr>
          <p:cNvSpPr>
            <a:spLocks noGrp="1"/>
          </p:cNvSpPr>
          <p:nvPr>
            <p:ph type="title"/>
          </p:nvPr>
        </p:nvSpPr>
        <p:spPr>
          <a:xfrm>
            <a:off x="-582385" y="-1450259"/>
            <a:ext cx="9144000" cy="2900518"/>
          </a:xfrm>
        </p:spPr>
        <p:txBody>
          <a:bodyPr vert="horz" lIns="91440" tIns="45720" rIns="91440" bIns="45720" rtlCol="0" anchor="b">
            <a:normAutofit/>
          </a:bodyPr>
          <a:lstStyle/>
          <a:p>
            <a:pPr algn="ctr"/>
            <a:r>
              <a:rPr lang="en-US" sz="6000" b="1" dirty="0">
                <a:solidFill>
                  <a:srgbClr val="FFFFFF"/>
                </a:solidFill>
                <a:latin typeface="Source Sans Pro" panose="020B0503030403020204" pitchFamily="34" charset="0"/>
                <a:ea typeface="Source Sans Pro" panose="020B0503030403020204" pitchFamily="34" charset="0"/>
              </a:rPr>
              <a:t>Reciprocity:  Barn 3.0</a:t>
            </a:r>
          </a:p>
        </p:txBody>
      </p:sp>
    </p:spTree>
    <p:extLst>
      <p:ext uri="{BB962C8B-B14F-4D97-AF65-F5344CB8AC3E}">
        <p14:creationId xmlns:p14="http://schemas.microsoft.com/office/powerpoint/2010/main" val="242767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and holding a polaroid&#10;&#10;Description automatically generated">
            <a:extLst>
              <a:ext uri="{FF2B5EF4-FFF2-40B4-BE49-F238E27FC236}">
                <a16:creationId xmlns:a16="http://schemas.microsoft.com/office/drawing/2014/main" id="{542AEE8E-B4C2-4FB8-06E7-F3AFB9B2D59E}"/>
              </a:ext>
            </a:extLst>
          </p:cNvPr>
          <p:cNvPicPr>
            <a:picLocks noChangeAspect="1"/>
          </p:cNvPicPr>
          <p:nvPr/>
        </p:nvPicPr>
        <p:blipFill>
          <a:blip r:embed="rId2"/>
          <a:srcRect t="26548" b="1720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535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5A0E17C6-D9B8-4ECA-0309-48D42582B9CB}"/>
              </a:ext>
            </a:extLst>
          </p:cNvPr>
          <p:cNvPicPr>
            <a:picLocks noChangeAspect="1"/>
          </p:cNvPicPr>
          <p:nvPr/>
        </p:nvPicPr>
        <p:blipFill>
          <a:blip r:embed="rId2"/>
          <a:srcRect t="12079" b="12935"/>
          <a:stretch/>
        </p:blipFill>
        <p:spPr>
          <a:xfrm>
            <a:off x="20" y="1282"/>
            <a:ext cx="12191980" cy="6856718"/>
          </a:xfrm>
          <a:prstGeom prst="rect">
            <a:avLst/>
          </a:prstGeom>
        </p:spPr>
      </p:pic>
    </p:spTree>
    <p:extLst>
      <p:ext uri="{BB962C8B-B14F-4D97-AF65-F5344CB8AC3E}">
        <p14:creationId xmlns:p14="http://schemas.microsoft.com/office/powerpoint/2010/main" val="3556255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5E500E-7929-48AE-A756-1C5B655F979C}"/>
              </a:ext>
            </a:extLst>
          </p:cNvPr>
          <p:cNvSpPr>
            <a:spLocks noGrp="1"/>
          </p:cNvSpPr>
          <p:nvPr>
            <p:ph type="title"/>
          </p:nvPr>
        </p:nvSpPr>
        <p:spPr/>
        <p:txBody>
          <a:bodyPr/>
          <a:lstStyle/>
          <a:p>
            <a:r>
              <a:rPr lang="en-US" dirty="0"/>
              <a:t>Fast forward to the present</a:t>
            </a:r>
          </a:p>
        </p:txBody>
      </p:sp>
      <p:sp>
        <p:nvSpPr>
          <p:cNvPr id="4" name="Subtitle 3">
            <a:extLst>
              <a:ext uri="{FF2B5EF4-FFF2-40B4-BE49-F238E27FC236}">
                <a16:creationId xmlns:a16="http://schemas.microsoft.com/office/drawing/2014/main" id="{1CE7EBAE-7834-4146-B873-FC1EDE917334}"/>
              </a:ext>
            </a:extLst>
          </p:cNvPr>
          <p:cNvSpPr>
            <a:spLocks noGrp="1"/>
          </p:cNvSpPr>
          <p:nvPr>
            <p:ph type="subTitle" idx="1"/>
          </p:nvPr>
        </p:nvSpPr>
        <p:spPr/>
        <p:txBody>
          <a:bodyPr/>
          <a:lstStyle/>
          <a:p>
            <a:r>
              <a:rPr lang="en-US" dirty="0"/>
              <a:t>Initiatives for UNH</a:t>
            </a:r>
            <a:r>
              <a:rPr lang="en-US" dirty="0">
                <a:solidFill>
                  <a:schemeClr val="accent2">
                    <a:lumMod val="75000"/>
                  </a:schemeClr>
                </a:solidFill>
              </a:rPr>
              <a:t> | </a:t>
            </a:r>
            <a:r>
              <a:rPr lang="en-US" dirty="0"/>
              <a:t>Strategic Priorities</a:t>
            </a:r>
          </a:p>
          <a:p>
            <a:endParaRPr lang="en-US" dirty="0"/>
          </a:p>
        </p:txBody>
      </p:sp>
      <p:sp>
        <p:nvSpPr>
          <p:cNvPr id="8" name="TextBox 7">
            <a:extLst>
              <a:ext uri="{FF2B5EF4-FFF2-40B4-BE49-F238E27FC236}">
                <a16:creationId xmlns:a16="http://schemas.microsoft.com/office/drawing/2014/main" id="{9B7C0F90-DFA4-488C-A74A-8B56A4D02230}"/>
              </a:ext>
            </a:extLst>
          </p:cNvPr>
          <p:cNvSpPr txBox="1"/>
          <p:nvPr/>
        </p:nvSpPr>
        <p:spPr>
          <a:xfrm>
            <a:off x="246888" y="5410492"/>
            <a:ext cx="6139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alpha val="80000"/>
                  </a:prstClr>
                </a:solidFill>
                <a:effectLst/>
                <a:uLnTx/>
                <a:uFillTx/>
                <a:latin typeface="Source Sans Pro Semibold" panose="020B0603030403020204" pitchFamily="34" charset="0"/>
                <a:ea typeface="+mn-ea"/>
                <a:cs typeface="+mn-cs"/>
              </a:rPr>
              <a:t>Inaugural Hybrid JD Cohort,  Fall 2019</a:t>
            </a:r>
          </a:p>
        </p:txBody>
      </p:sp>
      <p:pic>
        <p:nvPicPr>
          <p:cNvPr id="12" name="Picture Placeholder 11">
            <a:extLst>
              <a:ext uri="{FF2B5EF4-FFF2-40B4-BE49-F238E27FC236}">
                <a16:creationId xmlns:a16="http://schemas.microsoft.com/office/drawing/2014/main" id="{FDF2B483-FFC7-41AE-A008-7405EBF5D79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051" b="6051"/>
          <a:stretch>
            <a:fillRect/>
          </a:stretch>
        </p:blipFill>
        <p:spPr/>
      </p:pic>
      <p:grpSp>
        <p:nvGrpSpPr>
          <p:cNvPr id="5" name="Group 4">
            <a:extLst>
              <a:ext uri="{FF2B5EF4-FFF2-40B4-BE49-F238E27FC236}">
                <a16:creationId xmlns:a16="http://schemas.microsoft.com/office/drawing/2014/main" id="{7BFBF8A0-B89D-4FF0-8AE7-36365F1F2F37}"/>
              </a:ext>
            </a:extLst>
          </p:cNvPr>
          <p:cNvGrpSpPr/>
          <p:nvPr/>
        </p:nvGrpSpPr>
        <p:grpSpPr>
          <a:xfrm>
            <a:off x="7924800" y="1216152"/>
            <a:ext cx="4267201" cy="4983483"/>
            <a:chOff x="7924800" y="1216152"/>
            <a:chExt cx="4267201" cy="4983483"/>
          </a:xfrm>
        </p:grpSpPr>
        <p:sp>
          <p:nvSpPr>
            <p:cNvPr id="10" name="Block Overlay">
              <a:extLst>
                <a:ext uri="{FF2B5EF4-FFF2-40B4-BE49-F238E27FC236}">
                  <a16:creationId xmlns:a16="http://schemas.microsoft.com/office/drawing/2014/main" id="{D57249B6-C35A-4879-9428-F0889092FD82}"/>
                </a:ext>
              </a:extLst>
            </p:cNvPr>
            <p:cNvSpPr/>
            <p:nvPr/>
          </p:nvSpPr>
          <p:spPr>
            <a:xfrm>
              <a:off x="7924800" y="1216152"/>
              <a:ext cx="4267201" cy="498348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Quote">
              <a:extLst>
                <a:ext uri="{FF2B5EF4-FFF2-40B4-BE49-F238E27FC236}">
                  <a16:creationId xmlns:a16="http://schemas.microsoft.com/office/drawing/2014/main" id="{81011686-EDD0-44B4-A38E-5679AA4D90EE}"/>
                </a:ext>
              </a:extLst>
            </p:cNvPr>
            <p:cNvSpPr txBox="1">
              <a:spLocks noChangeAspect="1"/>
            </p:cNvSpPr>
            <p:nvPr/>
          </p:nvSpPr>
          <p:spPr>
            <a:xfrm>
              <a:off x="8473031" y="1596539"/>
              <a:ext cx="3351566" cy="4196453"/>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lypha LT Std"/>
                  <a:ea typeface="+mn-ea"/>
                  <a:cs typeface="+mn-cs"/>
                </a:rPr>
                <a:t>“I am so proud of everything that has been going on at the law school over the past year, and our plans for the future, and I can’t wait to share it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lypha LT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ource Sans Pro"/>
                  <a:ea typeface="+mn-ea"/>
                  <a:cs typeface="+mn-cs"/>
                </a:rPr>
                <a:t>Megan Carpenter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ource Sans Pro"/>
                  <a:ea typeface="+mn-ea"/>
                  <a:cs typeface="+mn-cs"/>
                </a:rPr>
                <a:t>Dean and Professor of Law</a:t>
              </a:r>
            </a:p>
          </p:txBody>
        </p:sp>
      </p:grpSp>
      <p:cxnSp>
        <p:nvCxnSpPr>
          <p:cNvPr id="7" name="Rule">
            <a:extLst>
              <a:ext uri="{FF2B5EF4-FFF2-40B4-BE49-F238E27FC236}">
                <a16:creationId xmlns:a16="http://schemas.microsoft.com/office/drawing/2014/main" id="{D573998E-45EB-40AD-AB1E-57BFC624E287}"/>
              </a:ext>
            </a:extLst>
          </p:cNvPr>
          <p:cNvCxnSpPr>
            <a:cxnSpLocks/>
          </p:cNvCxnSpPr>
          <p:nvPr/>
        </p:nvCxnSpPr>
        <p:spPr>
          <a:xfrm>
            <a:off x="0" y="1216675"/>
            <a:ext cx="12192000" cy="0"/>
          </a:xfrm>
          <a:prstGeom prst="line">
            <a:avLst/>
          </a:prstGeom>
          <a:ln w="76200">
            <a:solidFill>
              <a:srgbClr val="D448B0"/>
            </a:solidFill>
          </a:ln>
        </p:spPr>
        <p:style>
          <a:lnRef idx="1">
            <a:schemeClr val="accent2"/>
          </a:lnRef>
          <a:fillRef idx="0">
            <a:schemeClr val="accent2"/>
          </a:fillRef>
          <a:effectRef idx="0">
            <a:schemeClr val="accent2"/>
          </a:effectRef>
          <a:fontRef idx="minor">
            <a:schemeClr val="tx1"/>
          </a:fontRef>
        </p:style>
      </p:cxnSp>
      <p:pic>
        <p:nvPicPr>
          <p:cNvPr id="2" name="Picture 1" descr="Screen Shot 2020-02-16 at 4.08.53 PM.png"/>
          <p:cNvPicPr>
            <a:picLocks noChangeAspect="1"/>
          </p:cNvPicPr>
          <p:nvPr/>
        </p:nvPicPr>
        <p:blipFill rotWithShape="1">
          <a:blip r:embed="rId4">
            <a:extLst>
              <a:ext uri="{28A0092B-C50C-407E-A947-70E740481C1C}">
                <a14:useLocalDpi xmlns:a14="http://schemas.microsoft.com/office/drawing/2010/main" val="0"/>
              </a:ext>
            </a:extLst>
          </a:blip>
          <a:srcRect l="27281" t="14629" r="10701" b="20700"/>
          <a:stretch/>
        </p:blipFill>
        <p:spPr>
          <a:xfrm>
            <a:off x="0" y="-1"/>
            <a:ext cx="12192000" cy="6858001"/>
          </a:xfrm>
          <a:prstGeom prst="rect">
            <a:avLst/>
          </a:prstGeom>
        </p:spPr>
      </p:pic>
      <p:sp>
        <p:nvSpPr>
          <p:cNvPr id="15" name="Rectangle 14"/>
          <p:cNvSpPr/>
          <p:nvPr/>
        </p:nvSpPr>
        <p:spPr>
          <a:xfrm rot="5400000">
            <a:off x="7037917" y="1703916"/>
            <a:ext cx="6858002" cy="3450169"/>
          </a:xfrm>
          <a:prstGeom prst="rect">
            <a:avLst/>
          </a:prstGeom>
          <a:gradFill>
            <a:gsLst>
              <a:gs pos="0">
                <a:schemeClr val="tx1">
                  <a:alpha val="39000"/>
                </a:schemeClr>
              </a:gs>
              <a:gs pos="94000">
                <a:schemeClr val="accent1">
                  <a:satMod val="110000"/>
                  <a:lumMod val="100000"/>
                  <a:shade val="100000"/>
                  <a:alpha val="0"/>
                </a:schemeClr>
              </a:gs>
              <a:gs pos="100000">
                <a:schemeClr val="accent1">
                  <a:lumMod val="99000"/>
                  <a:satMod val="120000"/>
                  <a:shade val="78000"/>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TextBox 16">
            <a:extLst>
              <a:ext uri="{FF2B5EF4-FFF2-40B4-BE49-F238E27FC236}">
                <a16:creationId xmlns:a16="http://schemas.microsoft.com/office/drawing/2014/main" id="{F43DA9ED-8518-458B-91DF-9854CB19FF94}"/>
              </a:ext>
            </a:extLst>
          </p:cNvPr>
          <p:cNvSpPr txBox="1"/>
          <p:nvPr/>
        </p:nvSpPr>
        <p:spPr>
          <a:xfrm>
            <a:off x="5270509" y="2785104"/>
            <a:ext cx="2923093" cy="643894"/>
          </a:xfrm>
          <a:prstGeom prst="rect">
            <a:avLst/>
          </a:prstGeom>
          <a:noFill/>
        </p:spPr>
        <p:txBody>
          <a:bodyPr wrap="square" rtlCol="0">
            <a:spAutoFit/>
          </a:bodyPr>
          <a:lstStyle/>
          <a:p>
            <a:pPr>
              <a:lnSpc>
                <a:spcPct val="120000"/>
              </a:lnSpc>
            </a:pPr>
            <a:r>
              <a:rPr lang="en-US" sz="3200" b="1" dirty="0">
                <a:solidFill>
                  <a:schemeClr val="bg1"/>
                </a:solidFill>
                <a:latin typeface="Glypha LT Pro Bold"/>
                <a:cs typeface="Glypha LT Pro Bold"/>
              </a:rPr>
              <a:t>Thank You.</a:t>
            </a:r>
          </a:p>
        </p:txBody>
      </p:sp>
    </p:spTree>
    <p:extLst>
      <p:ext uri="{BB962C8B-B14F-4D97-AF65-F5344CB8AC3E}">
        <p14:creationId xmlns:p14="http://schemas.microsoft.com/office/powerpoint/2010/main" val="362903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p:txBody>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Law students and mental health</a:t>
            </a: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p:txBody>
          <a:bodyPr>
            <a:normAutofit fontScale="92500" lnSpcReduction="10000"/>
          </a:bodyPr>
          <a:lstStyle/>
          <a:p>
            <a:pPr marL="0" marR="0">
              <a:spcBef>
                <a:spcPts val="0"/>
              </a:spcBef>
              <a:spcAft>
                <a:spcPts val="0"/>
              </a:spcAft>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40% of law students are depressed after 3 years</a:t>
            </a:r>
          </a:p>
          <a:p>
            <a:pPr marL="0" marR="0" indent="0">
              <a:spcBef>
                <a:spcPts val="0"/>
              </a:spcBef>
              <a:spcAft>
                <a:spcPts val="0"/>
              </a:spcAft>
              <a:buNone/>
            </a:pP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marR="0">
              <a:spcBef>
                <a:spcPts val="0"/>
              </a:spcBef>
              <a:spcAft>
                <a:spcPts val="0"/>
              </a:spcAft>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96% of law students face significant stress (compared to 70% of med students and 43% of grad students)</a:t>
            </a:r>
          </a:p>
          <a:p>
            <a:pPr marL="0" marR="0" indent="0">
              <a:spcBef>
                <a:spcPts val="0"/>
              </a:spcBef>
              <a:spcAft>
                <a:spcPts val="0"/>
              </a:spcAft>
              <a:buNone/>
            </a:pP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marR="0">
              <a:spcBef>
                <a:spcPts val="0"/>
              </a:spcBef>
              <a:spcAft>
                <a:spcPts val="0"/>
              </a:spcAft>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42% of law students in a 2016 study felt they needed mental health counseling, but only half sought it out</a:t>
            </a:r>
          </a:p>
          <a:p>
            <a:pPr marL="0" marR="0" indent="0">
              <a:spcBef>
                <a:spcPts val="0"/>
              </a:spcBef>
              <a:spcAft>
                <a:spcPts val="0"/>
              </a:spcAft>
              <a:buNone/>
            </a:pP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marR="0">
              <a:spcBef>
                <a:spcPts val="0"/>
              </a:spcBef>
              <a:spcAft>
                <a:spcPts val="0"/>
              </a:spcAft>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Nearly 26.8% of law students in a 2021 study were at risk for alcoholism</a:t>
            </a:r>
          </a:p>
          <a:p>
            <a:pPr marL="0" marR="0" indent="0">
              <a:spcBef>
                <a:spcPts val="0"/>
              </a:spcBef>
              <a:spcAft>
                <a:spcPts val="0"/>
              </a:spcAft>
              <a:buNone/>
            </a:pP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marR="0">
              <a:spcBef>
                <a:spcPts val="0"/>
              </a:spcBef>
              <a:spcAft>
                <a:spcPts val="0"/>
              </a:spcAft>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11% of law students reported suicidal thoughts in the prior year</a:t>
            </a:r>
          </a:p>
          <a:p>
            <a:pPr marL="0" marR="0" indent="0">
              <a:spcBef>
                <a:spcPts val="0"/>
              </a:spcBef>
              <a:spcAft>
                <a:spcPts val="0"/>
              </a:spcAft>
              <a:buNone/>
            </a:pP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marR="0">
              <a:spcBef>
                <a:spcPts val="0"/>
              </a:spcBef>
              <a:spcAft>
                <a:spcPts val="0"/>
              </a:spcAft>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20-40% of law students report psychological dysfunction after law school</a:t>
            </a:r>
          </a:p>
          <a:p>
            <a:pPr marL="0" indent="0">
              <a:buClr>
                <a:schemeClr val="bg1"/>
              </a:buClr>
              <a:buNone/>
            </a:pPr>
            <a:endParaRPr lang="en-US" dirty="0">
              <a:solidFill>
                <a:schemeClr val="tx1">
                  <a:lumMod val="50000"/>
                  <a:lumOff val="50000"/>
                </a:schemeClr>
              </a:solidFill>
            </a:endParaRPr>
          </a:p>
        </p:txBody>
      </p:sp>
    </p:spTree>
    <p:extLst>
      <p:ext uri="{BB962C8B-B14F-4D97-AF65-F5344CB8AC3E}">
        <p14:creationId xmlns:p14="http://schemas.microsoft.com/office/powerpoint/2010/main" val="424030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a:xfrm>
            <a:off x="838200" y="365125"/>
            <a:ext cx="11353800" cy="1186089"/>
          </a:xfrm>
        </p:spPr>
        <p:txBody>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Connectivity is not connection</a:t>
            </a: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p:txBody>
          <a:bodyPr>
            <a:normAutofit/>
          </a:bodyPr>
          <a:lstStyle/>
          <a:p>
            <a:pPr>
              <a:buClr>
                <a:schemeClr val="tx1">
                  <a:lumMod val="65000"/>
                  <a:lumOff val="35000"/>
                </a:schemeClr>
              </a:buCl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Surge</a:t>
            </a: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on General: epidemic of isolation and loneliness</a:t>
            </a:r>
          </a:p>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Technology is d</a:t>
            </a: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esigned for end user, single person  (different profit goals) </a:t>
            </a:r>
          </a:p>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Tech platforms are designed to satisfy s</a:t>
            </a: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elfish and individual, temporary needs.  Big problem with digital worlds we inhabit.  </a:t>
            </a:r>
          </a:p>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Extensive technology use, including smartphone dependency, use of social media, and high internet use leads to depression, anxiety, and loneliness. </a:t>
            </a:r>
            <a:endParaRPr lang="en-US" dirty="0">
              <a:solidFill>
                <a:schemeClr val="bg2">
                  <a:lumMod val="50000"/>
                </a:schemeClr>
              </a:solidFill>
            </a:endParaRPr>
          </a:p>
        </p:txBody>
      </p:sp>
    </p:spTree>
    <p:extLst>
      <p:ext uri="{BB962C8B-B14F-4D97-AF65-F5344CB8AC3E}">
        <p14:creationId xmlns:p14="http://schemas.microsoft.com/office/powerpoint/2010/main" val="980514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iceberg in the water&#10;&#10;Description automatically generated">
            <a:extLst>
              <a:ext uri="{FF2B5EF4-FFF2-40B4-BE49-F238E27FC236}">
                <a16:creationId xmlns:a16="http://schemas.microsoft.com/office/drawing/2014/main" id="{2A534264-058D-63C5-0E3A-6CBBB29EA948}"/>
              </a:ext>
            </a:extLst>
          </p:cNvPr>
          <p:cNvPicPr>
            <a:picLocks noChangeAspect="1"/>
          </p:cNvPicPr>
          <p:nvPr/>
        </p:nvPicPr>
        <p:blipFill>
          <a:blip r:embed="rId2"/>
          <a:srcRect t="5931" b="19069"/>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E190A7-1F18-C30B-E4F2-938A8649FBAC}"/>
              </a:ext>
            </a:extLst>
          </p:cNvPr>
          <p:cNvSpPr>
            <a:spLocks noGrp="1"/>
          </p:cNvSpPr>
          <p:nvPr>
            <p:ph type="title"/>
          </p:nvPr>
        </p:nvSpPr>
        <p:spPr>
          <a:xfrm>
            <a:off x="1073113" y="1076290"/>
            <a:ext cx="10039677" cy="497786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800" b="1" dirty="0">
                <a:solidFill>
                  <a:srgbClr val="FFFFFF"/>
                </a:solidFill>
                <a:latin typeface="Source Sans Pro" panose="020B0503030403020204" pitchFamily="34" charset="0"/>
                <a:ea typeface="Source Sans Pro" panose="020B0503030403020204" pitchFamily="34" charset="0"/>
              </a:rPr>
              <a:t>In other words, digital environments that we use for commerce, socializing are growing a bit cold.  </a:t>
            </a:r>
            <a:br>
              <a:rPr lang="en-US" sz="4800" b="1" dirty="0">
                <a:solidFill>
                  <a:srgbClr val="FFFFFF"/>
                </a:solidFill>
                <a:latin typeface="Source Sans Pro" panose="020B0503030403020204" pitchFamily="34" charset="0"/>
                <a:ea typeface="Source Sans Pro" panose="020B0503030403020204" pitchFamily="34" charset="0"/>
              </a:rPr>
            </a:br>
            <a:br>
              <a:rPr lang="en-US" sz="4800" b="1" dirty="0">
                <a:solidFill>
                  <a:srgbClr val="FFFFFF"/>
                </a:solidFill>
                <a:latin typeface="Source Sans Pro" panose="020B0503030403020204" pitchFamily="34" charset="0"/>
                <a:ea typeface="Source Sans Pro" panose="020B0503030403020204" pitchFamily="34" charset="0"/>
              </a:rPr>
            </a:br>
            <a:r>
              <a:rPr lang="en-US" sz="4800" b="1" dirty="0">
                <a:solidFill>
                  <a:srgbClr val="FFFFFF"/>
                </a:solidFill>
                <a:latin typeface="Source Sans Pro" panose="020B0503030403020204" pitchFamily="34" charset="0"/>
                <a:ea typeface="Source Sans Pro" panose="020B0503030403020204" pitchFamily="34" charset="0"/>
              </a:rPr>
              <a:t>What’s the other side of that?</a:t>
            </a:r>
          </a:p>
        </p:txBody>
      </p:sp>
    </p:spTree>
    <p:extLst>
      <p:ext uri="{BB962C8B-B14F-4D97-AF65-F5344CB8AC3E}">
        <p14:creationId xmlns:p14="http://schemas.microsoft.com/office/powerpoint/2010/main" val="334801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person's feet in socks by a fireplace&#10;&#10;Description automatically generated">
            <a:extLst>
              <a:ext uri="{FF2B5EF4-FFF2-40B4-BE49-F238E27FC236}">
                <a16:creationId xmlns:a16="http://schemas.microsoft.com/office/drawing/2014/main" id="{EEA99DD6-C4F9-A55B-647D-C0ECCAE99BCA}"/>
              </a:ext>
            </a:extLst>
          </p:cNvPr>
          <p:cNvPicPr>
            <a:picLocks noChangeAspect="1"/>
          </p:cNvPicPr>
          <p:nvPr/>
        </p:nvPicPr>
        <p:blipFill>
          <a:blip r:embed="rId2">
            <a:alphaModFix amt="60000"/>
          </a:blip>
          <a:srcRect r="-1" b="2277"/>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2BDFA109-CD70-E000-392C-F593ABE7E2DA}"/>
              </a:ext>
            </a:extLst>
          </p:cNvPr>
          <p:cNvSpPr>
            <a:spLocks noGrp="1"/>
          </p:cNvSpPr>
          <p:nvPr>
            <p:ph type="title"/>
          </p:nvPr>
        </p:nvSpPr>
        <p:spPr>
          <a:xfrm>
            <a:off x="1198181" y="1122363"/>
            <a:ext cx="9795637" cy="2217158"/>
          </a:xfrm>
        </p:spPr>
        <p:txBody>
          <a:bodyPr vert="horz" lIns="91440" tIns="45720" rIns="91440" bIns="45720" rtlCol="0" anchor="b">
            <a:noAutofit/>
          </a:bodyPr>
          <a:lstStyle/>
          <a:p>
            <a:r>
              <a:rPr lang="en-US" sz="4000" b="1" dirty="0">
                <a:solidFill>
                  <a:srgbClr val="FFFFFF"/>
                </a:solidFill>
                <a:latin typeface="Source Sans Pro" panose="020B0503030403020204" pitchFamily="34" charset="0"/>
                <a:ea typeface="Source Sans Pro" panose="020B0503030403020204" pitchFamily="34" charset="0"/>
              </a:rPr>
              <a:t>Warmth is a principle of connection.  “Through interpersonal warmth, a sense of interconnectedness becomes more tangible and accessible.” Pema </a:t>
            </a:r>
            <a:r>
              <a:rPr lang="en-US" sz="4000" b="1" dirty="0" err="1">
                <a:solidFill>
                  <a:srgbClr val="FFFFFF"/>
                </a:solidFill>
                <a:latin typeface="Source Sans Pro" panose="020B0503030403020204" pitchFamily="34" charset="0"/>
                <a:ea typeface="Source Sans Pro" panose="020B0503030403020204" pitchFamily="34" charset="0"/>
              </a:rPr>
              <a:t>Chödrön</a:t>
            </a:r>
            <a:endParaRPr lang="en-US" sz="4000" b="1" dirty="0">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3889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a:xfrm>
            <a:off x="674914" y="610054"/>
            <a:ext cx="11353800" cy="1186089"/>
          </a:xfrm>
        </p:spPr>
        <p:txBody>
          <a:bodyPr>
            <a:normAutofit fontScale="90000"/>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Warmth and connection have significant positive impacts on health and wellness (and ability to learn).</a:t>
            </a: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a:xfrm>
            <a:off x="838200" y="2364467"/>
            <a:ext cx="10515600" cy="4351338"/>
          </a:xfrm>
        </p:spPr>
        <p:txBody>
          <a:bodyPr>
            <a:normAutofit/>
          </a:bodyPr>
          <a:lstStyle/>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rPr>
              <a:t>Supports perception of value, competence</a:t>
            </a:r>
          </a:p>
          <a:p>
            <a:pPr>
              <a:buClr>
                <a:schemeClr val="tx1">
                  <a:lumMod val="65000"/>
                  <a:lumOff val="35000"/>
                </a:schemeClr>
              </a:buClr>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Strengthens self-worth</a:t>
            </a:r>
          </a:p>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rPr>
              <a:t>Supports tendencies toward reciprocation and justice</a:t>
            </a:r>
          </a:p>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rPr>
              <a:t>Realizes compassion and gratitude</a:t>
            </a:r>
          </a:p>
          <a:p>
            <a:pPr>
              <a:buClr>
                <a:schemeClr val="tx1">
                  <a:lumMod val="65000"/>
                  <a:lumOff val="35000"/>
                </a:schemeClr>
              </a:buClr>
            </a:pPr>
            <a:r>
              <a:rPr lang="en-US" kern="100" dirty="0">
                <a:solidFill>
                  <a:schemeClr val="bg2">
                    <a:lumMod val="50000"/>
                  </a:schemeClr>
                </a:solidFill>
                <a:latin typeface="Source Sans Pro" panose="020B0503030403020204" pitchFamily="34" charset="0"/>
                <a:ea typeface="Source Sans Pro" panose="020B0503030403020204" pitchFamily="34" charset="0"/>
              </a:rPr>
              <a:t>Reduces stress, anxiety, depression, blood pressure, heart disease</a:t>
            </a:r>
            <a:endParaRPr lang="en-US" dirty="0">
              <a:solidFill>
                <a:schemeClr val="bg2">
                  <a:lumMod val="50000"/>
                </a:schemeClr>
              </a:solidFill>
            </a:endParaRPr>
          </a:p>
        </p:txBody>
      </p:sp>
    </p:spTree>
    <p:extLst>
      <p:ext uri="{BB962C8B-B14F-4D97-AF65-F5344CB8AC3E}">
        <p14:creationId xmlns:p14="http://schemas.microsoft.com/office/powerpoint/2010/main" val="222620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p:txBody>
          <a:bodyPr>
            <a:normAutofit/>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Components of warmth and connection</a:t>
            </a: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p:txBody>
          <a:bodyPr>
            <a:normAutofit/>
          </a:bodyPr>
          <a:lstStyle/>
          <a:p>
            <a:pPr>
              <a:buClr>
                <a:schemeClr val="bg1"/>
              </a:buClr>
            </a:pPr>
            <a:r>
              <a:rPr lang="en-US" dirty="0">
                <a:solidFill>
                  <a:schemeClr val="tx1">
                    <a:lumMod val="50000"/>
                    <a:lumOff val="50000"/>
                  </a:schemeClr>
                </a:solidFill>
              </a:rPr>
              <a:t>1. Respectful conversation</a:t>
            </a:r>
          </a:p>
          <a:p>
            <a:pPr>
              <a:buClr>
                <a:schemeClr val="bg1"/>
              </a:buClr>
            </a:pPr>
            <a:r>
              <a:rPr lang="en-US" dirty="0">
                <a:solidFill>
                  <a:schemeClr val="tx1">
                    <a:lumMod val="50000"/>
                    <a:lumOff val="50000"/>
                  </a:schemeClr>
                </a:solidFill>
              </a:rPr>
              <a:t>2. Scaffolding to self-actualization</a:t>
            </a:r>
          </a:p>
          <a:p>
            <a:pPr>
              <a:buClr>
                <a:schemeClr val="bg1"/>
              </a:buClr>
            </a:pPr>
            <a:r>
              <a:rPr lang="en-US" dirty="0">
                <a:solidFill>
                  <a:schemeClr val="tx1">
                    <a:lumMod val="50000"/>
                    <a:lumOff val="50000"/>
                  </a:schemeClr>
                </a:solidFill>
              </a:rPr>
              <a:t>3. Belonging to something bigger than yourself</a:t>
            </a:r>
          </a:p>
          <a:p>
            <a:pPr marL="457200" lvl="1" indent="0">
              <a:buClr>
                <a:schemeClr val="bg1"/>
              </a:buClr>
              <a:buNone/>
            </a:pPr>
            <a:endParaRPr lang="en-US" dirty="0">
              <a:solidFill>
                <a:schemeClr val="tx1">
                  <a:lumMod val="50000"/>
                  <a:lumOff val="50000"/>
                </a:schemeClr>
              </a:solidFill>
            </a:endParaRPr>
          </a:p>
          <a:p>
            <a:pPr>
              <a:buClr>
                <a:schemeClr val="bg1"/>
              </a:buClr>
            </a:pPr>
            <a:endParaRPr lang="en-US" dirty="0">
              <a:solidFill>
                <a:schemeClr val="tx1">
                  <a:lumMod val="50000"/>
                  <a:lumOff val="50000"/>
                </a:schemeClr>
              </a:solidFill>
            </a:endParaRPr>
          </a:p>
          <a:p>
            <a:pPr>
              <a:buClr>
                <a:schemeClr val="bg1"/>
              </a:buClr>
            </a:pPr>
            <a:endParaRPr lang="en-US" dirty="0">
              <a:solidFill>
                <a:schemeClr val="tx1">
                  <a:lumMod val="50000"/>
                  <a:lumOff val="50000"/>
                </a:schemeClr>
              </a:solidFill>
            </a:endParaRPr>
          </a:p>
        </p:txBody>
      </p:sp>
    </p:spTree>
    <p:extLst>
      <p:ext uri="{BB962C8B-B14F-4D97-AF65-F5344CB8AC3E}">
        <p14:creationId xmlns:p14="http://schemas.microsoft.com/office/powerpoint/2010/main" val="377902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A6C-0E47-6B2E-9710-8786F944F974}"/>
              </a:ext>
            </a:extLst>
          </p:cNvPr>
          <p:cNvSpPr>
            <a:spLocks noGrp="1"/>
          </p:cNvSpPr>
          <p:nvPr>
            <p:ph type="title"/>
          </p:nvPr>
        </p:nvSpPr>
        <p:spPr>
          <a:xfrm>
            <a:off x="838200" y="365125"/>
            <a:ext cx="11353800" cy="1186089"/>
          </a:xfrm>
        </p:spPr>
        <p:txBody>
          <a:bodyPr/>
          <a:lstStyle/>
          <a:p>
            <a:r>
              <a:rPr lang="en-US" b="1" dirty="0">
                <a:solidFill>
                  <a:schemeClr val="tx1">
                    <a:lumMod val="50000"/>
                    <a:lumOff val="50000"/>
                  </a:schemeClr>
                </a:solidFill>
                <a:latin typeface="Source Sans Pro" panose="020B0503030403020204" pitchFamily="34" charset="0"/>
                <a:ea typeface="Source Sans Pro" panose="020B0503030403020204" pitchFamily="34" charset="0"/>
              </a:rPr>
              <a:t>Provocations</a:t>
            </a:r>
          </a:p>
        </p:txBody>
      </p:sp>
      <p:sp>
        <p:nvSpPr>
          <p:cNvPr id="3" name="Text Placeholder 2">
            <a:extLst>
              <a:ext uri="{FF2B5EF4-FFF2-40B4-BE49-F238E27FC236}">
                <a16:creationId xmlns:a16="http://schemas.microsoft.com/office/drawing/2014/main" id="{D37E41D0-91A9-7E3A-3E07-27E50519091F}"/>
              </a:ext>
            </a:extLst>
          </p:cNvPr>
          <p:cNvSpPr>
            <a:spLocks noGrp="1"/>
          </p:cNvSpPr>
          <p:nvPr>
            <p:ph type="body" idx="1"/>
          </p:nvPr>
        </p:nvSpPr>
        <p:spPr/>
        <p:txBody>
          <a:bodyPr>
            <a:normAutofit/>
          </a:bodyPr>
          <a:lstStyle/>
          <a:p>
            <a:pPr marL="342900" marR="0" lvl="0" indent="-342900">
              <a:spcBef>
                <a:spcPts val="0"/>
              </a:spcBef>
              <a:spcAft>
                <a:spcPts val="0"/>
              </a:spcAft>
              <a:buFont typeface="+mj-lt"/>
              <a:buAutoNum type="arabicPeriod"/>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How might we make the residential experience of hybrid and online education centered on respectful conversation?  </a:t>
            </a:r>
          </a:p>
          <a:p>
            <a:pPr marL="0" marR="0" lvl="0" indent="0">
              <a:spcBef>
                <a:spcPts val="0"/>
              </a:spcBef>
              <a:spcAft>
                <a:spcPts val="0"/>
              </a:spcAft>
              <a:buNone/>
            </a:pPr>
            <a:endPar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endParaRPr>
          </a:p>
          <a:p>
            <a:pPr marL="0" marR="0" lvl="0" indent="0">
              <a:spcBef>
                <a:spcPts val="0"/>
              </a:spcBef>
              <a:spcAft>
                <a:spcPts val="0"/>
              </a:spcAft>
              <a:buNone/>
            </a:pP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2. How might we construct a scaffolding for self-actualization?  </a:t>
            </a:r>
          </a:p>
          <a:p>
            <a:pPr marL="0" marR="0" lvl="0" indent="0">
              <a:spcBef>
                <a:spcPts val="0"/>
              </a:spcBef>
              <a:spcAft>
                <a:spcPts val="0"/>
              </a:spcAft>
              <a:buNone/>
            </a:pPr>
            <a:endPar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endParaRPr>
          </a:p>
          <a:p>
            <a:pPr marL="0" marR="0" lvl="0" indent="0">
              <a:spcBef>
                <a:spcPts val="0"/>
              </a:spcBef>
              <a:spcAft>
                <a:spcPts val="0"/>
              </a:spcAft>
              <a:buNone/>
            </a:pPr>
            <a:r>
              <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rPr>
              <a:t>3. How might we c</a:t>
            </a:r>
            <a:r>
              <a:rPr lang="en-US"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onnect the students to something larger, with a sense of belonging and purpose?  </a:t>
            </a:r>
          </a:p>
          <a:p>
            <a:pPr marL="342900" marR="0" lvl="0" indent="-342900">
              <a:spcBef>
                <a:spcPts val="0"/>
              </a:spcBef>
              <a:spcAft>
                <a:spcPts val="0"/>
              </a:spcAft>
              <a:buFont typeface="+mj-lt"/>
              <a:buAutoNum type="arabicPeriod"/>
            </a:pPr>
            <a:endParaRPr lang="en-US" kern="100" dirty="0">
              <a:solidFill>
                <a:schemeClr val="bg2">
                  <a:lumMod val="50000"/>
                </a:schemeClr>
              </a:solidFill>
              <a:latin typeface="Source Sans Pro" panose="020B0503030403020204" pitchFamily="34" charset="0"/>
              <a:ea typeface="Source Sans Pro" panose="020B0503030403020204" pitchFamily="34" charset="0"/>
              <a:cs typeface="Times New Roman (Body CS)"/>
            </a:endParaRPr>
          </a:p>
          <a:p>
            <a:pPr marL="0" marR="0" lvl="0" indent="0">
              <a:spcBef>
                <a:spcPts val="0"/>
              </a:spcBef>
              <a:spcAft>
                <a:spcPts val="0"/>
              </a:spcAft>
              <a:buNone/>
            </a:pPr>
            <a:r>
              <a:rPr lang="en-US" i="1" kern="100" dirty="0">
                <a:solidFill>
                  <a:schemeClr val="bg2">
                    <a:lumMod val="50000"/>
                  </a:schemeClr>
                </a:solidFill>
                <a:effectLst/>
                <a:latin typeface="Source Sans Pro" panose="020B0503030403020204" pitchFamily="34" charset="0"/>
                <a:ea typeface="Source Sans Pro" panose="020B0503030403020204" pitchFamily="34" charset="0"/>
                <a:cs typeface="Times New Roman (Body CS)"/>
              </a:rPr>
              <a:t>And: How might we try and develop these connections through digital platforms, as well?</a:t>
            </a:r>
          </a:p>
        </p:txBody>
      </p:sp>
    </p:spTree>
    <p:extLst>
      <p:ext uri="{BB962C8B-B14F-4D97-AF65-F5344CB8AC3E}">
        <p14:creationId xmlns:p14="http://schemas.microsoft.com/office/powerpoint/2010/main" val="1251214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4906</TotalTime>
  <Words>1017</Words>
  <Application>Microsoft Macintosh PowerPoint</Application>
  <PresentationFormat>Widescreen</PresentationFormat>
  <Paragraphs>114</Paragraphs>
  <Slides>28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Glypha LT Pro Bold</vt:lpstr>
      <vt:lpstr>Glypha LT Std</vt:lpstr>
      <vt:lpstr>Source Sans Pro</vt:lpstr>
      <vt:lpstr>Source Sans Pro Semibold</vt:lpstr>
      <vt:lpstr>Office Theme</vt:lpstr>
      <vt:lpstr>Residential Components of Online Learning</vt:lpstr>
      <vt:lpstr>The legal profession and mental health</vt:lpstr>
      <vt:lpstr>Law students and mental health</vt:lpstr>
      <vt:lpstr>Connectivity is not connection</vt:lpstr>
      <vt:lpstr>In other words, digital environments that we use for commerce, socializing are growing a bit cold.    What’s the other side of that?</vt:lpstr>
      <vt:lpstr>Warmth is a principle of connection.  “Through interpersonal warmth, a sense of interconnectedness becomes more tangible and accessible.” Pema Chödrön</vt:lpstr>
      <vt:lpstr>Warmth and connection have significant positive impacts on health and wellness (and ability to learn).</vt:lpstr>
      <vt:lpstr>Components of warmth and connection</vt:lpstr>
      <vt:lpstr>Provocations</vt:lpstr>
      <vt:lpstr>As we build hybrid and online education on these platforms, we must do so in a way that promotes connection.    I propose that we are more successful as educators if we can measure ourselves by standards of warmth.</vt:lpstr>
      <vt:lpstr>1. Respectful conversation</vt:lpstr>
      <vt:lpstr>Examples of design of residential immersions through respectful conversation</vt:lpstr>
      <vt:lpstr>Alumni teaching in context,  on location</vt:lpstr>
      <vt:lpstr>PowerPoint Presentation</vt:lpstr>
      <vt:lpstr>PowerPoint Presentation</vt:lpstr>
      <vt:lpstr>2. Scaffolding for self-actualization</vt:lpstr>
      <vt:lpstr>Examples of scaffolding for self-actualization in residential immersions</vt:lpstr>
      <vt:lpstr>Bring your whole self</vt:lpstr>
      <vt:lpstr>Bring your whole sel(ves)</vt:lpstr>
      <vt:lpstr>“For the momma group”</vt:lpstr>
      <vt:lpstr>3. Belonging to something bigger</vt:lpstr>
      <vt:lpstr>Examples of purpose and belonging in residential immersions.</vt:lpstr>
      <vt:lpstr>What is our purpose?</vt:lpstr>
      <vt:lpstr>PowerPoint Presentation</vt:lpstr>
      <vt:lpstr>Reciprocity:  Barn 3.0</vt:lpstr>
      <vt:lpstr>PowerPoint Presentation</vt:lpstr>
      <vt:lpstr>PowerPoint Presentation</vt:lpstr>
      <vt:lpstr>Fast forward to the present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Megan Carpenter</dc:creator>
  <cp:lastModifiedBy>Megan Carpenter</cp:lastModifiedBy>
  <cp:revision>29</cp:revision>
  <dcterms:created xsi:type="dcterms:W3CDTF">2021-12-06T16:39:14Z</dcterms:created>
  <dcterms:modified xsi:type="dcterms:W3CDTF">2024-09-26T18:02:46Z</dcterms:modified>
</cp:coreProperties>
</file>